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Override11.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735" r:id="rId2"/>
  </p:sldMasterIdLst>
  <p:notesMasterIdLst>
    <p:notesMasterId r:id="rId35"/>
  </p:notesMasterIdLst>
  <p:sldIdLst>
    <p:sldId id="262" r:id="rId3"/>
    <p:sldId id="758" r:id="rId4"/>
    <p:sldId id="766" r:id="rId5"/>
    <p:sldId id="769" r:id="rId6"/>
    <p:sldId id="761" r:id="rId7"/>
    <p:sldId id="742" r:id="rId8"/>
    <p:sldId id="638" r:id="rId9"/>
    <p:sldId id="702" r:id="rId10"/>
    <p:sldId id="767" r:id="rId11"/>
    <p:sldId id="770" r:id="rId12"/>
    <p:sldId id="474" r:id="rId13"/>
    <p:sldId id="802" r:id="rId14"/>
    <p:sldId id="803" r:id="rId15"/>
    <p:sldId id="633" r:id="rId16"/>
    <p:sldId id="777" r:id="rId17"/>
    <p:sldId id="782" r:id="rId18"/>
    <p:sldId id="780" r:id="rId19"/>
    <p:sldId id="804" r:id="rId20"/>
    <p:sldId id="786" r:id="rId21"/>
    <p:sldId id="801" r:id="rId22"/>
    <p:sldId id="778" r:id="rId23"/>
    <p:sldId id="793" r:id="rId24"/>
    <p:sldId id="403" r:id="rId25"/>
    <p:sldId id="418" r:id="rId26"/>
    <p:sldId id="787" r:id="rId27"/>
    <p:sldId id="794" r:id="rId28"/>
    <p:sldId id="797" r:id="rId29"/>
    <p:sldId id="798" r:id="rId30"/>
    <p:sldId id="799" r:id="rId31"/>
    <p:sldId id="789" r:id="rId32"/>
    <p:sldId id="438" r:id="rId33"/>
    <p:sldId id="439" r:id="rId34"/>
  </p:sldIdLst>
  <p:sldSz cx="7169150" cy="5376863" type="B5ISO"/>
  <p:notesSz cx="6858000" cy="9144000"/>
  <p:defaultTextStyle>
    <a:defPPr>
      <a:defRPr lang="fr-FR"/>
    </a:defPPr>
    <a:lvl1pPr marL="0" algn="l" defTabSz="716890" rtl="0" eaLnBrk="1" latinLnBrk="0" hangingPunct="1">
      <a:defRPr sz="1411" kern="1200">
        <a:solidFill>
          <a:schemeClr val="tx1"/>
        </a:solidFill>
        <a:latin typeface="+mn-lt"/>
        <a:ea typeface="+mn-ea"/>
        <a:cs typeface="+mn-cs"/>
      </a:defRPr>
    </a:lvl1pPr>
    <a:lvl2pPr marL="358445" algn="l" defTabSz="716890" rtl="0" eaLnBrk="1" latinLnBrk="0" hangingPunct="1">
      <a:defRPr sz="1411" kern="1200">
        <a:solidFill>
          <a:schemeClr val="tx1"/>
        </a:solidFill>
        <a:latin typeface="+mn-lt"/>
        <a:ea typeface="+mn-ea"/>
        <a:cs typeface="+mn-cs"/>
      </a:defRPr>
    </a:lvl2pPr>
    <a:lvl3pPr marL="716890" algn="l" defTabSz="716890" rtl="0" eaLnBrk="1" latinLnBrk="0" hangingPunct="1">
      <a:defRPr sz="1411" kern="1200">
        <a:solidFill>
          <a:schemeClr val="tx1"/>
        </a:solidFill>
        <a:latin typeface="+mn-lt"/>
        <a:ea typeface="+mn-ea"/>
        <a:cs typeface="+mn-cs"/>
      </a:defRPr>
    </a:lvl3pPr>
    <a:lvl4pPr marL="1075334" algn="l" defTabSz="716890" rtl="0" eaLnBrk="1" latinLnBrk="0" hangingPunct="1">
      <a:defRPr sz="1411" kern="1200">
        <a:solidFill>
          <a:schemeClr val="tx1"/>
        </a:solidFill>
        <a:latin typeface="+mn-lt"/>
        <a:ea typeface="+mn-ea"/>
        <a:cs typeface="+mn-cs"/>
      </a:defRPr>
    </a:lvl4pPr>
    <a:lvl5pPr marL="1433779" algn="l" defTabSz="716890" rtl="0" eaLnBrk="1" latinLnBrk="0" hangingPunct="1">
      <a:defRPr sz="1411" kern="1200">
        <a:solidFill>
          <a:schemeClr val="tx1"/>
        </a:solidFill>
        <a:latin typeface="+mn-lt"/>
        <a:ea typeface="+mn-ea"/>
        <a:cs typeface="+mn-cs"/>
      </a:defRPr>
    </a:lvl5pPr>
    <a:lvl6pPr marL="1792224" algn="l" defTabSz="716890" rtl="0" eaLnBrk="1" latinLnBrk="0" hangingPunct="1">
      <a:defRPr sz="1411" kern="1200">
        <a:solidFill>
          <a:schemeClr val="tx1"/>
        </a:solidFill>
        <a:latin typeface="+mn-lt"/>
        <a:ea typeface="+mn-ea"/>
        <a:cs typeface="+mn-cs"/>
      </a:defRPr>
    </a:lvl6pPr>
    <a:lvl7pPr marL="2150669" algn="l" defTabSz="716890" rtl="0" eaLnBrk="1" latinLnBrk="0" hangingPunct="1">
      <a:defRPr sz="1411" kern="1200">
        <a:solidFill>
          <a:schemeClr val="tx1"/>
        </a:solidFill>
        <a:latin typeface="+mn-lt"/>
        <a:ea typeface="+mn-ea"/>
        <a:cs typeface="+mn-cs"/>
      </a:defRPr>
    </a:lvl7pPr>
    <a:lvl8pPr marL="2509114" algn="l" defTabSz="716890" rtl="0" eaLnBrk="1" latinLnBrk="0" hangingPunct="1">
      <a:defRPr sz="1411" kern="1200">
        <a:solidFill>
          <a:schemeClr val="tx1"/>
        </a:solidFill>
        <a:latin typeface="+mn-lt"/>
        <a:ea typeface="+mn-ea"/>
        <a:cs typeface="+mn-cs"/>
      </a:defRPr>
    </a:lvl8pPr>
    <a:lvl9pPr marL="2867558" algn="l" defTabSz="716890" rtl="0" eaLnBrk="1" latinLnBrk="0" hangingPunct="1">
      <a:defRPr sz="1411"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4E1430C-05BE-4BF3-8EC7-6A1B39405A06}">
          <p14:sldIdLst/>
        </p14:section>
        <p14:section name="Untitled Section" id="{8C389E90-6902-4BEF-99E1-8E210FCEB5C1}">
          <p14:sldIdLst>
            <p14:sldId id="262"/>
            <p14:sldId id="758"/>
            <p14:sldId id="766"/>
            <p14:sldId id="769"/>
            <p14:sldId id="761"/>
            <p14:sldId id="742"/>
            <p14:sldId id="638"/>
            <p14:sldId id="702"/>
            <p14:sldId id="767"/>
            <p14:sldId id="770"/>
            <p14:sldId id="474"/>
            <p14:sldId id="802"/>
            <p14:sldId id="803"/>
            <p14:sldId id="633"/>
            <p14:sldId id="777"/>
            <p14:sldId id="782"/>
            <p14:sldId id="780"/>
            <p14:sldId id="804"/>
            <p14:sldId id="786"/>
            <p14:sldId id="801"/>
          </p14:sldIdLst>
        </p14:section>
        <p14:section name="Untitled Section" id="{866DE673-C484-41B5-859D-A3DD559477ED}">
          <p14:sldIdLst>
            <p14:sldId id="778"/>
            <p14:sldId id="793"/>
            <p14:sldId id="403"/>
            <p14:sldId id="418"/>
            <p14:sldId id="787"/>
            <p14:sldId id="794"/>
            <p14:sldId id="797"/>
            <p14:sldId id="798"/>
            <p14:sldId id="799"/>
            <p14:sldId id="789"/>
            <p14:sldId id="438"/>
            <p14:sldId id="439"/>
          </p14:sldIdLst>
        </p14:section>
      </p14:sectionLst>
    </p:ext>
    <p:ext uri="{EFAFB233-063F-42B5-8137-9DF3F51BA10A}">
      <p15:sldGuideLst xmlns:p15="http://schemas.microsoft.com/office/powerpoint/2012/main">
        <p15:guide id="1" orient="horz" pos="1693">
          <p15:clr>
            <a:srgbClr val="A4A3A4"/>
          </p15:clr>
        </p15:guide>
        <p15:guide id="2" pos="225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e" initials="a" lastIdx="4" clrIdx="0">
    <p:extLst>
      <p:ext uri="{19B8F6BF-5375-455C-9EA6-DF929625EA0E}">
        <p15:presenceInfo xmlns:p15="http://schemas.microsoft.com/office/powerpoint/2012/main" userId="ae" providerId="None"/>
      </p:ext>
    </p:extLst>
  </p:cmAuthor>
  <p:cmAuthor id="2" name="Mathias Bejean" initials="MB" lastIdx="2" clrIdx="1">
    <p:extLst>
      <p:ext uri="{19B8F6BF-5375-455C-9EA6-DF929625EA0E}">
        <p15:presenceInfo xmlns:p15="http://schemas.microsoft.com/office/powerpoint/2012/main" userId="S-1-5-21-846571574-2795224557-2715903891-197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53" autoAdjust="0"/>
    <p:restoredTop sz="86709" autoAdjust="0"/>
  </p:normalViewPr>
  <p:slideViewPr>
    <p:cSldViewPr snapToGrid="0">
      <p:cViewPr varScale="1">
        <p:scale>
          <a:sx n="67" d="100"/>
          <a:sy n="67" d="100"/>
        </p:scale>
        <p:origin x="998" y="45"/>
      </p:cViewPr>
      <p:guideLst>
        <p:guide orient="horz" pos="1693"/>
        <p:guide pos="225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72"/>
    </p:cViewPr>
  </p:sorterViewPr>
  <p:gridSpacing cx="45005" cy="45005"/>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1-01-13T10:25:58.759"/>
    </inkml:context>
    <inkml:brush xml:id="br0">
      <inkml:brushProperty name="width" value="0.05" units="cm"/>
      <inkml:brushProperty name="height" value="0.05" units="cm"/>
      <inkml:brushProperty name="fitToCurve" value="1"/>
    </inkml:brush>
  </inkml:definitions>
  <inkml:trace contextRef="#ctx0" brushRef="#br0">4 60 132 0,'-6'-20'52'0,"9"20"-41"0,0-13-4 16,0 13-5-16,3-8-2 15,0 2 2-15,0-2-21 16,0 3-9-16</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3-04-08T08:34:01.788"/>
    </inkml:context>
    <inkml:brush xml:id="br0">
      <inkml:brushProperty name="width" value="0.05" units="cm"/>
      <inkml:brushProperty name="height" value="0.05" units="cm"/>
      <inkml:brushProperty name="fitToCurve" value="1"/>
    </inkml:brush>
  </inkml:definitions>
  <inkml:trace contextRef="#ctx0" brushRef="#br0">9 12 4 0,'-9'-12'0'0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96384F-EFC8-492D-A851-74880579462B}" type="datetimeFigureOut">
              <a:rPr lang="fr-FR" smtClean="0"/>
              <a:pPr/>
              <a:t>14/04/2023</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EE34B0-1200-49F7-B3F8-168D62A7FD5A}" type="slidenum">
              <a:rPr lang="fr-FR" smtClean="0"/>
              <a:pPr/>
              <a:t>‹#›</a:t>
            </a:fld>
            <a:endParaRPr lang="fr-FR"/>
          </a:p>
        </p:txBody>
      </p:sp>
    </p:spTree>
    <p:extLst>
      <p:ext uri="{BB962C8B-B14F-4D97-AF65-F5344CB8AC3E}">
        <p14:creationId xmlns:p14="http://schemas.microsoft.com/office/powerpoint/2010/main" val="4130935516"/>
      </p:ext>
    </p:extLst>
  </p:cSld>
  <p:clrMap bg1="lt1" tx1="dk1" bg2="lt2" tx2="dk2" accent1="accent1" accent2="accent2" accent3="accent3" accent4="accent4" accent5="accent5" accent6="accent6" hlink="hlink" folHlink="folHlink"/>
  <p:notesStyle>
    <a:lvl1pPr marL="0" algn="l" defTabSz="716890" rtl="0" eaLnBrk="1" latinLnBrk="0" hangingPunct="1">
      <a:defRPr sz="941" kern="1200">
        <a:solidFill>
          <a:schemeClr val="tx1"/>
        </a:solidFill>
        <a:latin typeface="+mn-lt"/>
        <a:ea typeface="+mn-ea"/>
        <a:cs typeface="+mn-cs"/>
      </a:defRPr>
    </a:lvl1pPr>
    <a:lvl2pPr marL="358445" algn="l" defTabSz="716890" rtl="0" eaLnBrk="1" latinLnBrk="0" hangingPunct="1">
      <a:defRPr sz="941" kern="1200">
        <a:solidFill>
          <a:schemeClr val="tx1"/>
        </a:solidFill>
        <a:latin typeface="+mn-lt"/>
        <a:ea typeface="+mn-ea"/>
        <a:cs typeface="+mn-cs"/>
      </a:defRPr>
    </a:lvl2pPr>
    <a:lvl3pPr marL="716890" algn="l" defTabSz="716890" rtl="0" eaLnBrk="1" latinLnBrk="0" hangingPunct="1">
      <a:defRPr sz="941" kern="1200">
        <a:solidFill>
          <a:schemeClr val="tx1"/>
        </a:solidFill>
        <a:latin typeface="+mn-lt"/>
        <a:ea typeface="+mn-ea"/>
        <a:cs typeface="+mn-cs"/>
      </a:defRPr>
    </a:lvl3pPr>
    <a:lvl4pPr marL="1075334" algn="l" defTabSz="716890" rtl="0" eaLnBrk="1" latinLnBrk="0" hangingPunct="1">
      <a:defRPr sz="941" kern="1200">
        <a:solidFill>
          <a:schemeClr val="tx1"/>
        </a:solidFill>
        <a:latin typeface="+mn-lt"/>
        <a:ea typeface="+mn-ea"/>
        <a:cs typeface="+mn-cs"/>
      </a:defRPr>
    </a:lvl4pPr>
    <a:lvl5pPr marL="1433779" algn="l" defTabSz="716890" rtl="0" eaLnBrk="1" latinLnBrk="0" hangingPunct="1">
      <a:defRPr sz="941" kern="1200">
        <a:solidFill>
          <a:schemeClr val="tx1"/>
        </a:solidFill>
        <a:latin typeface="+mn-lt"/>
        <a:ea typeface="+mn-ea"/>
        <a:cs typeface="+mn-cs"/>
      </a:defRPr>
    </a:lvl5pPr>
    <a:lvl6pPr marL="1792224" algn="l" defTabSz="716890" rtl="0" eaLnBrk="1" latinLnBrk="0" hangingPunct="1">
      <a:defRPr sz="941" kern="1200">
        <a:solidFill>
          <a:schemeClr val="tx1"/>
        </a:solidFill>
        <a:latin typeface="+mn-lt"/>
        <a:ea typeface="+mn-ea"/>
        <a:cs typeface="+mn-cs"/>
      </a:defRPr>
    </a:lvl6pPr>
    <a:lvl7pPr marL="2150669" algn="l" defTabSz="716890" rtl="0" eaLnBrk="1" latinLnBrk="0" hangingPunct="1">
      <a:defRPr sz="941" kern="1200">
        <a:solidFill>
          <a:schemeClr val="tx1"/>
        </a:solidFill>
        <a:latin typeface="+mn-lt"/>
        <a:ea typeface="+mn-ea"/>
        <a:cs typeface="+mn-cs"/>
      </a:defRPr>
    </a:lvl7pPr>
    <a:lvl8pPr marL="2509114" algn="l" defTabSz="716890" rtl="0" eaLnBrk="1" latinLnBrk="0" hangingPunct="1">
      <a:defRPr sz="941" kern="1200">
        <a:solidFill>
          <a:schemeClr val="tx1"/>
        </a:solidFill>
        <a:latin typeface="+mn-lt"/>
        <a:ea typeface="+mn-ea"/>
        <a:cs typeface="+mn-cs"/>
      </a:defRPr>
    </a:lvl8pPr>
    <a:lvl9pPr marL="2867558" algn="l" defTabSz="716890" rtl="0" eaLnBrk="1" latinLnBrk="0" hangingPunct="1">
      <a:defRPr sz="94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e l'image des diapositives 1">
            <a:extLst>
              <a:ext uri="{FF2B5EF4-FFF2-40B4-BE49-F238E27FC236}">
                <a16:creationId xmlns:a16="http://schemas.microsoft.com/office/drawing/2014/main" id="{47B9779B-C4EB-4826-B90F-54B19273B0F1}"/>
              </a:ext>
            </a:extLst>
          </p:cNvPr>
          <p:cNvSpPr>
            <a:spLocks noGrp="1" noRot="1" noChangeAspect="1" noChangeArrowheads="1" noTextEdit="1"/>
          </p:cNvSpPr>
          <p:nvPr>
            <p:ph type="sldImg"/>
          </p:nvPr>
        </p:nvSpPr>
        <p:spPr>
          <a:ln/>
        </p:spPr>
      </p:sp>
      <p:sp>
        <p:nvSpPr>
          <p:cNvPr id="16387" name="Espace réservé des commentaires 2">
            <a:extLst>
              <a:ext uri="{FF2B5EF4-FFF2-40B4-BE49-F238E27FC236}">
                <a16:creationId xmlns:a16="http://schemas.microsoft.com/office/drawing/2014/main" id="{A9C27FB8-1FFD-4BF7-8BAB-867833E0AA7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Times New Roman" panose="02020603050405020304" pitchFamily="18" charset="0"/>
            </a:endParaRPr>
          </a:p>
        </p:txBody>
      </p:sp>
      <p:sp>
        <p:nvSpPr>
          <p:cNvPr id="16388" name="Espace réservé du numéro de diapositive 3">
            <a:extLst>
              <a:ext uri="{FF2B5EF4-FFF2-40B4-BE49-F238E27FC236}">
                <a16:creationId xmlns:a16="http://schemas.microsoft.com/office/drawing/2014/main" id="{D973F1D5-9DB8-4168-9412-B2476FBFE09A}"/>
              </a:ext>
            </a:extLst>
          </p:cNvPr>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fld id="{DC205CF5-083D-4B1E-B2BC-DF3260B25A30}" type="slidenum">
              <a:rPr lang="fr-FR" altLang="fr-FR"/>
              <a:pPr algn="r">
                <a:spcBef>
                  <a:spcPct val="0"/>
                </a:spcBef>
              </a:pPr>
              <a:t>1</a:t>
            </a:fld>
            <a:endParaRPr lang="fr-FR" alt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EEEE34B0-1200-49F7-B3F8-168D62A7FD5A}" type="slidenum">
              <a:rPr lang="fr-FR" smtClean="0"/>
              <a:pPr/>
              <a:t>15</a:t>
            </a:fld>
            <a:endParaRPr lang="fr-FR"/>
          </a:p>
        </p:txBody>
      </p:sp>
    </p:spTree>
    <p:extLst>
      <p:ext uri="{BB962C8B-B14F-4D97-AF65-F5344CB8AC3E}">
        <p14:creationId xmlns:p14="http://schemas.microsoft.com/office/powerpoint/2010/main" val="2974553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b="1" dirty="0"/>
          </a:p>
        </p:txBody>
      </p:sp>
      <p:sp>
        <p:nvSpPr>
          <p:cNvPr id="4" name="Slide Number Placeholder 3"/>
          <p:cNvSpPr>
            <a:spLocks noGrp="1"/>
          </p:cNvSpPr>
          <p:nvPr>
            <p:ph type="sldNum" sz="quarter" idx="5"/>
          </p:nvPr>
        </p:nvSpPr>
        <p:spPr/>
        <p:txBody>
          <a:bodyPr/>
          <a:lstStyle/>
          <a:p>
            <a:fld id="{EEEE34B0-1200-49F7-B3F8-168D62A7FD5A}" type="slidenum">
              <a:rPr lang="fr-FR" smtClean="0"/>
              <a:pPr/>
              <a:t>17</a:t>
            </a:fld>
            <a:endParaRPr lang="fr-FR"/>
          </a:p>
        </p:txBody>
      </p:sp>
    </p:spTree>
    <p:extLst>
      <p:ext uri="{BB962C8B-B14F-4D97-AF65-F5344CB8AC3E}">
        <p14:creationId xmlns:p14="http://schemas.microsoft.com/office/powerpoint/2010/main" val="842224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EEEE34B0-1200-49F7-B3F8-168D62A7FD5A}" type="slidenum">
              <a:rPr lang="fr-FR" smtClean="0"/>
              <a:pPr/>
              <a:t>18</a:t>
            </a:fld>
            <a:endParaRPr lang="fr-FR"/>
          </a:p>
        </p:txBody>
      </p:sp>
    </p:spTree>
    <p:extLst>
      <p:ext uri="{BB962C8B-B14F-4D97-AF65-F5344CB8AC3E}">
        <p14:creationId xmlns:p14="http://schemas.microsoft.com/office/powerpoint/2010/main" val="829756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b="1" dirty="0"/>
          </a:p>
        </p:txBody>
      </p:sp>
      <p:sp>
        <p:nvSpPr>
          <p:cNvPr id="4" name="Slide Number Placeholder 3"/>
          <p:cNvSpPr>
            <a:spLocks noGrp="1"/>
          </p:cNvSpPr>
          <p:nvPr>
            <p:ph type="sldNum" sz="quarter" idx="5"/>
          </p:nvPr>
        </p:nvSpPr>
        <p:spPr/>
        <p:txBody>
          <a:bodyPr/>
          <a:lstStyle/>
          <a:p>
            <a:fld id="{EEEE34B0-1200-49F7-B3F8-168D62A7FD5A}" type="slidenum">
              <a:rPr lang="fr-FR" smtClean="0"/>
              <a:pPr/>
              <a:t>20</a:t>
            </a:fld>
            <a:endParaRPr lang="fr-FR"/>
          </a:p>
        </p:txBody>
      </p:sp>
    </p:spTree>
    <p:extLst>
      <p:ext uri="{BB962C8B-B14F-4D97-AF65-F5344CB8AC3E}">
        <p14:creationId xmlns:p14="http://schemas.microsoft.com/office/powerpoint/2010/main" val="1919445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Espace réservé de l'image des diapositives 1">
            <a:extLst>
              <a:ext uri="{FF2B5EF4-FFF2-40B4-BE49-F238E27FC236}">
                <a16:creationId xmlns:a16="http://schemas.microsoft.com/office/drawing/2014/main" id="{3832F297-DCD3-4587-BCBC-7CEA5C64AEF1}"/>
              </a:ext>
            </a:extLst>
          </p:cNvPr>
          <p:cNvSpPr>
            <a:spLocks noGrp="1" noRot="1" noChangeAspect="1" noChangeArrowheads="1" noTextEdit="1"/>
          </p:cNvSpPr>
          <p:nvPr>
            <p:ph type="sldImg"/>
          </p:nvPr>
        </p:nvSpPr>
        <p:spPr>
          <a:xfrm>
            <a:off x="1371600" y="1143000"/>
            <a:ext cx="4114800" cy="3086100"/>
          </a:xfrm>
          <a:ln/>
        </p:spPr>
      </p:sp>
      <p:sp>
        <p:nvSpPr>
          <p:cNvPr id="61443" name="Espace réservé des commentaires 2">
            <a:extLst>
              <a:ext uri="{FF2B5EF4-FFF2-40B4-BE49-F238E27FC236}">
                <a16:creationId xmlns:a16="http://schemas.microsoft.com/office/drawing/2014/main" id="{4C195569-B0B2-47B8-BA5F-3F66559574E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dirty="0">
              <a:latin typeface="Times New Roman" panose="02020603050405020304" pitchFamily="18" charset="0"/>
            </a:endParaRPr>
          </a:p>
        </p:txBody>
      </p:sp>
      <p:sp>
        <p:nvSpPr>
          <p:cNvPr id="61444" name="Espace réservé du numéro de diapositive 3">
            <a:extLst>
              <a:ext uri="{FF2B5EF4-FFF2-40B4-BE49-F238E27FC236}">
                <a16:creationId xmlns:a16="http://schemas.microsoft.com/office/drawing/2014/main" id="{35F31F2C-86C2-4DA6-B6D6-8FAC730B18F1}"/>
              </a:ext>
            </a:extLst>
          </p:cNvPr>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fld id="{8ABBB66C-2173-49A7-A10D-C59F793F902D}" type="slidenum">
              <a:rPr lang="fr-FR" altLang="fr-FR"/>
              <a:pPr algn="r">
                <a:spcBef>
                  <a:spcPct val="0"/>
                </a:spcBef>
              </a:pPr>
              <a:t>24</a:t>
            </a:fld>
            <a:endParaRPr lang="fr-FR" alt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EEE34B0-1200-49F7-B3F8-168D62A7FD5A}" type="slidenum">
              <a:rPr lang="fr-FR" smtClean="0"/>
              <a:pPr/>
              <a:t>25</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EEE34B0-1200-49F7-B3F8-168D62A7FD5A}" type="slidenum">
              <a:rPr lang="fr-FR" smtClean="0"/>
              <a:pPr/>
              <a:t>26</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EEE34B0-1200-49F7-B3F8-168D62A7FD5A}" type="slidenum">
              <a:rPr lang="fr-FR" smtClean="0"/>
              <a:pPr/>
              <a:t>27</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EEE34B0-1200-49F7-B3F8-168D62A7FD5A}" type="slidenum">
              <a:rPr lang="fr-FR" smtClean="0"/>
              <a:pPr/>
              <a:t>28</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EEE34B0-1200-49F7-B3F8-168D62A7FD5A}" type="slidenum">
              <a:rPr lang="fr-FR" smtClean="0"/>
              <a:pPr/>
              <a:t>29</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EEEE34B0-1200-49F7-B3F8-168D62A7FD5A}" type="slidenum">
              <a:rPr lang="fr-FR" smtClean="0"/>
              <a:pPr/>
              <a:t>5</a:t>
            </a:fld>
            <a:endParaRPr lang="fr-FR"/>
          </a:p>
        </p:txBody>
      </p:sp>
    </p:spTree>
    <p:extLst>
      <p:ext uri="{BB962C8B-B14F-4D97-AF65-F5344CB8AC3E}">
        <p14:creationId xmlns:p14="http://schemas.microsoft.com/office/powerpoint/2010/main" val="177103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EEEE34B0-1200-49F7-B3F8-168D62A7FD5A}" type="slidenum">
              <a:rPr lang="fr-FR" smtClean="0"/>
              <a:pPr/>
              <a:t>30</a:t>
            </a:fld>
            <a:endParaRPr lang="fr-FR"/>
          </a:p>
        </p:txBody>
      </p:sp>
    </p:spTree>
    <p:extLst>
      <p:ext uri="{BB962C8B-B14F-4D97-AF65-F5344CB8AC3E}">
        <p14:creationId xmlns:p14="http://schemas.microsoft.com/office/powerpoint/2010/main" val="10289516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b="0" dirty="0"/>
          </a:p>
        </p:txBody>
      </p:sp>
      <p:sp>
        <p:nvSpPr>
          <p:cNvPr id="4" name="Slide Number Placeholder 3"/>
          <p:cNvSpPr>
            <a:spLocks noGrp="1"/>
          </p:cNvSpPr>
          <p:nvPr>
            <p:ph type="sldNum" sz="quarter" idx="5"/>
          </p:nvPr>
        </p:nvSpPr>
        <p:spPr/>
        <p:txBody>
          <a:bodyPr/>
          <a:lstStyle/>
          <a:p>
            <a:fld id="{EEEE34B0-1200-49F7-B3F8-168D62A7FD5A}" type="slidenum">
              <a:rPr lang="fr-FR" smtClean="0"/>
              <a:pPr/>
              <a:t>31</a:t>
            </a:fld>
            <a:endParaRPr lang="fr-FR"/>
          </a:p>
        </p:txBody>
      </p:sp>
    </p:spTree>
    <p:extLst>
      <p:ext uri="{BB962C8B-B14F-4D97-AF65-F5344CB8AC3E}">
        <p14:creationId xmlns:p14="http://schemas.microsoft.com/office/powerpoint/2010/main" val="26762765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EEEE34B0-1200-49F7-B3F8-168D62A7FD5A}" type="slidenum">
              <a:rPr lang="fr-FR" smtClean="0"/>
              <a:pPr/>
              <a:t>32</a:t>
            </a:fld>
            <a:endParaRPr lang="fr-FR"/>
          </a:p>
        </p:txBody>
      </p:sp>
    </p:spTree>
    <p:extLst>
      <p:ext uri="{BB962C8B-B14F-4D97-AF65-F5344CB8AC3E}">
        <p14:creationId xmlns:p14="http://schemas.microsoft.com/office/powerpoint/2010/main" val="3440899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EEE34B0-1200-49F7-B3F8-168D62A7FD5A}" type="slidenum">
              <a:rPr lang="fr-FR" smtClean="0"/>
              <a:pPr/>
              <a:t>6</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EEEE34B0-1200-49F7-B3F8-168D62A7FD5A}" type="slidenum">
              <a:rPr lang="fr-FR" smtClean="0"/>
              <a:pPr/>
              <a:t>8</a:t>
            </a:fld>
            <a:endParaRPr lang="fr-FR"/>
          </a:p>
        </p:txBody>
      </p:sp>
    </p:spTree>
    <p:extLst>
      <p:ext uri="{BB962C8B-B14F-4D97-AF65-F5344CB8AC3E}">
        <p14:creationId xmlns:p14="http://schemas.microsoft.com/office/powerpoint/2010/main" val="1302140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EEEE34B0-1200-49F7-B3F8-168D62A7FD5A}" type="slidenum">
              <a:rPr lang="fr-FR" smtClean="0"/>
              <a:pPr/>
              <a:t>9</a:t>
            </a:fld>
            <a:endParaRPr lang="fr-FR"/>
          </a:p>
        </p:txBody>
      </p:sp>
    </p:spTree>
    <p:extLst>
      <p:ext uri="{BB962C8B-B14F-4D97-AF65-F5344CB8AC3E}">
        <p14:creationId xmlns:p14="http://schemas.microsoft.com/office/powerpoint/2010/main" val="4145997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EEEE34B0-1200-49F7-B3F8-168D62A7FD5A}" type="slidenum">
              <a:rPr lang="fr-FR" smtClean="0"/>
              <a:pPr/>
              <a:t>11</a:t>
            </a:fld>
            <a:endParaRPr lang="fr-FR"/>
          </a:p>
        </p:txBody>
      </p:sp>
    </p:spTree>
    <p:extLst>
      <p:ext uri="{BB962C8B-B14F-4D97-AF65-F5344CB8AC3E}">
        <p14:creationId xmlns:p14="http://schemas.microsoft.com/office/powerpoint/2010/main" val="1811926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EEEE34B0-1200-49F7-B3F8-168D62A7FD5A}" type="slidenum">
              <a:rPr lang="fr-FR" smtClean="0"/>
              <a:pPr/>
              <a:t>12</a:t>
            </a:fld>
            <a:endParaRPr lang="fr-FR"/>
          </a:p>
        </p:txBody>
      </p:sp>
    </p:spTree>
    <p:extLst>
      <p:ext uri="{BB962C8B-B14F-4D97-AF65-F5344CB8AC3E}">
        <p14:creationId xmlns:p14="http://schemas.microsoft.com/office/powerpoint/2010/main" val="3582347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EEEE34B0-1200-49F7-B3F8-168D62A7FD5A}" type="slidenum">
              <a:rPr lang="fr-FR" smtClean="0"/>
              <a:pPr/>
              <a:t>13</a:t>
            </a:fld>
            <a:endParaRPr lang="fr-FR"/>
          </a:p>
        </p:txBody>
      </p:sp>
    </p:spTree>
    <p:extLst>
      <p:ext uri="{BB962C8B-B14F-4D97-AF65-F5344CB8AC3E}">
        <p14:creationId xmlns:p14="http://schemas.microsoft.com/office/powerpoint/2010/main" val="3583581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EEEE34B0-1200-49F7-B3F8-168D62A7FD5A}" type="slidenum">
              <a:rPr lang="fr-FR" smtClean="0"/>
              <a:pPr/>
              <a:t>14</a:t>
            </a:fld>
            <a:endParaRPr lang="fr-FR"/>
          </a:p>
        </p:txBody>
      </p:sp>
    </p:spTree>
    <p:extLst>
      <p:ext uri="{BB962C8B-B14F-4D97-AF65-F5344CB8AC3E}">
        <p14:creationId xmlns:p14="http://schemas.microsoft.com/office/powerpoint/2010/main" val="21742704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5.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6.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7.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8.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4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996938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2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5621178"/>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77504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FR"/>
          </a:p>
        </p:txBody>
      </p:sp>
      <p:sp>
        <p:nvSpPr>
          <p:cNvPr id="3" name="Espace réservé du contenu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Espace réservé de la date 13">
            <a:extLst>
              <a:ext uri="{FF2B5EF4-FFF2-40B4-BE49-F238E27FC236}">
                <a16:creationId xmlns:a16="http://schemas.microsoft.com/office/drawing/2014/main" id="{50FDCECE-3BD2-49B1-BCAB-E78C9804859C}"/>
              </a:ext>
            </a:extLst>
          </p:cNvPr>
          <p:cNvSpPr>
            <a:spLocks noGrp="1"/>
          </p:cNvSpPr>
          <p:nvPr>
            <p:ph type="dt" sz="half" idx="10"/>
          </p:nvPr>
        </p:nvSpPr>
        <p:spPr/>
        <p:txBody>
          <a:bodyPr/>
          <a:lstStyle>
            <a:lvl1pPr>
              <a:defRPr/>
            </a:lvl1pPr>
          </a:lstStyle>
          <a:p>
            <a:pPr>
              <a:defRPr/>
            </a:pPr>
            <a:endParaRPr lang="fr-FR"/>
          </a:p>
        </p:txBody>
      </p:sp>
      <p:sp>
        <p:nvSpPr>
          <p:cNvPr id="5" name="Espace réservé du pied de page 2">
            <a:extLst>
              <a:ext uri="{FF2B5EF4-FFF2-40B4-BE49-F238E27FC236}">
                <a16:creationId xmlns:a16="http://schemas.microsoft.com/office/drawing/2014/main" id="{A0202333-166F-4F11-BA60-001CD14EB0F0}"/>
              </a:ext>
            </a:extLst>
          </p:cNvPr>
          <p:cNvSpPr>
            <a:spLocks noGrp="1"/>
          </p:cNvSpPr>
          <p:nvPr>
            <p:ph type="ftr" sz="quarter" idx="11"/>
          </p:nvPr>
        </p:nvSpPr>
        <p:spPr/>
        <p:txBody>
          <a:bodyPr/>
          <a:lstStyle>
            <a:lvl1pPr>
              <a:defRPr/>
            </a:lvl1pPr>
          </a:lstStyle>
          <a:p>
            <a:pPr>
              <a:defRPr/>
            </a:pPr>
            <a:r>
              <a:rPr lang="fr-FR"/>
              <a:t>cehrecfhgh</a:t>
            </a:r>
          </a:p>
        </p:txBody>
      </p:sp>
      <p:sp>
        <p:nvSpPr>
          <p:cNvPr id="6" name="Espace réservé du numéro de diapositive 22">
            <a:extLst>
              <a:ext uri="{FF2B5EF4-FFF2-40B4-BE49-F238E27FC236}">
                <a16:creationId xmlns:a16="http://schemas.microsoft.com/office/drawing/2014/main" id="{7E027477-8405-4025-89E3-A82BDA548EC8}"/>
              </a:ext>
            </a:extLst>
          </p:cNvPr>
          <p:cNvSpPr>
            <a:spLocks noGrp="1"/>
          </p:cNvSpPr>
          <p:nvPr>
            <p:ph type="sldNum" sz="quarter" idx="12"/>
          </p:nvPr>
        </p:nvSpPr>
        <p:spPr/>
        <p:txBody>
          <a:bodyPr/>
          <a:lstStyle>
            <a:lvl1pPr>
              <a:defRPr/>
            </a:lvl1pPr>
          </a:lstStyle>
          <a:p>
            <a:pPr>
              <a:defRPr/>
            </a:pPr>
            <a:fld id="{8A0267C1-273D-46EB-A72A-4FB274258689}" type="slidenum">
              <a:rPr lang="fr-FR" altLang="fr-FR"/>
              <a:pPr>
                <a:defRPr/>
              </a:pPr>
              <a:t>‹#›</a:t>
            </a:fld>
            <a:endParaRPr lang="fr-FR" altLang="fr-FR"/>
          </a:p>
        </p:txBody>
      </p:sp>
    </p:spTree>
    <p:extLst>
      <p:ext uri="{BB962C8B-B14F-4D97-AF65-F5344CB8AC3E}">
        <p14:creationId xmlns:p14="http://schemas.microsoft.com/office/powerpoint/2010/main" val="3526797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66313" y="3455136"/>
            <a:ext cx="6093778" cy="1067905"/>
          </a:xfrm>
        </p:spPr>
        <p:txBody>
          <a:bodyPr anchor="t"/>
          <a:lstStyle>
            <a:lvl1pPr algn="l">
              <a:defRPr sz="2352" b="1" cap="all"/>
            </a:lvl1pPr>
          </a:lstStyle>
          <a:p>
            <a:r>
              <a:rPr lang="en-US"/>
              <a:t>Click to edit Master title style</a:t>
            </a:r>
            <a:endParaRPr lang="fr-FR"/>
          </a:p>
        </p:txBody>
      </p:sp>
      <p:sp>
        <p:nvSpPr>
          <p:cNvPr id="3" name="Espace réservé du texte 2"/>
          <p:cNvSpPr>
            <a:spLocks noGrp="1"/>
          </p:cNvSpPr>
          <p:nvPr>
            <p:ph type="body" idx="1"/>
          </p:nvPr>
        </p:nvSpPr>
        <p:spPr>
          <a:xfrm>
            <a:off x="566313" y="2278945"/>
            <a:ext cx="6093778" cy="1176188"/>
          </a:xfrm>
        </p:spPr>
        <p:txBody>
          <a:bodyPr anchor="b"/>
          <a:lstStyle>
            <a:lvl1pPr marL="0" indent="0">
              <a:buNone/>
              <a:defRPr sz="1176"/>
            </a:lvl1pPr>
            <a:lvl2pPr marL="268834" indent="0">
              <a:buNone/>
              <a:defRPr sz="1058"/>
            </a:lvl2pPr>
            <a:lvl3pPr marL="537667" indent="0">
              <a:buNone/>
              <a:defRPr sz="941"/>
            </a:lvl3pPr>
            <a:lvl4pPr marL="806501" indent="0">
              <a:buNone/>
              <a:defRPr sz="823"/>
            </a:lvl4pPr>
            <a:lvl5pPr marL="1075334" indent="0">
              <a:buNone/>
              <a:defRPr sz="823"/>
            </a:lvl5pPr>
            <a:lvl6pPr marL="1344168" indent="0">
              <a:buNone/>
              <a:defRPr sz="823"/>
            </a:lvl6pPr>
            <a:lvl7pPr marL="1613002" indent="0">
              <a:buNone/>
              <a:defRPr sz="823"/>
            </a:lvl7pPr>
            <a:lvl8pPr marL="1881835" indent="0">
              <a:buNone/>
              <a:defRPr sz="823"/>
            </a:lvl8pPr>
            <a:lvl9pPr marL="2150669" indent="0">
              <a:buNone/>
              <a:defRPr sz="823"/>
            </a:lvl9pPr>
          </a:lstStyle>
          <a:p>
            <a:pPr lvl="0"/>
            <a:r>
              <a:rPr lang="en-US"/>
              <a:t>Click to edit Master text styles</a:t>
            </a:r>
          </a:p>
        </p:txBody>
      </p:sp>
      <p:sp>
        <p:nvSpPr>
          <p:cNvPr id="4" name="Espace réservé de la date 13">
            <a:extLst>
              <a:ext uri="{FF2B5EF4-FFF2-40B4-BE49-F238E27FC236}">
                <a16:creationId xmlns:a16="http://schemas.microsoft.com/office/drawing/2014/main" id="{81153A78-2AA4-41EA-A598-47ADFB5CD2C2}"/>
              </a:ext>
            </a:extLst>
          </p:cNvPr>
          <p:cNvSpPr>
            <a:spLocks noGrp="1"/>
          </p:cNvSpPr>
          <p:nvPr>
            <p:ph type="dt" sz="half" idx="10"/>
          </p:nvPr>
        </p:nvSpPr>
        <p:spPr/>
        <p:txBody>
          <a:bodyPr/>
          <a:lstStyle>
            <a:lvl1pPr>
              <a:defRPr/>
            </a:lvl1pPr>
          </a:lstStyle>
          <a:p>
            <a:pPr>
              <a:defRPr/>
            </a:pPr>
            <a:endParaRPr lang="fr-FR"/>
          </a:p>
        </p:txBody>
      </p:sp>
      <p:sp>
        <p:nvSpPr>
          <p:cNvPr id="5" name="Espace réservé du pied de page 2">
            <a:extLst>
              <a:ext uri="{FF2B5EF4-FFF2-40B4-BE49-F238E27FC236}">
                <a16:creationId xmlns:a16="http://schemas.microsoft.com/office/drawing/2014/main" id="{5B437EA8-6629-430F-A651-2C637BBD85A0}"/>
              </a:ext>
            </a:extLst>
          </p:cNvPr>
          <p:cNvSpPr>
            <a:spLocks noGrp="1"/>
          </p:cNvSpPr>
          <p:nvPr>
            <p:ph type="ftr" sz="quarter" idx="11"/>
          </p:nvPr>
        </p:nvSpPr>
        <p:spPr/>
        <p:txBody>
          <a:bodyPr/>
          <a:lstStyle>
            <a:lvl1pPr>
              <a:defRPr/>
            </a:lvl1pPr>
          </a:lstStyle>
          <a:p>
            <a:pPr>
              <a:defRPr/>
            </a:pPr>
            <a:r>
              <a:rPr lang="fr-FR"/>
              <a:t>cehrecfhgh</a:t>
            </a:r>
          </a:p>
        </p:txBody>
      </p:sp>
      <p:sp>
        <p:nvSpPr>
          <p:cNvPr id="6" name="Espace réservé du numéro de diapositive 22">
            <a:extLst>
              <a:ext uri="{FF2B5EF4-FFF2-40B4-BE49-F238E27FC236}">
                <a16:creationId xmlns:a16="http://schemas.microsoft.com/office/drawing/2014/main" id="{0A3B7020-F8D4-4E3E-AA79-FE9EF21120A3}"/>
              </a:ext>
            </a:extLst>
          </p:cNvPr>
          <p:cNvSpPr>
            <a:spLocks noGrp="1"/>
          </p:cNvSpPr>
          <p:nvPr>
            <p:ph type="sldNum" sz="quarter" idx="12"/>
          </p:nvPr>
        </p:nvSpPr>
        <p:spPr/>
        <p:txBody>
          <a:bodyPr/>
          <a:lstStyle>
            <a:lvl1pPr>
              <a:defRPr/>
            </a:lvl1pPr>
          </a:lstStyle>
          <a:p>
            <a:pPr>
              <a:defRPr/>
            </a:pPr>
            <a:fld id="{B0AADE78-FF7E-4DCD-BAB5-AAEA333F0BD0}" type="slidenum">
              <a:rPr lang="fr-FR" altLang="fr-FR"/>
              <a:pPr>
                <a:defRPr/>
              </a:pPr>
              <a:t>‹#›</a:t>
            </a:fld>
            <a:endParaRPr lang="fr-FR" altLang="fr-FR"/>
          </a:p>
        </p:txBody>
      </p:sp>
    </p:spTree>
    <p:extLst>
      <p:ext uri="{BB962C8B-B14F-4D97-AF65-F5344CB8AC3E}">
        <p14:creationId xmlns:p14="http://schemas.microsoft.com/office/powerpoint/2010/main" val="41454878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FR"/>
          </a:p>
        </p:txBody>
      </p:sp>
      <p:sp>
        <p:nvSpPr>
          <p:cNvPr id="3" name="Espace réservé du contenu 2"/>
          <p:cNvSpPr>
            <a:spLocks noGrp="1"/>
          </p:cNvSpPr>
          <p:nvPr>
            <p:ph sz="half" idx="1"/>
          </p:nvPr>
        </p:nvSpPr>
        <p:spPr>
          <a:xfrm>
            <a:off x="236483" y="1194858"/>
            <a:ext cx="3285860" cy="3605735"/>
          </a:xfrm>
        </p:spPr>
        <p:txBody>
          <a:bodyPr/>
          <a:lstStyle>
            <a:lvl1pPr>
              <a:defRPr sz="1646"/>
            </a:lvl1pPr>
            <a:lvl2pPr>
              <a:defRPr sz="1411"/>
            </a:lvl2pPr>
            <a:lvl3pPr>
              <a:defRPr sz="1176"/>
            </a:lvl3pPr>
            <a:lvl4pPr>
              <a:defRPr sz="1058"/>
            </a:lvl4pPr>
            <a:lvl5pPr>
              <a:defRPr sz="1058"/>
            </a:lvl5pPr>
            <a:lvl6pPr>
              <a:defRPr sz="1058"/>
            </a:lvl6pPr>
            <a:lvl7pPr>
              <a:defRPr sz="1058"/>
            </a:lvl7pPr>
            <a:lvl8pPr>
              <a:defRPr sz="1058"/>
            </a:lvl8pPr>
            <a:lvl9pPr>
              <a:defRPr sz="105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Espace réservé du contenu 3"/>
          <p:cNvSpPr>
            <a:spLocks noGrp="1"/>
          </p:cNvSpPr>
          <p:nvPr>
            <p:ph sz="half" idx="2"/>
          </p:nvPr>
        </p:nvSpPr>
        <p:spPr>
          <a:xfrm>
            <a:off x="3641829" y="1194858"/>
            <a:ext cx="3285860" cy="3605735"/>
          </a:xfrm>
        </p:spPr>
        <p:txBody>
          <a:bodyPr/>
          <a:lstStyle>
            <a:lvl1pPr>
              <a:defRPr sz="1646"/>
            </a:lvl1pPr>
            <a:lvl2pPr>
              <a:defRPr sz="1411"/>
            </a:lvl2pPr>
            <a:lvl3pPr>
              <a:defRPr sz="1176"/>
            </a:lvl3pPr>
            <a:lvl4pPr>
              <a:defRPr sz="1058"/>
            </a:lvl4pPr>
            <a:lvl5pPr>
              <a:defRPr sz="1058"/>
            </a:lvl5pPr>
            <a:lvl6pPr>
              <a:defRPr sz="1058"/>
            </a:lvl6pPr>
            <a:lvl7pPr>
              <a:defRPr sz="1058"/>
            </a:lvl7pPr>
            <a:lvl8pPr>
              <a:defRPr sz="1058"/>
            </a:lvl8pPr>
            <a:lvl9pPr>
              <a:defRPr sz="105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Espace réservé de la date 13">
            <a:extLst>
              <a:ext uri="{FF2B5EF4-FFF2-40B4-BE49-F238E27FC236}">
                <a16:creationId xmlns:a16="http://schemas.microsoft.com/office/drawing/2014/main" id="{C2056DD9-B76F-4A99-904F-C64584B870BA}"/>
              </a:ext>
            </a:extLst>
          </p:cNvPr>
          <p:cNvSpPr>
            <a:spLocks noGrp="1"/>
          </p:cNvSpPr>
          <p:nvPr>
            <p:ph type="dt" sz="half" idx="10"/>
          </p:nvPr>
        </p:nvSpPr>
        <p:spPr/>
        <p:txBody>
          <a:bodyPr/>
          <a:lstStyle>
            <a:lvl1pPr>
              <a:defRPr/>
            </a:lvl1pPr>
          </a:lstStyle>
          <a:p>
            <a:pPr>
              <a:defRPr/>
            </a:pPr>
            <a:endParaRPr lang="fr-FR"/>
          </a:p>
        </p:txBody>
      </p:sp>
      <p:sp>
        <p:nvSpPr>
          <p:cNvPr id="6" name="Espace réservé du pied de page 2">
            <a:extLst>
              <a:ext uri="{FF2B5EF4-FFF2-40B4-BE49-F238E27FC236}">
                <a16:creationId xmlns:a16="http://schemas.microsoft.com/office/drawing/2014/main" id="{1920466D-D1B4-498A-AAA6-0935067B4911}"/>
              </a:ext>
            </a:extLst>
          </p:cNvPr>
          <p:cNvSpPr>
            <a:spLocks noGrp="1"/>
          </p:cNvSpPr>
          <p:nvPr>
            <p:ph type="ftr" sz="quarter" idx="11"/>
          </p:nvPr>
        </p:nvSpPr>
        <p:spPr/>
        <p:txBody>
          <a:bodyPr/>
          <a:lstStyle>
            <a:lvl1pPr>
              <a:defRPr/>
            </a:lvl1pPr>
          </a:lstStyle>
          <a:p>
            <a:pPr>
              <a:defRPr/>
            </a:pPr>
            <a:r>
              <a:rPr lang="fr-FR"/>
              <a:t>cehrecfhgh</a:t>
            </a:r>
          </a:p>
        </p:txBody>
      </p:sp>
      <p:sp>
        <p:nvSpPr>
          <p:cNvPr id="7" name="Espace réservé du numéro de diapositive 22">
            <a:extLst>
              <a:ext uri="{FF2B5EF4-FFF2-40B4-BE49-F238E27FC236}">
                <a16:creationId xmlns:a16="http://schemas.microsoft.com/office/drawing/2014/main" id="{AA4F352A-3E1B-4770-99DE-4839E637C2C0}"/>
              </a:ext>
            </a:extLst>
          </p:cNvPr>
          <p:cNvSpPr>
            <a:spLocks noGrp="1"/>
          </p:cNvSpPr>
          <p:nvPr>
            <p:ph type="sldNum" sz="quarter" idx="12"/>
          </p:nvPr>
        </p:nvSpPr>
        <p:spPr/>
        <p:txBody>
          <a:bodyPr/>
          <a:lstStyle>
            <a:lvl1pPr>
              <a:defRPr/>
            </a:lvl1pPr>
          </a:lstStyle>
          <a:p>
            <a:pPr>
              <a:defRPr/>
            </a:pPr>
            <a:fld id="{12566070-19C4-4B2A-8BD1-B9D67FF763FA}" type="slidenum">
              <a:rPr lang="fr-FR" altLang="fr-FR"/>
              <a:pPr>
                <a:defRPr/>
              </a:pPr>
              <a:t>‹#›</a:t>
            </a:fld>
            <a:endParaRPr lang="fr-FR" altLang="fr-FR"/>
          </a:p>
        </p:txBody>
      </p:sp>
    </p:spTree>
    <p:extLst>
      <p:ext uri="{BB962C8B-B14F-4D97-AF65-F5344CB8AC3E}">
        <p14:creationId xmlns:p14="http://schemas.microsoft.com/office/powerpoint/2010/main" val="15515948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58458" y="215324"/>
            <a:ext cx="6452235" cy="896144"/>
          </a:xfrm>
        </p:spPr>
        <p:txBody>
          <a:bodyPr/>
          <a:lstStyle>
            <a:lvl1pPr>
              <a:defRPr/>
            </a:lvl1pPr>
          </a:lstStyle>
          <a:p>
            <a:r>
              <a:rPr lang="en-US"/>
              <a:t>Click to edit Master title style</a:t>
            </a:r>
            <a:endParaRPr lang="fr-FR"/>
          </a:p>
        </p:txBody>
      </p:sp>
      <p:sp>
        <p:nvSpPr>
          <p:cNvPr id="3" name="Espace réservé du texte 2"/>
          <p:cNvSpPr>
            <a:spLocks noGrp="1"/>
          </p:cNvSpPr>
          <p:nvPr>
            <p:ph type="body" idx="1"/>
          </p:nvPr>
        </p:nvSpPr>
        <p:spPr>
          <a:xfrm>
            <a:off x="358457" y="1203571"/>
            <a:ext cx="3167620" cy="501591"/>
          </a:xfrm>
        </p:spPr>
        <p:txBody>
          <a:bodyPr anchor="b"/>
          <a:lstStyle>
            <a:lvl1pPr marL="0" indent="0">
              <a:buNone/>
              <a:defRPr sz="1411" b="1"/>
            </a:lvl1pPr>
            <a:lvl2pPr marL="268834" indent="0">
              <a:buNone/>
              <a:defRPr sz="1176" b="1"/>
            </a:lvl2pPr>
            <a:lvl3pPr marL="537667" indent="0">
              <a:buNone/>
              <a:defRPr sz="1058" b="1"/>
            </a:lvl3pPr>
            <a:lvl4pPr marL="806501" indent="0">
              <a:buNone/>
              <a:defRPr sz="941" b="1"/>
            </a:lvl4pPr>
            <a:lvl5pPr marL="1075334" indent="0">
              <a:buNone/>
              <a:defRPr sz="941" b="1"/>
            </a:lvl5pPr>
            <a:lvl6pPr marL="1344168" indent="0">
              <a:buNone/>
              <a:defRPr sz="941" b="1"/>
            </a:lvl6pPr>
            <a:lvl7pPr marL="1613002" indent="0">
              <a:buNone/>
              <a:defRPr sz="941" b="1"/>
            </a:lvl7pPr>
            <a:lvl8pPr marL="1881835" indent="0">
              <a:buNone/>
              <a:defRPr sz="941" b="1"/>
            </a:lvl8pPr>
            <a:lvl9pPr marL="2150669" indent="0">
              <a:buNone/>
              <a:defRPr sz="941" b="1"/>
            </a:lvl9pPr>
          </a:lstStyle>
          <a:p>
            <a:pPr lvl="0"/>
            <a:r>
              <a:rPr lang="en-US"/>
              <a:t>Click to edit Master text styles</a:t>
            </a:r>
          </a:p>
        </p:txBody>
      </p:sp>
      <p:sp>
        <p:nvSpPr>
          <p:cNvPr id="4" name="Espace réservé du contenu 3"/>
          <p:cNvSpPr>
            <a:spLocks noGrp="1"/>
          </p:cNvSpPr>
          <p:nvPr>
            <p:ph sz="half" idx="2"/>
          </p:nvPr>
        </p:nvSpPr>
        <p:spPr>
          <a:xfrm>
            <a:off x="358457" y="1705162"/>
            <a:ext cx="3167620" cy="3097920"/>
          </a:xfrm>
        </p:spPr>
        <p:txBody>
          <a:bodyPr/>
          <a:lstStyle>
            <a:lvl1pPr>
              <a:defRPr sz="1411"/>
            </a:lvl1pPr>
            <a:lvl2pPr>
              <a:defRPr sz="1176"/>
            </a:lvl2pPr>
            <a:lvl3pPr>
              <a:defRPr sz="1058"/>
            </a:lvl3pPr>
            <a:lvl4pPr>
              <a:defRPr sz="941"/>
            </a:lvl4pPr>
            <a:lvl5pPr>
              <a:defRPr sz="941"/>
            </a:lvl5pPr>
            <a:lvl6pPr>
              <a:defRPr sz="941"/>
            </a:lvl6pPr>
            <a:lvl7pPr>
              <a:defRPr sz="941"/>
            </a:lvl7pPr>
            <a:lvl8pPr>
              <a:defRPr sz="941"/>
            </a:lvl8pPr>
            <a:lvl9pPr>
              <a:defRPr sz="94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Espace réservé du texte 4"/>
          <p:cNvSpPr>
            <a:spLocks noGrp="1"/>
          </p:cNvSpPr>
          <p:nvPr>
            <p:ph type="body" sz="quarter" idx="3"/>
          </p:nvPr>
        </p:nvSpPr>
        <p:spPr>
          <a:xfrm>
            <a:off x="3641831" y="1203571"/>
            <a:ext cx="3168864" cy="501591"/>
          </a:xfrm>
        </p:spPr>
        <p:txBody>
          <a:bodyPr anchor="b"/>
          <a:lstStyle>
            <a:lvl1pPr marL="0" indent="0">
              <a:buNone/>
              <a:defRPr sz="1411" b="1"/>
            </a:lvl1pPr>
            <a:lvl2pPr marL="268834" indent="0">
              <a:buNone/>
              <a:defRPr sz="1176" b="1"/>
            </a:lvl2pPr>
            <a:lvl3pPr marL="537667" indent="0">
              <a:buNone/>
              <a:defRPr sz="1058" b="1"/>
            </a:lvl3pPr>
            <a:lvl4pPr marL="806501" indent="0">
              <a:buNone/>
              <a:defRPr sz="941" b="1"/>
            </a:lvl4pPr>
            <a:lvl5pPr marL="1075334" indent="0">
              <a:buNone/>
              <a:defRPr sz="941" b="1"/>
            </a:lvl5pPr>
            <a:lvl6pPr marL="1344168" indent="0">
              <a:buNone/>
              <a:defRPr sz="941" b="1"/>
            </a:lvl6pPr>
            <a:lvl7pPr marL="1613002" indent="0">
              <a:buNone/>
              <a:defRPr sz="941" b="1"/>
            </a:lvl7pPr>
            <a:lvl8pPr marL="1881835" indent="0">
              <a:buNone/>
              <a:defRPr sz="941" b="1"/>
            </a:lvl8pPr>
            <a:lvl9pPr marL="2150669" indent="0">
              <a:buNone/>
              <a:defRPr sz="941" b="1"/>
            </a:lvl9pPr>
          </a:lstStyle>
          <a:p>
            <a:pPr lvl="0"/>
            <a:r>
              <a:rPr lang="en-US"/>
              <a:t>Click to edit Master text styles</a:t>
            </a:r>
          </a:p>
        </p:txBody>
      </p:sp>
      <p:sp>
        <p:nvSpPr>
          <p:cNvPr id="6" name="Espace réservé du contenu 5"/>
          <p:cNvSpPr>
            <a:spLocks noGrp="1"/>
          </p:cNvSpPr>
          <p:nvPr>
            <p:ph sz="quarter" idx="4"/>
          </p:nvPr>
        </p:nvSpPr>
        <p:spPr>
          <a:xfrm>
            <a:off x="3641831" y="1705162"/>
            <a:ext cx="3168864" cy="3097920"/>
          </a:xfrm>
        </p:spPr>
        <p:txBody>
          <a:bodyPr/>
          <a:lstStyle>
            <a:lvl1pPr>
              <a:defRPr sz="1411"/>
            </a:lvl1pPr>
            <a:lvl2pPr>
              <a:defRPr sz="1176"/>
            </a:lvl2pPr>
            <a:lvl3pPr>
              <a:defRPr sz="1058"/>
            </a:lvl3pPr>
            <a:lvl4pPr>
              <a:defRPr sz="941"/>
            </a:lvl4pPr>
            <a:lvl5pPr>
              <a:defRPr sz="941"/>
            </a:lvl5pPr>
            <a:lvl6pPr>
              <a:defRPr sz="941"/>
            </a:lvl6pPr>
            <a:lvl7pPr>
              <a:defRPr sz="941"/>
            </a:lvl7pPr>
            <a:lvl8pPr>
              <a:defRPr sz="941"/>
            </a:lvl8pPr>
            <a:lvl9pPr>
              <a:defRPr sz="94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Espace réservé de la date 13">
            <a:extLst>
              <a:ext uri="{FF2B5EF4-FFF2-40B4-BE49-F238E27FC236}">
                <a16:creationId xmlns:a16="http://schemas.microsoft.com/office/drawing/2014/main" id="{0EAEC7B9-EEE8-4C65-8692-4D2654A08609}"/>
              </a:ext>
            </a:extLst>
          </p:cNvPr>
          <p:cNvSpPr>
            <a:spLocks noGrp="1"/>
          </p:cNvSpPr>
          <p:nvPr>
            <p:ph type="dt" sz="half" idx="10"/>
          </p:nvPr>
        </p:nvSpPr>
        <p:spPr/>
        <p:txBody>
          <a:bodyPr/>
          <a:lstStyle>
            <a:lvl1pPr>
              <a:defRPr/>
            </a:lvl1pPr>
          </a:lstStyle>
          <a:p>
            <a:pPr>
              <a:defRPr/>
            </a:pPr>
            <a:endParaRPr lang="fr-FR"/>
          </a:p>
        </p:txBody>
      </p:sp>
      <p:sp>
        <p:nvSpPr>
          <p:cNvPr id="8" name="Espace réservé du pied de page 2">
            <a:extLst>
              <a:ext uri="{FF2B5EF4-FFF2-40B4-BE49-F238E27FC236}">
                <a16:creationId xmlns:a16="http://schemas.microsoft.com/office/drawing/2014/main" id="{16A55DE9-2BDD-4AE4-A7AC-52176A461BFA}"/>
              </a:ext>
            </a:extLst>
          </p:cNvPr>
          <p:cNvSpPr>
            <a:spLocks noGrp="1"/>
          </p:cNvSpPr>
          <p:nvPr>
            <p:ph type="ftr" sz="quarter" idx="11"/>
          </p:nvPr>
        </p:nvSpPr>
        <p:spPr/>
        <p:txBody>
          <a:bodyPr/>
          <a:lstStyle>
            <a:lvl1pPr>
              <a:defRPr/>
            </a:lvl1pPr>
          </a:lstStyle>
          <a:p>
            <a:pPr>
              <a:defRPr/>
            </a:pPr>
            <a:r>
              <a:rPr lang="fr-FR"/>
              <a:t>cehrecfhgh</a:t>
            </a:r>
          </a:p>
        </p:txBody>
      </p:sp>
      <p:sp>
        <p:nvSpPr>
          <p:cNvPr id="9" name="Espace réservé du numéro de diapositive 22">
            <a:extLst>
              <a:ext uri="{FF2B5EF4-FFF2-40B4-BE49-F238E27FC236}">
                <a16:creationId xmlns:a16="http://schemas.microsoft.com/office/drawing/2014/main" id="{EBD44880-2C55-4C36-ABAD-A89AA2A0239D}"/>
              </a:ext>
            </a:extLst>
          </p:cNvPr>
          <p:cNvSpPr>
            <a:spLocks noGrp="1"/>
          </p:cNvSpPr>
          <p:nvPr>
            <p:ph type="sldNum" sz="quarter" idx="12"/>
          </p:nvPr>
        </p:nvSpPr>
        <p:spPr/>
        <p:txBody>
          <a:bodyPr/>
          <a:lstStyle>
            <a:lvl1pPr>
              <a:defRPr/>
            </a:lvl1pPr>
          </a:lstStyle>
          <a:p>
            <a:pPr>
              <a:defRPr/>
            </a:pPr>
            <a:fld id="{0D66ADF0-08A2-44D0-903C-CDAAEC17FE81}" type="slidenum">
              <a:rPr lang="fr-FR" altLang="fr-FR"/>
              <a:pPr>
                <a:defRPr/>
              </a:pPr>
              <a:t>‹#›</a:t>
            </a:fld>
            <a:endParaRPr lang="fr-FR" altLang="fr-FR"/>
          </a:p>
        </p:txBody>
      </p:sp>
    </p:spTree>
    <p:extLst>
      <p:ext uri="{BB962C8B-B14F-4D97-AF65-F5344CB8AC3E}">
        <p14:creationId xmlns:p14="http://schemas.microsoft.com/office/powerpoint/2010/main" val="22445852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FR"/>
          </a:p>
        </p:txBody>
      </p:sp>
      <p:sp>
        <p:nvSpPr>
          <p:cNvPr id="3" name="Espace réservé de la date 13">
            <a:extLst>
              <a:ext uri="{FF2B5EF4-FFF2-40B4-BE49-F238E27FC236}">
                <a16:creationId xmlns:a16="http://schemas.microsoft.com/office/drawing/2014/main" id="{061EA085-5391-4D2E-AE5A-FB9AEB651458}"/>
              </a:ext>
            </a:extLst>
          </p:cNvPr>
          <p:cNvSpPr>
            <a:spLocks noGrp="1"/>
          </p:cNvSpPr>
          <p:nvPr>
            <p:ph type="dt" sz="half" idx="10"/>
          </p:nvPr>
        </p:nvSpPr>
        <p:spPr/>
        <p:txBody>
          <a:bodyPr/>
          <a:lstStyle>
            <a:lvl1pPr>
              <a:defRPr/>
            </a:lvl1pPr>
          </a:lstStyle>
          <a:p>
            <a:pPr>
              <a:defRPr/>
            </a:pPr>
            <a:endParaRPr lang="fr-FR"/>
          </a:p>
        </p:txBody>
      </p:sp>
      <p:sp>
        <p:nvSpPr>
          <p:cNvPr id="4" name="Espace réservé du pied de page 2">
            <a:extLst>
              <a:ext uri="{FF2B5EF4-FFF2-40B4-BE49-F238E27FC236}">
                <a16:creationId xmlns:a16="http://schemas.microsoft.com/office/drawing/2014/main" id="{9AF1C912-17C7-4971-8BAC-3E1F1E0E2ADB}"/>
              </a:ext>
            </a:extLst>
          </p:cNvPr>
          <p:cNvSpPr>
            <a:spLocks noGrp="1"/>
          </p:cNvSpPr>
          <p:nvPr>
            <p:ph type="ftr" sz="quarter" idx="11"/>
          </p:nvPr>
        </p:nvSpPr>
        <p:spPr/>
        <p:txBody>
          <a:bodyPr/>
          <a:lstStyle>
            <a:lvl1pPr>
              <a:defRPr/>
            </a:lvl1pPr>
          </a:lstStyle>
          <a:p>
            <a:pPr>
              <a:defRPr/>
            </a:pPr>
            <a:r>
              <a:rPr lang="fr-FR"/>
              <a:t>cehrecfhgh</a:t>
            </a:r>
          </a:p>
        </p:txBody>
      </p:sp>
      <p:sp>
        <p:nvSpPr>
          <p:cNvPr id="5" name="Espace réservé du numéro de diapositive 22">
            <a:extLst>
              <a:ext uri="{FF2B5EF4-FFF2-40B4-BE49-F238E27FC236}">
                <a16:creationId xmlns:a16="http://schemas.microsoft.com/office/drawing/2014/main" id="{B2EB3514-A4BB-4F20-9EF7-7672A47191E7}"/>
              </a:ext>
            </a:extLst>
          </p:cNvPr>
          <p:cNvSpPr>
            <a:spLocks noGrp="1"/>
          </p:cNvSpPr>
          <p:nvPr>
            <p:ph type="sldNum" sz="quarter" idx="12"/>
          </p:nvPr>
        </p:nvSpPr>
        <p:spPr/>
        <p:txBody>
          <a:bodyPr/>
          <a:lstStyle>
            <a:lvl1pPr>
              <a:defRPr/>
            </a:lvl1pPr>
          </a:lstStyle>
          <a:p>
            <a:pPr>
              <a:defRPr/>
            </a:pPr>
            <a:fld id="{C3E6E887-CC00-4011-861F-CB579CC32FF2}" type="slidenum">
              <a:rPr lang="fr-FR" altLang="fr-FR"/>
              <a:pPr>
                <a:defRPr/>
              </a:pPr>
              <a:t>‹#›</a:t>
            </a:fld>
            <a:endParaRPr lang="fr-FR" altLang="fr-FR"/>
          </a:p>
        </p:txBody>
      </p:sp>
    </p:spTree>
    <p:extLst>
      <p:ext uri="{BB962C8B-B14F-4D97-AF65-F5344CB8AC3E}">
        <p14:creationId xmlns:p14="http://schemas.microsoft.com/office/powerpoint/2010/main" val="36939198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3">
            <a:extLst>
              <a:ext uri="{FF2B5EF4-FFF2-40B4-BE49-F238E27FC236}">
                <a16:creationId xmlns:a16="http://schemas.microsoft.com/office/drawing/2014/main" id="{BC176EAE-35D3-405A-994C-67FF86504167}"/>
              </a:ext>
            </a:extLst>
          </p:cNvPr>
          <p:cNvSpPr>
            <a:spLocks noGrp="1"/>
          </p:cNvSpPr>
          <p:nvPr>
            <p:ph type="dt" sz="half" idx="10"/>
          </p:nvPr>
        </p:nvSpPr>
        <p:spPr/>
        <p:txBody>
          <a:bodyPr/>
          <a:lstStyle>
            <a:lvl1pPr>
              <a:defRPr/>
            </a:lvl1pPr>
          </a:lstStyle>
          <a:p>
            <a:pPr>
              <a:defRPr/>
            </a:pPr>
            <a:endParaRPr lang="fr-FR"/>
          </a:p>
        </p:txBody>
      </p:sp>
      <p:sp>
        <p:nvSpPr>
          <p:cNvPr id="3" name="Espace réservé du pied de page 2">
            <a:extLst>
              <a:ext uri="{FF2B5EF4-FFF2-40B4-BE49-F238E27FC236}">
                <a16:creationId xmlns:a16="http://schemas.microsoft.com/office/drawing/2014/main" id="{DDE6209C-79B7-4B68-995C-74CFFD3C8820}"/>
              </a:ext>
            </a:extLst>
          </p:cNvPr>
          <p:cNvSpPr>
            <a:spLocks noGrp="1"/>
          </p:cNvSpPr>
          <p:nvPr>
            <p:ph type="ftr" sz="quarter" idx="11"/>
          </p:nvPr>
        </p:nvSpPr>
        <p:spPr/>
        <p:txBody>
          <a:bodyPr/>
          <a:lstStyle>
            <a:lvl1pPr>
              <a:defRPr/>
            </a:lvl1pPr>
          </a:lstStyle>
          <a:p>
            <a:pPr>
              <a:defRPr/>
            </a:pPr>
            <a:r>
              <a:rPr lang="fr-FR"/>
              <a:t>cehrecfhgh</a:t>
            </a:r>
          </a:p>
        </p:txBody>
      </p:sp>
      <p:sp>
        <p:nvSpPr>
          <p:cNvPr id="4" name="Espace réservé du numéro de diapositive 22">
            <a:extLst>
              <a:ext uri="{FF2B5EF4-FFF2-40B4-BE49-F238E27FC236}">
                <a16:creationId xmlns:a16="http://schemas.microsoft.com/office/drawing/2014/main" id="{082B9883-3A91-47B4-914D-78E694A0B6AB}"/>
              </a:ext>
            </a:extLst>
          </p:cNvPr>
          <p:cNvSpPr>
            <a:spLocks noGrp="1"/>
          </p:cNvSpPr>
          <p:nvPr>
            <p:ph type="sldNum" sz="quarter" idx="12"/>
          </p:nvPr>
        </p:nvSpPr>
        <p:spPr/>
        <p:txBody>
          <a:bodyPr/>
          <a:lstStyle>
            <a:lvl1pPr>
              <a:defRPr/>
            </a:lvl1pPr>
          </a:lstStyle>
          <a:p>
            <a:pPr>
              <a:defRPr/>
            </a:pPr>
            <a:fld id="{1680AD43-1F03-4F8C-AB28-53CB60059C14}" type="slidenum">
              <a:rPr lang="fr-FR" altLang="fr-FR"/>
              <a:pPr>
                <a:defRPr/>
              </a:pPr>
              <a:t>‹#›</a:t>
            </a:fld>
            <a:endParaRPr lang="fr-FR" altLang="fr-FR"/>
          </a:p>
        </p:txBody>
      </p:sp>
    </p:spTree>
    <p:extLst>
      <p:ext uri="{BB962C8B-B14F-4D97-AF65-F5344CB8AC3E}">
        <p14:creationId xmlns:p14="http://schemas.microsoft.com/office/powerpoint/2010/main" val="9777931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58459" y="214079"/>
            <a:ext cx="2358601" cy="911080"/>
          </a:xfrm>
        </p:spPr>
        <p:txBody>
          <a:bodyPr/>
          <a:lstStyle>
            <a:lvl1pPr algn="l">
              <a:defRPr sz="1176" b="1"/>
            </a:lvl1pPr>
          </a:lstStyle>
          <a:p>
            <a:r>
              <a:rPr lang="en-US"/>
              <a:t>Click to edit Master title style</a:t>
            </a:r>
            <a:endParaRPr lang="fr-FR"/>
          </a:p>
        </p:txBody>
      </p:sp>
      <p:sp>
        <p:nvSpPr>
          <p:cNvPr id="3" name="Espace réservé du contenu 2"/>
          <p:cNvSpPr>
            <a:spLocks noGrp="1"/>
          </p:cNvSpPr>
          <p:nvPr>
            <p:ph idx="1"/>
          </p:nvPr>
        </p:nvSpPr>
        <p:spPr>
          <a:xfrm>
            <a:off x="2802939" y="214082"/>
            <a:ext cx="4007754" cy="4589004"/>
          </a:xfrm>
        </p:spPr>
        <p:txBody>
          <a:bodyPr/>
          <a:lstStyle>
            <a:lvl1pPr>
              <a:defRPr sz="1882"/>
            </a:lvl1pPr>
            <a:lvl2pPr>
              <a:defRPr sz="1646"/>
            </a:lvl2pPr>
            <a:lvl3pPr>
              <a:defRPr sz="1411"/>
            </a:lvl3pPr>
            <a:lvl4pPr>
              <a:defRPr sz="1176"/>
            </a:lvl4pPr>
            <a:lvl5pPr>
              <a:defRPr sz="1176"/>
            </a:lvl5pPr>
            <a:lvl6pPr>
              <a:defRPr sz="1176"/>
            </a:lvl6pPr>
            <a:lvl7pPr>
              <a:defRPr sz="1176"/>
            </a:lvl7pPr>
            <a:lvl8pPr>
              <a:defRPr sz="1176"/>
            </a:lvl8pPr>
            <a:lvl9pPr>
              <a:defRPr sz="117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Espace réservé du texte 3"/>
          <p:cNvSpPr>
            <a:spLocks noGrp="1"/>
          </p:cNvSpPr>
          <p:nvPr>
            <p:ph type="body" sz="half" idx="2"/>
          </p:nvPr>
        </p:nvSpPr>
        <p:spPr>
          <a:xfrm>
            <a:off x="358459" y="1125161"/>
            <a:ext cx="2358601" cy="3677924"/>
          </a:xfrm>
        </p:spPr>
        <p:txBody>
          <a:bodyPr/>
          <a:lstStyle>
            <a:lvl1pPr marL="0" indent="0">
              <a:buNone/>
              <a:defRPr sz="823"/>
            </a:lvl1pPr>
            <a:lvl2pPr marL="268834" indent="0">
              <a:buNone/>
              <a:defRPr sz="706"/>
            </a:lvl2pPr>
            <a:lvl3pPr marL="537667" indent="0">
              <a:buNone/>
              <a:defRPr sz="588"/>
            </a:lvl3pPr>
            <a:lvl4pPr marL="806501" indent="0">
              <a:buNone/>
              <a:defRPr sz="529"/>
            </a:lvl4pPr>
            <a:lvl5pPr marL="1075334" indent="0">
              <a:buNone/>
              <a:defRPr sz="529"/>
            </a:lvl5pPr>
            <a:lvl6pPr marL="1344168" indent="0">
              <a:buNone/>
              <a:defRPr sz="529"/>
            </a:lvl6pPr>
            <a:lvl7pPr marL="1613002" indent="0">
              <a:buNone/>
              <a:defRPr sz="529"/>
            </a:lvl7pPr>
            <a:lvl8pPr marL="1881835" indent="0">
              <a:buNone/>
              <a:defRPr sz="529"/>
            </a:lvl8pPr>
            <a:lvl9pPr marL="2150669" indent="0">
              <a:buNone/>
              <a:defRPr sz="529"/>
            </a:lvl9pPr>
          </a:lstStyle>
          <a:p>
            <a:pPr lvl="0"/>
            <a:r>
              <a:rPr lang="en-US"/>
              <a:t>Click to edit Master text styles</a:t>
            </a:r>
          </a:p>
        </p:txBody>
      </p:sp>
      <p:sp>
        <p:nvSpPr>
          <p:cNvPr id="5" name="Espace réservé de la date 13">
            <a:extLst>
              <a:ext uri="{FF2B5EF4-FFF2-40B4-BE49-F238E27FC236}">
                <a16:creationId xmlns:a16="http://schemas.microsoft.com/office/drawing/2014/main" id="{2D1392FA-F4CD-4B53-A07F-DF3E91DDF284}"/>
              </a:ext>
            </a:extLst>
          </p:cNvPr>
          <p:cNvSpPr>
            <a:spLocks noGrp="1"/>
          </p:cNvSpPr>
          <p:nvPr>
            <p:ph type="dt" sz="half" idx="10"/>
          </p:nvPr>
        </p:nvSpPr>
        <p:spPr/>
        <p:txBody>
          <a:bodyPr/>
          <a:lstStyle>
            <a:lvl1pPr>
              <a:defRPr/>
            </a:lvl1pPr>
          </a:lstStyle>
          <a:p>
            <a:pPr>
              <a:defRPr/>
            </a:pPr>
            <a:endParaRPr lang="fr-FR"/>
          </a:p>
        </p:txBody>
      </p:sp>
      <p:sp>
        <p:nvSpPr>
          <p:cNvPr id="6" name="Espace réservé du pied de page 2">
            <a:extLst>
              <a:ext uri="{FF2B5EF4-FFF2-40B4-BE49-F238E27FC236}">
                <a16:creationId xmlns:a16="http://schemas.microsoft.com/office/drawing/2014/main" id="{99F2FB6D-6A80-4C72-A5B6-46B0C9B1A47F}"/>
              </a:ext>
            </a:extLst>
          </p:cNvPr>
          <p:cNvSpPr>
            <a:spLocks noGrp="1"/>
          </p:cNvSpPr>
          <p:nvPr>
            <p:ph type="ftr" sz="quarter" idx="11"/>
          </p:nvPr>
        </p:nvSpPr>
        <p:spPr/>
        <p:txBody>
          <a:bodyPr/>
          <a:lstStyle>
            <a:lvl1pPr>
              <a:defRPr/>
            </a:lvl1pPr>
          </a:lstStyle>
          <a:p>
            <a:pPr>
              <a:defRPr/>
            </a:pPr>
            <a:r>
              <a:rPr lang="fr-FR"/>
              <a:t>cehrecfhgh</a:t>
            </a:r>
          </a:p>
        </p:txBody>
      </p:sp>
      <p:sp>
        <p:nvSpPr>
          <p:cNvPr id="7" name="Espace réservé du numéro de diapositive 22">
            <a:extLst>
              <a:ext uri="{FF2B5EF4-FFF2-40B4-BE49-F238E27FC236}">
                <a16:creationId xmlns:a16="http://schemas.microsoft.com/office/drawing/2014/main" id="{438C92B9-6D95-406B-8519-D426D3E410C0}"/>
              </a:ext>
            </a:extLst>
          </p:cNvPr>
          <p:cNvSpPr>
            <a:spLocks noGrp="1"/>
          </p:cNvSpPr>
          <p:nvPr>
            <p:ph type="sldNum" sz="quarter" idx="12"/>
          </p:nvPr>
        </p:nvSpPr>
        <p:spPr/>
        <p:txBody>
          <a:bodyPr/>
          <a:lstStyle>
            <a:lvl1pPr>
              <a:defRPr/>
            </a:lvl1pPr>
          </a:lstStyle>
          <a:p>
            <a:pPr>
              <a:defRPr/>
            </a:pPr>
            <a:fld id="{00618EE9-8746-4FC7-BF18-307B994CCC65}" type="slidenum">
              <a:rPr lang="fr-FR" altLang="fr-FR"/>
              <a:pPr>
                <a:defRPr/>
              </a:pPr>
              <a:t>‹#›</a:t>
            </a:fld>
            <a:endParaRPr lang="fr-FR" altLang="fr-FR"/>
          </a:p>
        </p:txBody>
      </p:sp>
    </p:spTree>
    <p:extLst>
      <p:ext uri="{BB962C8B-B14F-4D97-AF65-F5344CB8AC3E}">
        <p14:creationId xmlns:p14="http://schemas.microsoft.com/office/powerpoint/2010/main" val="2948382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405204" y="3763804"/>
            <a:ext cx="4301490" cy="444338"/>
          </a:xfrm>
        </p:spPr>
        <p:txBody>
          <a:bodyPr/>
          <a:lstStyle>
            <a:lvl1pPr algn="l">
              <a:defRPr sz="1176" b="1"/>
            </a:lvl1pPr>
          </a:lstStyle>
          <a:p>
            <a:r>
              <a:rPr lang="en-US"/>
              <a:t>Click to edit Master title style</a:t>
            </a:r>
            <a:endParaRPr lang="fr-FR"/>
          </a:p>
        </p:txBody>
      </p:sp>
      <p:sp>
        <p:nvSpPr>
          <p:cNvPr id="3" name="Espace réservé pour une image  2"/>
          <p:cNvSpPr>
            <a:spLocks noGrp="1"/>
          </p:cNvSpPr>
          <p:nvPr>
            <p:ph type="pic" idx="1"/>
          </p:nvPr>
        </p:nvSpPr>
        <p:spPr>
          <a:xfrm>
            <a:off x="1405204" y="480433"/>
            <a:ext cx="4301490" cy="3226118"/>
          </a:xfrm>
        </p:spPr>
        <p:txBody>
          <a:bodyPr/>
          <a:lstStyle>
            <a:lvl1pPr marL="0" indent="0">
              <a:buNone/>
              <a:defRPr sz="1882"/>
            </a:lvl1pPr>
            <a:lvl2pPr marL="268834" indent="0">
              <a:buNone/>
              <a:defRPr sz="1646"/>
            </a:lvl2pPr>
            <a:lvl3pPr marL="537667" indent="0">
              <a:buNone/>
              <a:defRPr sz="1411"/>
            </a:lvl3pPr>
            <a:lvl4pPr marL="806501" indent="0">
              <a:buNone/>
              <a:defRPr sz="1176"/>
            </a:lvl4pPr>
            <a:lvl5pPr marL="1075334" indent="0">
              <a:buNone/>
              <a:defRPr sz="1176"/>
            </a:lvl5pPr>
            <a:lvl6pPr marL="1344168" indent="0">
              <a:buNone/>
              <a:defRPr sz="1176"/>
            </a:lvl6pPr>
            <a:lvl7pPr marL="1613002" indent="0">
              <a:buNone/>
              <a:defRPr sz="1176"/>
            </a:lvl7pPr>
            <a:lvl8pPr marL="1881835" indent="0">
              <a:buNone/>
              <a:defRPr sz="1176"/>
            </a:lvl8pPr>
            <a:lvl9pPr marL="2150669" indent="0">
              <a:buNone/>
              <a:defRPr sz="1176"/>
            </a:lvl9pPr>
          </a:lstStyle>
          <a:p>
            <a:pPr lvl="0"/>
            <a:r>
              <a:rPr lang="en-US" noProof="0"/>
              <a:t>Click icon to add picture</a:t>
            </a:r>
            <a:endParaRPr lang="fr-FR" noProof="0"/>
          </a:p>
        </p:txBody>
      </p:sp>
      <p:sp>
        <p:nvSpPr>
          <p:cNvPr id="4" name="Espace réservé du texte 3"/>
          <p:cNvSpPr>
            <a:spLocks noGrp="1"/>
          </p:cNvSpPr>
          <p:nvPr>
            <p:ph type="body" sz="half" idx="2"/>
          </p:nvPr>
        </p:nvSpPr>
        <p:spPr>
          <a:xfrm>
            <a:off x="1405204" y="4208143"/>
            <a:ext cx="4301490" cy="631034"/>
          </a:xfrm>
        </p:spPr>
        <p:txBody>
          <a:bodyPr/>
          <a:lstStyle>
            <a:lvl1pPr marL="0" indent="0">
              <a:buNone/>
              <a:defRPr sz="823"/>
            </a:lvl1pPr>
            <a:lvl2pPr marL="268834" indent="0">
              <a:buNone/>
              <a:defRPr sz="706"/>
            </a:lvl2pPr>
            <a:lvl3pPr marL="537667" indent="0">
              <a:buNone/>
              <a:defRPr sz="588"/>
            </a:lvl3pPr>
            <a:lvl4pPr marL="806501" indent="0">
              <a:buNone/>
              <a:defRPr sz="529"/>
            </a:lvl4pPr>
            <a:lvl5pPr marL="1075334" indent="0">
              <a:buNone/>
              <a:defRPr sz="529"/>
            </a:lvl5pPr>
            <a:lvl6pPr marL="1344168" indent="0">
              <a:buNone/>
              <a:defRPr sz="529"/>
            </a:lvl6pPr>
            <a:lvl7pPr marL="1613002" indent="0">
              <a:buNone/>
              <a:defRPr sz="529"/>
            </a:lvl7pPr>
            <a:lvl8pPr marL="1881835" indent="0">
              <a:buNone/>
              <a:defRPr sz="529"/>
            </a:lvl8pPr>
            <a:lvl9pPr marL="2150669" indent="0">
              <a:buNone/>
              <a:defRPr sz="529"/>
            </a:lvl9pPr>
          </a:lstStyle>
          <a:p>
            <a:pPr lvl="0"/>
            <a:r>
              <a:rPr lang="en-US"/>
              <a:t>Click to edit Master text styles</a:t>
            </a:r>
          </a:p>
        </p:txBody>
      </p:sp>
      <p:sp>
        <p:nvSpPr>
          <p:cNvPr id="5" name="Espace réservé de la date 13">
            <a:extLst>
              <a:ext uri="{FF2B5EF4-FFF2-40B4-BE49-F238E27FC236}">
                <a16:creationId xmlns:a16="http://schemas.microsoft.com/office/drawing/2014/main" id="{33C95E06-C638-45EE-A015-B10818D99C3B}"/>
              </a:ext>
            </a:extLst>
          </p:cNvPr>
          <p:cNvSpPr>
            <a:spLocks noGrp="1"/>
          </p:cNvSpPr>
          <p:nvPr>
            <p:ph type="dt" sz="half" idx="10"/>
          </p:nvPr>
        </p:nvSpPr>
        <p:spPr/>
        <p:txBody>
          <a:bodyPr/>
          <a:lstStyle>
            <a:lvl1pPr>
              <a:defRPr/>
            </a:lvl1pPr>
          </a:lstStyle>
          <a:p>
            <a:pPr>
              <a:defRPr/>
            </a:pPr>
            <a:endParaRPr lang="fr-FR"/>
          </a:p>
        </p:txBody>
      </p:sp>
      <p:sp>
        <p:nvSpPr>
          <p:cNvPr id="6" name="Espace réservé du pied de page 2">
            <a:extLst>
              <a:ext uri="{FF2B5EF4-FFF2-40B4-BE49-F238E27FC236}">
                <a16:creationId xmlns:a16="http://schemas.microsoft.com/office/drawing/2014/main" id="{DAB230CE-463D-4AAC-B142-9A1F217F3754}"/>
              </a:ext>
            </a:extLst>
          </p:cNvPr>
          <p:cNvSpPr>
            <a:spLocks noGrp="1"/>
          </p:cNvSpPr>
          <p:nvPr>
            <p:ph type="ftr" sz="quarter" idx="11"/>
          </p:nvPr>
        </p:nvSpPr>
        <p:spPr/>
        <p:txBody>
          <a:bodyPr/>
          <a:lstStyle>
            <a:lvl1pPr>
              <a:defRPr/>
            </a:lvl1pPr>
          </a:lstStyle>
          <a:p>
            <a:pPr>
              <a:defRPr/>
            </a:pPr>
            <a:r>
              <a:rPr lang="fr-FR"/>
              <a:t>cehrecfhgh</a:t>
            </a:r>
          </a:p>
        </p:txBody>
      </p:sp>
      <p:sp>
        <p:nvSpPr>
          <p:cNvPr id="7" name="Espace réservé du numéro de diapositive 22">
            <a:extLst>
              <a:ext uri="{FF2B5EF4-FFF2-40B4-BE49-F238E27FC236}">
                <a16:creationId xmlns:a16="http://schemas.microsoft.com/office/drawing/2014/main" id="{C11D9D25-2E34-4A65-AC43-DE3A76F7DF6D}"/>
              </a:ext>
            </a:extLst>
          </p:cNvPr>
          <p:cNvSpPr>
            <a:spLocks noGrp="1"/>
          </p:cNvSpPr>
          <p:nvPr>
            <p:ph type="sldNum" sz="quarter" idx="12"/>
          </p:nvPr>
        </p:nvSpPr>
        <p:spPr/>
        <p:txBody>
          <a:bodyPr/>
          <a:lstStyle>
            <a:lvl1pPr>
              <a:defRPr/>
            </a:lvl1pPr>
          </a:lstStyle>
          <a:p>
            <a:pPr>
              <a:defRPr/>
            </a:pPr>
            <a:fld id="{276480B9-7E92-4DAD-B21B-717E7F41A4FD}" type="slidenum">
              <a:rPr lang="fr-FR" altLang="fr-FR"/>
              <a:pPr>
                <a:defRPr/>
              </a:pPr>
              <a:t>‹#›</a:t>
            </a:fld>
            <a:endParaRPr lang="fr-FR" altLang="fr-FR"/>
          </a:p>
        </p:txBody>
      </p:sp>
    </p:spTree>
    <p:extLst>
      <p:ext uri="{BB962C8B-B14F-4D97-AF65-F5344CB8AC3E}">
        <p14:creationId xmlns:p14="http://schemas.microsoft.com/office/powerpoint/2010/main" val="1453591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6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2393237"/>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FR"/>
          </a:p>
        </p:txBody>
      </p:sp>
      <p:sp>
        <p:nvSpPr>
          <p:cNvPr id="3" name="Espace réservé du texte vertical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Espace réservé de la date 13">
            <a:extLst>
              <a:ext uri="{FF2B5EF4-FFF2-40B4-BE49-F238E27FC236}">
                <a16:creationId xmlns:a16="http://schemas.microsoft.com/office/drawing/2014/main" id="{0B334561-1E90-4A04-B36D-66B7FEE9CA53}"/>
              </a:ext>
            </a:extLst>
          </p:cNvPr>
          <p:cNvSpPr>
            <a:spLocks noGrp="1"/>
          </p:cNvSpPr>
          <p:nvPr>
            <p:ph type="dt" sz="half" idx="10"/>
          </p:nvPr>
        </p:nvSpPr>
        <p:spPr/>
        <p:txBody>
          <a:bodyPr/>
          <a:lstStyle>
            <a:lvl1pPr>
              <a:defRPr/>
            </a:lvl1pPr>
          </a:lstStyle>
          <a:p>
            <a:pPr>
              <a:defRPr/>
            </a:pPr>
            <a:endParaRPr lang="fr-FR"/>
          </a:p>
        </p:txBody>
      </p:sp>
      <p:sp>
        <p:nvSpPr>
          <p:cNvPr id="5" name="Espace réservé du pied de page 2">
            <a:extLst>
              <a:ext uri="{FF2B5EF4-FFF2-40B4-BE49-F238E27FC236}">
                <a16:creationId xmlns:a16="http://schemas.microsoft.com/office/drawing/2014/main" id="{BFE166B4-2E25-4587-906F-7F0DFD886CB2}"/>
              </a:ext>
            </a:extLst>
          </p:cNvPr>
          <p:cNvSpPr>
            <a:spLocks noGrp="1"/>
          </p:cNvSpPr>
          <p:nvPr>
            <p:ph type="ftr" sz="quarter" idx="11"/>
          </p:nvPr>
        </p:nvSpPr>
        <p:spPr/>
        <p:txBody>
          <a:bodyPr/>
          <a:lstStyle>
            <a:lvl1pPr>
              <a:defRPr/>
            </a:lvl1pPr>
          </a:lstStyle>
          <a:p>
            <a:pPr>
              <a:defRPr/>
            </a:pPr>
            <a:r>
              <a:rPr lang="fr-FR"/>
              <a:t>cehrecfhgh</a:t>
            </a:r>
          </a:p>
        </p:txBody>
      </p:sp>
      <p:sp>
        <p:nvSpPr>
          <p:cNvPr id="6" name="Espace réservé du numéro de diapositive 22">
            <a:extLst>
              <a:ext uri="{FF2B5EF4-FFF2-40B4-BE49-F238E27FC236}">
                <a16:creationId xmlns:a16="http://schemas.microsoft.com/office/drawing/2014/main" id="{2D2BEBFB-7B8F-47AD-8927-2BA701C7E66E}"/>
              </a:ext>
            </a:extLst>
          </p:cNvPr>
          <p:cNvSpPr>
            <a:spLocks noGrp="1"/>
          </p:cNvSpPr>
          <p:nvPr>
            <p:ph type="sldNum" sz="quarter" idx="12"/>
          </p:nvPr>
        </p:nvSpPr>
        <p:spPr/>
        <p:txBody>
          <a:bodyPr/>
          <a:lstStyle>
            <a:lvl1pPr>
              <a:defRPr/>
            </a:lvl1pPr>
          </a:lstStyle>
          <a:p>
            <a:pPr>
              <a:defRPr/>
            </a:pPr>
            <a:fld id="{7340ADCF-848D-4D33-AE23-C5ABC3737900}" type="slidenum">
              <a:rPr lang="fr-FR" altLang="fr-FR"/>
              <a:pPr>
                <a:defRPr/>
              </a:pPr>
              <a:t>‹#›</a:t>
            </a:fld>
            <a:endParaRPr lang="fr-FR" altLang="fr-FR"/>
          </a:p>
        </p:txBody>
      </p:sp>
    </p:spTree>
    <p:extLst>
      <p:ext uri="{BB962C8B-B14F-4D97-AF65-F5344CB8AC3E}">
        <p14:creationId xmlns:p14="http://schemas.microsoft.com/office/powerpoint/2010/main" val="109555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5254887" y="179229"/>
            <a:ext cx="1672802" cy="4621364"/>
          </a:xfrm>
        </p:spPr>
        <p:txBody>
          <a:bodyPr vert="eaVert"/>
          <a:lstStyle/>
          <a:p>
            <a:r>
              <a:rPr lang="en-US"/>
              <a:t>Click to edit Master title style</a:t>
            </a:r>
            <a:endParaRPr lang="fr-FR"/>
          </a:p>
        </p:txBody>
      </p:sp>
      <p:sp>
        <p:nvSpPr>
          <p:cNvPr id="3" name="Espace réservé du texte vertical 2"/>
          <p:cNvSpPr>
            <a:spLocks noGrp="1"/>
          </p:cNvSpPr>
          <p:nvPr>
            <p:ph type="body" orient="vert" idx="1"/>
          </p:nvPr>
        </p:nvSpPr>
        <p:spPr>
          <a:xfrm>
            <a:off x="236482" y="179229"/>
            <a:ext cx="4898919" cy="46213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Espace réservé de la date 13">
            <a:extLst>
              <a:ext uri="{FF2B5EF4-FFF2-40B4-BE49-F238E27FC236}">
                <a16:creationId xmlns:a16="http://schemas.microsoft.com/office/drawing/2014/main" id="{37D548B2-026B-4ABE-8BF1-B95807F693F9}"/>
              </a:ext>
            </a:extLst>
          </p:cNvPr>
          <p:cNvSpPr>
            <a:spLocks noGrp="1"/>
          </p:cNvSpPr>
          <p:nvPr>
            <p:ph type="dt" sz="half" idx="10"/>
          </p:nvPr>
        </p:nvSpPr>
        <p:spPr/>
        <p:txBody>
          <a:bodyPr/>
          <a:lstStyle>
            <a:lvl1pPr>
              <a:defRPr/>
            </a:lvl1pPr>
          </a:lstStyle>
          <a:p>
            <a:pPr>
              <a:defRPr/>
            </a:pPr>
            <a:endParaRPr lang="fr-FR"/>
          </a:p>
        </p:txBody>
      </p:sp>
      <p:sp>
        <p:nvSpPr>
          <p:cNvPr id="5" name="Espace réservé du pied de page 2">
            <a:extLst>
              <a:ext uri="{FF2B5EF4-FFF2-40B4-BE49-F238E27FC236}">
                <a16:creationId xmlns:a16="http://schemas.microsoft.com/office/drawing/2014/main" id="{F369136A-48C9-4A70-8A2F-F9297B6A0675}"/>
              </a:ext>
            </a:extLst>
          </p:cNvPr>
          <p:cNvSpPr>
            <a:spLocks noGrp="1"/>
          </p:cNvSpPr>
          <p:nvPr>
            <p:ph type="ftr" sz="quarter" idx="11"/>
          </p:nvPr>
        </p:nvSpPr>
        <p:spPr/>
        <p:txBody>
          <a:bodyPr/>
          <a:lstStyle>
            <a:lvl1pPr>
              <a:defRPr/>
            </a:lvl1pPr>
          </a:lstStyle>
          <a:p>
            <a:pPr>
              <a:defRPr/>
            </a:pPr>
            <a:r>
              <a:rPr lang="fr-FR"/>
              <a:t>cehrecfhgh</a:t>
            </a:r>
          </a:p>
        </p:txBody>
      </p:sp>
      <p:sp>
        <p:nvSpPr>
          <p:cNvPr id="6" name="Espace réservé du numéro de diapositive 22">
            <a:extLst>
              <a:ext uri="{FF2B5EF4-FFF2-40B4-BE49-F238E27FC236}">
                <a16:creationId xmlns:a16="http://schemas.microsoft.com/office/drawing/2014/main" id="{39C63575-44B0-4430-8FFE-BAEEF01D83AD}"/>
              </a:ext>
            </a:extLst>
          </p:cNvPr>
          <p:cNvSpPr>
            <a:spLocks noGrp="1"/>
          </p:cNvSpPr>
          <p:nvPr>
            <p:ph type="sldNum" sz="quarter" idx="12"/>
          </p:nvPr>
        </p:nvSpPr>
        <p:spPr/>
        <p:txBody>
          <a:bodyPr/>
          <a:lstStyle>
            <a:lvl1pPr>
              <a:defRPr/>
            </a:lvl1pPr>
          </a:lstStyle>
          <a:p>
            <a:pPr>
              <a:defRPr/>
            </a:pPr>
            <a:fld id="{D663820B-52E9-4993-B6B6-0D02ACF3E707}" type="slidenum">
              <a:rPr lang="fr-FR" altLang="fr-FR"/>
              <a:pPr>
                <a:defRPr/>
              </a:pPr>
              <a:t>‹#›</a:t>
            </a:fld>
            <a:endParaRPr lang="fr-FR" altLang="fr-FR"/>
          </a:p>
        </p:txBody>
      </p:sp>
    </p:spTree>
    <p:extLst>
      <p:ext uri="{BB962C8B-B14F-4D97-AF65-F5344CB8AC3E}">
        <p14:creationId xmlns:p14="http://schemas.microsoft.com/office/powerpoint/2010/main" val="12889029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37686" y="879964"/>
            <a:ext cx="6093778" cy="1871945"/>
          </a:xfrm>
        </p:spPr>
        <p:txBody>
          <a:bodyPr anchor="b"/>
          <a:lstStyle>
            <a:lvl1pPr algn="ctr">
              <a:defRPr sz="4704"/>
            </a:lvl1pPr>
          </a:lstStyle>
          <a:p>
            <a:r>
              <a:rPr lang="fr-FR"/>
              <a:t>Modifiez le style du titre</a:t>
            </a:r>
            <a:endParaRPr lang="en-US" dirty="0"/>
          </a:p>
        </p:txBody>
      </p:sp>
      <p:sp>
        <p:nvSpPr>
          <p:cNvPr id="3" name="Subtitle 2"/>
          <p:cNvSpPr>
            <a:spLocks noGrp="1"/>
          </p:cNvSpPr>
          <p:nvPr>
            <p:ph type="subTitle" idx="1"/>
          </p:nvPr>
        </p:nvSpPr>
        <p:spPr>
          <a:xfrm>
            <a:off x="896144" y="2824098"/>
            <a:ext cx="5376863" cy="1298164"/>
          </a:xfrm>
        </p:spPr>
        <p:txBody>
          <a:bodyPr/>
          <a:lstStyle>
            <a:lvl1pPr marL="0" indent="0" algn="ctr">
              <a:buNone/>
              <a:defRPr sz="1882"/>
            </a:lvl1pPr>
            <a:lvl2pPr marL="358445" indent="0" algn="ctr">
              <a:buNone/>
              <a:defRPr sz="1568"/>
            </a:lvl2pPr>
            <a:lvl3pPr marL="716890" indent="0" algn="ctr">
              <a:buNone/>
              <a:defRPr sz="1411"/>
            </a:lvl3pPr>
            <a:lvl4pPr marL="1075334" indent="0" algn="ctr">
              <a:buNone/>
              <a:defRPr sz="1254"/>
            </a:lvl4pPr>
            <a:lvl5pPr marL="1433779" indent="0" algn="ctr">
              <a:buNone/>
              <a:defRPr sz="1254"/>
            </a:lvl5pPr>
            <a:lvl6pPr marL="1792224" indent="0" algn="ctr">
              <a:buNone/>
              <a:defRPr sz="1254"/>
            </a:lvl6pPr>
            <a:lvl7pPr marL="2150669" indent="0" algn="ctr">
              <a:buNone/>
              <a:defRPr sz="1254"/>
            </a:lvl7pPr>
            <a:lvl8pPr marL="2509114" indent="0" algn="ctr">
              <a:buNone/>
              <a:defRPr sz="1254"/>
            </a:lvl8pPr>
            <a:lvl9pPr marL="2867558" indent="0" algn="ctr">
              <a:buNone/>
              <a:defRPr sz="1254"/>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CD082F66-0E05-4EB0-BDA0-5B5B44995066}" type="datetimeFigureOut">
              <a:rPr lang="fr-FR" smtClean="0"/>
              <a:pPr/>
              <a:t>14/04/2023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0878C31-53C7-4D92-B948-ABC60AD94B69}" type="slidenum">
              <a:rPr lang="fr-FR" smtClean="0"/>
              <a:pPr/>
              <a:t>‹#›</a:t>
            </a:fld>
            <a:endParaRPr lang="fr-FR"/>
          </a:p>
        </p:txBody>
      </p:sp>
    </p:spTree>
    <p:extLst>
      <p:ext uri="{BB962C8B-B14F-4D97-AF65-F5344CB8AC3E}">
        <p14:creationId xmlns:p14="http://schemas.microsoft.com/office/powerpoint/2010/main" val="28218496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D082F66-0E05-4EB0-BDA0-5B5B44995066}" type="datetimeFigureOut">
              <a:rPr lang="fr-FR" smtClean="0"/>
              <a:pPr/>
              <a:t>14/04/2023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0878C31-53C7-4D92-B948-ABC60AD94B69}" type="slidenum">
              <a:rPr lang="fr-FR" smtClean="0"/>
              <a:pPr/>
              <a:t>‹#›</a:t>
            </a:fld>
            <a:endParaRPr lang="fr-FR"/>
          </a:p>
        </p:txBody>
      </p:sp>
    </p:spTree>
    <p:extLst>
      <p:ext uri="{BB962C8B-B14F-4D97-AF65-F5344CB8AC3E}">
        <p14:creationId xmlns:p14="http://schemas.microsoft.com/office/powerpoint/2010/main" val="24824056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89145" y="1340484"/>
            <a:ext cx="6183392" cy="2236625"/>
          </a:xfrm>
        </p:spPr>
        <p:txBody>
          <a:bodyPr anchor="b"/>
          <a:lstStyle>
            <a:lvl1pPr>
              <a:defRPr sz="4704"/>
            </a:lvl1pPr>
          </a:lstStyle>
          <a:p>
            <a:r>
              <a:rPr lang="fr-FR"/>
              <a:t>Modifiez le style du titre</a:t>
            </a:r>
            <a:endParaRPr lang="en-US" dirty="0"/>
          </a:p>
        </p:txBody>
      </p:sp>
      <p:sp>
        <p:nvSpPr>
          <p:cNvPr id="3" name="Text Placeholder 2"/>
          <p:cNvSpPr>
            <a:spLocks noGrp="1"/>
          </p:cNvSpPr>
          <p:nvPr>
            <p:ph type="body" idx="1"/>
          </p:nvPr>
        </p:nvSpPr>
        <p:spPr>
          <a:xfrm>
            <a:off x="489145" y="3598268"/>
            <a:ext cx="6183392" cy="1176188"/>
          </a:xfrm>
        </p:spPr>
        <p:txBody>
          <a:bodyPr/>
          <a:lstStyle>
            <a:lvl1pPr marL="0" indent="0">
              <a:buNone/>
              <a:defRPr sz="1882">
                <a:solidFill>
                  <a:schemeClr val="tx1"/>
                </a:solidFill>
              </a:defRPr>
            </a:lvl1pPr>
            <a:lvl2pPr marL="358445" indent="0">
              <a:buNone/>
              <a:defRPr sz="1568">
                <a:solidFill>
                  <a:schemeClr val="tx1">
                    <a:tint val="75000"/>
                  </a:schemeClr>
                </a:solidFill>
              </a:defRPr>
            </a:lvl2pPr>
            <a:lvl3pPr marL="716890" indent="0">
              <a:buNone/>
              <a:defRPr sz="1411">
                <a:solidFill>
                  <a:schemeClr val="tx1">
                    <a:tint val="75000"/>
                  </a:schemeClr>
                </a:solidFill>
              </a:defRPr>
            </a:lvl3pPr>
            <a:lvl4pPr marL="1075334" indent="0">
              <a:buNone/>
              <a:defRPr sz="1254">
                <a:solidFill>
                  <a:schemeClr val="tx1">
                    <a:tint val="75000"/>
                  </a:schemeClr>
                </a:solidFill>
              </a:defRPr>
            </a:lvl4pPr>
            <a:lvl5pPr marL="1433779" indent="0">
              <a:buNone/>
              <a:defRPr sz="1254">
                <a:solidFill>
                  <a:schemeClr val="tx1">
                    <a:tint val="75000"/>
                  </a:schemeClr>
                </a:solidFill>
              </a:defRPr>
            </a:lvl5pPr>
            <a:lvl6pPr marL="1792224" indent="0">
              <a:buNone/>
              <a:defRPr sz="1254">
                <a:solidFill>
                  <a:schemeClr val="tx1">
                    <a:tint val="75000"/>
                  </a:schemeClr>
                </a:solidFill>
              </a:defRPr>
            </a:lvl6pPr>
            <a:lvl7pPr marL="2150669" indent="0">
              <a:buNone/>
              <a:defRPr sz="1254">
                <a:solidFill>
                  <a:schemeClr val="tx1">
                    <a:tint val="75000"/>
                  </a:schemeClr>
                </a:solidFill>
              </a:defRPr>
            </a:lvl7pPr>
            <a:lvl8pPr marL="2509114" indent="0">
              <a:buNone/>
              <a:defRPr sz="1254">
                <a:solidFill>
                  <a:schemeClr val="tx1">
                    <a:tint val="75000"/>
                  </a:schemeClr>
                </a:solidFill>
              </a:defRPr>
            </a:lvl8pPr>
            <a:lvl9pPr marL="2867558" indent="0">
              <a:buNone/>
              <a:defRPr sz="1254">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D082F66-0E05-4EB0-BDA0-5B5B44995066}" type="datetimeFigureOut">
              <a:rPr lang="fr-FR" smtClean="0"/>
              <a:pPr/>
              <a:t>14/04/2023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0878C31-53C7-4D92-B948-ABC60AD94B69}" type="slidenum">
              <a:rPr lang="fr-FR" smtClean="0"/>
              <a:pPr/>
              <a:t>‹#›</a:t>
            </a:fld>
            <a:endParaRPr lang="fr-FR"/>
          </a:p>
        </p:txBody>
      </p:sp>
    </p:spTree>
    <p:extLst>
      <p:ext uri="{BB962C8B-B14F-4D97-AF65-F5344CB8AC3E}">
        <p14:creationId xmlns:p14="http://schemas.microsoft.com/office/powerpoint/2010/main" val="313955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92879" y="1431341"/>
            <a:ext cx="3046889" cy="341157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629382" y="1431341"/>
            <a:ext cx="3046889" cy="341157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CD082F66-0E05-4EB0-BDA0-5B5B44995066}" type="datetimeFigureOut">
              <a:rPr lang="fr-FR" smtClean="0"/>
              <a:pPr/>
              <a:t>14/04/2023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0878C31-53C7-4D92-B948-ABC60AD94B69}" type="slidenum">
              <a:rPr lang="fr-FR" smtClean="0"/>
              <a:pPr/>
              <a:t>‹#›</a:t>
            </a:fld>
            <a:endParaRPr lang="fr-FR"/>
          </a:p>
        </p:txBody>
      </p:sp>
    </p:spTree>
    <p:extLst>
      <p:ext uri="{BB962C8B-B14F-4D97-AF65-F5344CB8AC3E}">
        <p14:creationId xmlns:p14="http://schemas.microsoft.com/office/powerpoint/2010/main" val="18248794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93813" y="286269"/>
            <a:ext cx="6183392" cy="1039278"/>
          </a:xfrm>
        </p:spPr>
        <p:txBody>
          <a:bodyPr/>
          <a:lstStyle/>
          <a:p>
            <a:r>
              <a:rPr lang="fr-FR"/>
              <a:t>Modifiez le style du titre</a:t>
            </a:r>
            <a:endParaRPr lang="en-US" dirty="0"/>
          </a:p>
        </p:txBody>
      </p:sp>
      <p:sp>
        <p:nvSpPr>
          <p:cNvPr id="3" name="Text Placeholder 2"/>
          <p:cNvSpPr>
            <a:spLocks noGrp="1"/>
          </p:cNvSpPr>
          <p:nvPr>
            <p:ph type="body" idx="1"/>
          </p:nvPr>
        </p:nvSpPr>
        <p:spPr>
          <a:xfrm>
            <a:off x="493814" y="1318079"/>
            <a:ext cx="3032886" cy="645970"/>
          </a:xfrm>
        </p:spPr>
        <p:txBody>
          <a:bodyPr anchor="b"/>
          <a:lstStyle>
            <a:lvl1pPr marL="0" indent="0">
              <a:buNone/>
              <a:defRPr sz="1882" b="1"/>
            </a:lvl1pPr>
            <a:lvl2pPr marL="358445" indent="0">
              <a:buNone/>
              <a:defRPr sz="1568" b="1"/>
            </a:lvl2pPr>
            <a:lvl3pPr marL="716890" indent="0">
              <a:buNone/>
              <a:defRPr sz="1411" b="1"/>
            </a:lvl3pPr>
            <a:lvl4pPr marL="1075334" indent="0">
              <a:buNone/>
              <a:defRPr sz="1254" b="1"/>
            </a:lvl4pPr>
            <a:lvl5pPr marL="1433779" indent="0">
              <a:buNone/>
              <a:defRPr sz="1254" b="1"/>
            </a:lvl5pPr>
            <a:lvl6pPr marL="1792224" indent="0">
              <a:buNone/>
              <a:defRPr sz="1254" b="1"/>
            </a:lvl6pPr>
            <a:lvl7pPr marL="2150669" indent="0">
              <a:buNone/>
              <a:defRPr sz="1254" b="1"/>
            </a:lvl7pPr>
            <a:lvl8pPr marL="2509114" indent="0">
              <a:buNone/>
              <a:defRPr sz="1254" b="1"/>
            </a:lvl8pPr>
            <a:lvl9pPr marL="2867558" indent="0">
              <a:buNone/>
              <a:defRPr sz="1254" b="1"/>
            </a:lvl9pPr>
          </a:lstStyle>
          <a:p>
            <a:pPr lvl="0"/>
            <a:r>
              <a:rPr lang="fr-FR"/>
              <a:t>Cliquez pour modifier les styles du texte du masque</a:t>
            </a:r>
          </a:p>
        </p:txBody>
      </p:sp>
      <p:sp>
        <p:nvSpPr>
          <p:cNvPr id="4" name="Content Placeholder 3"/>
          <p:cNvSpPr>
            <a:spLocks noGrp="1"/>
          </p:cNvSpPr>
          <p:nvPr>
            <p:ph sz="half" idx="2"/>
          </p:nvPr>
        </p:nvSpPr>
        <p:spPr>
          <a:xfrm>
            <a:off x="493814" y="1964048"/>
            <a:ext cx="3032886" cy="288882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629382" y="1318079"/>
            <a:ext cx="3047823" cy="645970"/>
          </a:xfrm>
        </p:spPr>
        <p:txBody>
          <a:bodyPr anchor="b"/>
          <a:lstStyle>
            <a:lvl1pPr marL="0" indent="0">
              <a:buNone/>
              <a:defRPr sz="1882" b="1"/>
            </a:lvl1pPr>
            <a:lvl2pPr marL="358445" indent="0">
              <a:buNone/>
              <a:defRPr sz="1568" b="1"/>
            </a:lvl2pPr>
            <a:lvl3pPr marL="716890" indent="0">
              <a:buNone/>
              <a:defRPr sz="1411" b="1"/>
            </a:lvl3pPr>
            <a:lvl4pPr marL="1075334" indent="0">
              <a:buNone/>
              <a:defRPr sz="1254" b="1"/>
            </a:lvl4pPr>
            <a:lvl5pPr marL="1433779" indent="0">
              <a:buNone/>
              <a:defRPr sz="1254" b="1"/>
            </a:lvl5pPr>
            <a:lvl6pPr marL="1792224" indent="0">
              <a:buNone/>
              <a:defRPr sz="1254" b="1"/>
            </a:lvl6pPr>
            <a:lvl7pPr marL="2150669" indent="0">
              <a:buNone/>
              <a:defRPr sz="1254" b="1"/>
            </a:lvl7pPr>
            <a:lvl8pPr marL="2509114" indent="0">
              <a:buNone/>
              <a:defRPr sz="1254" b="1"/>
            </a:lvl8pPr>
            <a:lvl9pPr marL="2867558" indent="0">
              <a:buNone/>
              <a:defRPr sz="1254" b="1"/>
            </a:lvl9pPr>
          </a:lstStyle>
          <a:p>
            <a:pPr lvl="0"/>
            <a:r>
              <a:rPr lang="fr-FR"/>
              <a:t>Cliquez pour modifier les styles du texte du masque</a:t>
            </a:r>
          </a:p>
        </p:txBody>
      </p:sp>
      <p:sp>
        <p:nvSpPr>
          <p:cNvPr id="6" name="Content Placeholder 5"/>
          <p:cNvSpPr>
            <a:spLocks noGrp="1"/>
          </p:cNvSpPr>
          <p:nvPr>
            <p:ph sz="quarter" idx="4"/>
          </p:nvPr>
        </p:nvSpPr>
        <p:spPr>
          <a:xfrm>
            <a:off x="3629382" y="1964048"/>
            <a:ext cx="3047823" cy="288882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CD082F66-0E05-4EB0-BDA0-5B5B44995066}" type="datetimeFigureOut">
              <a:rPr lang="fr-FR" smtClean="0"/>
              <a:pPr/>
              <a:t>14/04/2023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90878C31-53C7-4D92-B948-ABC60AD94B69}" type="slidenum">
              <a:rPr lang="fr-FR" smtClean="0"/>
              <a:pPr/>
              <a:t>‹#›</a:t>
            </a:fld>
            <a:endParaRPr lang="fr-FR"/>
          </a:p>
        </p:txBody>
      </p:sp>
    </p:spTree>
    <p:extLst>
      <p:ext uri="{BB962C8B-B14F-4D97-AF65-F5344CB8AC3E}">
        <p14:creationId xmlns:p14="http://schemas.microsoft.com/office/powerpoint/2010/main" val="4692462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CD082F66-0E05-4EB0-BDA0-5B5B44995066}" type="datetimeFigureOut">
              <a:rPr lang="fr-FR" smtClean="0"/>
              <a:pPr/>
              <a:t>14/04/2023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90878C31-53C7-4D92-B948-ABC60AD94B69}" type="slidenum">
              <a:rPr lang="fr-FR" smtClean="0"/>
              <a:pPr/>
              <a:t>‹#›</a:t>
            </a:fld>
            <a:endParaRPr lang="fr-FR"/>
          </a:p>
        </p:txBody>
      </p:sp>
    </p:spTree>
    <p:extLst>
      <p:ext uri="{BB962C8B-B14F-4D97-AF65-F5344CB8AC3E}">
        <p14:creationId xmlns:p14="http://schemas.microsoft.com/office/powerpoint/2010/main" val="19489964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082F66-0E05-4EB0-BDA0-5B5B44995066}" type="datetimeFigureOut">
              <a:rPr lang="fr-FR" smtClean="0"/>
              <a:pPr/>
              <a:t>14/04/2023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90878C31-53C7-4D92-B948-ABC60AD94B69}" type="slidenum">
              <a:rPr lang="fr-FR" smtClean="0"/>
              <a:pPr/>
              <a:t>‹#›</a:t>
            </a:fld>
            <a:endParaRPr lang="fr-FR"/>
          </a:p>
        </p:txBody>
      </p:sp>
    </p:spTree>
    <p:extLst>
      <p:ext uri="{BB962C8B-B14F-4D97-AF65-F5344CB8AC3E}">
        <p14:creationId xmlns:p14="http://schemas.microsoft.com/office/powerpoint/2010/main" val="17672058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93813" y="358458"/>
            <a:ext cx="2312237" cy="1254601"/>
          </a:xfrm>
        </p:spPr>
        <p:txBody>
          <a:bodyPr anchor="b"/>
          <a:lstStyle>
            <a:lvl1pPr>
              <a:defRPr sz="2509"/>
            </a:lvl1pPr>
          </a:lstStyle>
          <a:p>
            <a:r>
              <a:rPr lang="fr-FR"/>
              <a:t>Modifiez le style du titre</a:t>
            </a:r>
            <a:endParaRPr lang="en-US" dirty="0"/>
          </a:p>
        </p:txBody>
      </p:sp>
      <p:sp>
        <p:nvSpPr>
          <p:cNvPr id="3" name="Content Placeholder 2"/>
          <p:cNvSpPr>
            <a:spLocks noGrp="1"/>
          </p:cNvSpPr>
          <p:nvPr>
            <p:ph idx="1"/>
          </p:nvPr>
        </p:nvSpPr>
        <p:spPr>
          <a:xfrm>
            <a:off x="3047823" y="774170"/>
            <a:ext cx="3629382" cy="3821058"/>
          </a:xfrm>
        </p:spPr>
        <p:txBody>
          <a:bodyPr/>
          <a:lstStyle>
            <a:lvl1pPr>
              <a:defRPr sz="2509"/>
            </a:lvl1pPr>
            <a:lvl2pPr>
              <a:defRPr sz="2195"/>
            </a:lvl2pPr>
            <a:lvl3pPr>
              <a:defRPr sz="1882"/>
            </a:lvl3pPr>
            <a:lvl4pPr>
              <a:defRPr sz="1568"/>
            </a:lvl4pPr>
            <a:lvl5pPr>
              <a:defRPr sz="1568"/>
            </a:lvl5pPr>
            <a:lvl6pPr>
              <a:defRPr sz="1568"/>
            </a:lvl6pPr>
            <a:lvl7pPr>
              <a:defRPr sz="1568"/>
            </a:lvl7pPr>
            <a:lvl8pPr>
              <a:defRPr sz="1568"/>
            </a:lvl8pPr>
            <a:lvl9pPr>
              <a:defRPr sz="1568"/>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93813" y="1613059"/>
            <a:ext cx="2312237" cy="2988391"/>
          </a:xfrm>
        </p:spPr>
        <p:txBody>
          <a:bodyPr/>
          <a:lstStyle>
            <a:lvl1pPr marL="0" indent="0">
              <a:buNone/>
              <a:defRPr sz="1254"/>
            </a:lvl1pPr>
            <a:lvl2pPr marL="358445" indent="0">
              <a:buNone/>
              <a:defRPr sz="1098"/>
            </a:lvl2pPr>
            <a:lvl3pPr marL="716890" indent="0">
              <a:buNone/>
              <a:defRPr sz="941"/>
            </a:lvl3pPr>
            <a:lvl4pPr marL="1075334" indent="0">
              <a:buNone/>
              <a:defRPr sz="784"/>
            </a:lvl4pPr>
            <a:lvl5pPr marL="1433779" indent="0">
              <a:buNone/>
              <a:defRPr sz="784"/>
            </a:lvl5pPr>
            <a:lvl6pPr marL="1792224" indent="0">
              <a:buNone/>
              <a:defRPr sz="784"/>
            </a:lvl6pPr>
            <a:lvl7pPr marL="2150669" indent="0">
              <a:buNone/>
              <a:defRPr sz="784"/>
            </a:lvl7pPr>
            <a:lvl8pPr marL="2509114" indent="0">
              <a:buNone/>
              <a:defRPr sz="784"/>
            </a:lvl8pPr>
            <a:lvl9pPr marL="2867558" indent="0">
              <a:buNone/>
              <a:defRPr sz="784"/>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D082F66-0E05-4EB0-BDA0-5B5B44995066}" type="datetimeFigureOut">
              <a:rPr lang="fr-FR" smtClean="0"/>
              <a:pPr/>
              <a:t>14/04/2023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0878C31-53C7-4D92-B948-ABC60AD94B69}" type="slidenum">
              <a:rPr lang="fr-FR" smtClean="0"/>
              <a:pPr/>
              <a:t>‹#›</a:t>
            </a:fld>
            <a:endParaRPr lang="fr-FR"/>
          </a:p>
        </p:txBody>
      </p:sp>
    </p:spTree>
    <p:extLst>
      <p:ext uri="{BB962C8B-B14F-4D97-AF65-F5344CB8AC3E}">
        <p14:creationId xmlns:p14="http://schemas.microsoft.com/office/powerpoint/2010/main" val="3185267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7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5766275"/>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93813" y="358458"/>
            <a:ext cx="2312237" cy="1254601"/>
          </a:xfrm>
        </p:spPr>
        <p:txBody>
          <a:bodyPr anchor="b"/>
          <a:lstStyle>
            <a:lvl1pPr>
              <a:defRPr sz="2509"/>
            </a:lvl1pPr>
          </a:lstStyle>
          <a:p>
            <a:r>
              <a:rPr lang="fr-FR"/>
              <a:t>Modifiez le style du titre</a:t>
            </a:r>
            <a:endParaRPr lang="en-US" dirty="0"/>
          </a:p>
        </p:txBody>
      </p:sp>
      <p:sp>
        <p:nvSpPr>
          <p:cNvPr id="3" name="Picture Placeholder 2"/>
          <p:cNvSpPr>
            <a:spLocks noGrp="1" noChangeAspect="1"/>
          </p:cNvSpPr>
          <p:nvPr>
            <p:ph type="pic" idx="1"/>
          </p:nvPr>
        </p:nvSpPr>
        <p:spPr>
          <a:xfrm>
            <a:off x="3047823" y="774170"/>
            <a:ext cx="3629382" cy="3821058"/>
          </a:xfrm>
        </p:spPr>
        <p:txBody>
          <a:bodyPr anchor="t"/>
          <a:lstStyle>
            <a:lvl1pPr marL="0" indent="0">
              <a:buNone/>
              <a:defRPr sz="2509"/>
            </a:lvl1pPr>
            <a:lvl2pPr marL="358445" indent="0">
              <a:buNone/>
              <a:defRPr sz="2195"/>
            </a:lvl2pPr>
            <a:lvl3pPr marL="716890" indent="0">
              <a:buNone/>
              <a:defRPr sz="1882"/>
            </a:lvl3pPr>
            <a:lvl4pPr marL="1075334" indent="0">
              <a:buNone/>
              <a:defRPr sz="1568"/>
            </a:lvl4pPr>
            <a:lvl5pPr marL="1433779" indent="0">
              <a:buNone/>
              <a:defRPr sz="1568"/>
            </a:lvl5pPr>
            <a:lvl6pPr marL="1792224" indent="0">
              <a:buNone/>
              <a:defRPr sz="1568"/>
            </a:lvl6pPr>
            <a:lvl7pPr marL="2150669" indent="0">
              <a:buNone/>
              <a:defRPr sz="1568"/>
            </a:lvl7pPr>
            <a:lvl8pPr marL="2509114" indent="0">
              <a:buNone/>
              <a:defRPr sz="1568"/>
            </a:lvl8pPr>
            <a:lvl9pPr marL="2867558" indent="0">
              <a:buNone/>
              <a:defRPr sz="1568"/>
            </a:lvl9pPr>
          </a:lstStyle>
          <a:p>
            <a:r>
              <a:rPr lang="fr-FR"/>
              <a:t>Cliquez sur l'icône pour ajouter une image</a:t>
            </a:r>
            <a:endParaRPr lang="en-US" dirty="0"/>
          </a:p>
        </p:txBody>
      </p:sp>
      <p:sp>
        <p:nvSpPr>
          <p:cNvPr id="4" name="Text Placeholder 3"/>
          <p:cNvSpPr>
            <a:spLocks noGrp="1"/>
          </p:cNvSpPr>
          <p:nvPr>
            <p:ph type="body" sz="half" idx="2"/>
          </p:nvPr>
        </p:nvSpPr>
        <p:spPr>
          <a:xfrm>
            <a:off x="493813" y="1613059"/>
            <a:ext cx="2312237" cy="2988391"/>
          </a:xfrm>
        </p:spPr>
        <p:txBody>
          <a:bodyPr/>
          <a:lstStyle>
            <a:lvl1pPr marL="0" indent="0">
              <a:buNone/>
              <a:defRPr sz="1254"/>
            </a:lvl1pPr>
            <a:lvl2pPr marL="358445" indent="0">
              <a:buNone/>
              <a:defRPr sz="1098"/>
            </a:lvl2pPr>
            <a:lvl3pPr marL="716890" indent="0">
              <a:buNone/>
              <a:defRPr sz="941"/>
            </a:lvl3pPr>
            <a:lvl4pPr marL="1075334" indent="0">
              <a:buNone/>
              <a:defRPr sz="784"/>
            </a:lvl4pPr>
            <a:lvl5pPr marL="1433779" indent="0">
              <a:buNone/>
              <a:defRPr sz="784"/>
            </a:lvl5pPr>
            <a:lvl6pPr marL="1792224" indent="0">
              <a:buNone/>
              <a:defRPr sz="784"/>
            </a:lvl6pPr>
            <a:lvl7pPr marL="2150669" indent="0">
              <a:buNone/>
              <a:defRPr sz="784"/>
            </a:lvl7pPr>
            <a:lvl8pPr marL="2509114" indent="0">
              <a:buNone/>
              <a:defRPr sz="784"/>
            </a:lvl8pPr>
            <a:lvl9pPr marL="2867558" indent="0">
              <a:buNone/>
              <a:defRPr sz="784"/>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D082F66-0E05-4EB0-BDA0-5B5B44995066}" type="datetimeFigureOut">
              <a:rPr lang="fr-FR" smtClean="0"/>
              <a:pPr/>
              <a:t>14/04/2023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0878C31-53C7-4D92-B948-ABC60AD94B69}" type="slidenum">
              <a:rPr lang="fr-FR" smtClean="0"/>
              <a:pPr/>
              <a:t>‹#›</a:t>
            </a:fld>
            <a:endParaRPr lang="fr-FR"/>
          </a:p>
        </p:txBody>
      </p:sp>
    </p:spTree>
    <p:extLst>
      <p:ext uri="{BB962C8B-B14F-4D97-AF65-F5344CB8AC3E}">
        <p14:creationId xmlns:p14="http://schemas.microsoft.com/office/powerpoint/2010/main" val="18614360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D082F66-0E05-4EB0-BDA0-5B5B44995066}" type="datetimeFigureOut">
              <a:rPr lang="fr-FR" smtClean="0"/>
              <a:pPr/>
              <a:t>14/04/2023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0878C31-53C7-4D92-B948-ABC60AD94B69}" type="slidenum">
              <a:rPr lang="fr-FR" smtClean="0"/>
              <a:pPr/>
              <a:t>‹#›</a:t>
            </a:fld>
            <a:endParaRPr lang="fr-FR"/>
          </a:p>
        </p:txBody>
      </p:sp>
    </p:spTree>
    <p:extLst>
      <p:ext uri="{BB962C8B-B14F-4D97-AF65-F5344CB8AC3E}">
        <p14:creationId xmlns:p14="http://schemas.microsoft.com/office/powerpoint/2010/main" val="2718362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130423" y="286268"/>
            <a:ext cx="1545848" cy="4556643"/>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92879" y="286268"/>
            <a:ext cx="4547930" cy="4556643"/>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D082F66-0E05-4EB0-BDA0-5B5B44995066}" type="datetimeFigureOut">
              <a:rPr lang="fr-FR" smtClean="0"/>
              <a:pPr/>
              <a:t>14/04/2023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0878C31-53C7-4D92-B948-ABC60AD94B69}" type="slidenum">
              <a:rPr lang="fr-FR" smtClean="0"/>
              <a:pPr/>
              <a:t>‹#›</a:t>
            </a:fld>
            <a:endParaRPr lang="fr-FR"/>
          </a:p>
        </p:txBody>
      </p:sp>
    </p:spTree>
    <p:extLst>
      <p:ext uri="{BB962C8B-B14F-4D97-AF65-F5344CB8AC3E}">
        <p14:creationId xmlns:p14="http://schemas.microsoft.com/office/powerpoint/2010/main" val="2846622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7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69711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8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892113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0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90452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3059152"/>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9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515658"/>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5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0426315"/>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3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046520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2.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026" name="Rectangle 16">
            <a:extLst>
              <a:ext uri="{FF2B5EF4-FFF2-40B4-BE49-F238E27FC236}">
                <a16:creationId xmlns:a16="http://schemas.microsoft.com/office/drawing/2014/main" id="{60B64369-5850-49A4-BF8B-27CADC69A378}"/>
              </a:ext>
            </a:extLst>
          </p:cNvPr>
          <p:cNvSpPr>
            <a:spLocks noChangeArrowheads="1"/>
          </p:cNvSpPr>
          <p:nvPr/>
        </p:nvSpPr>
        <p:spPr bwMode="white">
          <a:xfrm>
            <a:off x="0" y="5257377"/>
            <a:ext cx="7169150" cy="119486"/>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sz="1058"/>
          </a:p>
        </p:txBody>
      </p:sp>
      <p:sp>
        <p:nvSpPr>
          <p:cNvPr id="1027" name="Rectangle 15">
            <a:extLst>
              <a:ext uri="{FF2B5EF4-FFF2-40B4-BE49-F238E27FC236}">
                <a16:creationId xmlns:a16="http://schemas.microsoft.com/office/drawing/2014/main" id="{4A545714-AA3C-4CDD-92CA-C99664329854}"/>
              </a:ext>
            </a:extLst>
          </p:cNvPr>
          <p:cNvSpPr>
            <a:spLocks noChangeArrowheads="1"/>
          </p:cNvSpPr>
          <p:nvPr/>
        </p:nvSpPr>
        <p:spPr bwMode="white">
          <a:xfrm>
            <a:off x="0" y="3"/>
            <a:ext cx="7169150" cy="1092798"/>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sz="1058"/>
          </a:p>
        </p:txBody>
      </p:sp>
      <p:sp>
        <p:nvSpPr>
          <p:cNvPr id="1028" name="Rectangle 17">
            <a:extLst>
              <a:ext uri="{FF2B5EF4-FFF2-40B4-BE49-F238E27FC236}">
                <a16:creationId xmlns:a16="http://schemas.microsoft.com/office/drawing/2014/main" id="{58CAD3A6-6990-484B-9B35-CA9F0448EBF1}"/>
              </a:ext>
            </a:extLst>
          </p:cNvPr>
          <p:cNvSpPr>
            <a:spLocks noChangeArrowheads="1"/>
          </p:cNvSpPr>
          <p:nvPr/>
        </p:nvSpPr>
        <p:spPr bwMode="white">
          <a:xfrm>
            <a:off x="0" y="0"/>
            <a:ext cx="119486" cy="5376863"/>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sz="1058"/>
          </a:p>
        </p:txBody>
      </p:sp>
      <p:sp>
        <p:nvSpPr>
          <p:cNvPr id="1029" name="Rectangle 18">
            <a:extLst>
              <a:ext uri="{FF2B5EF4-FFF2-40B4-BE49-F238E27FC236}">
                <a16:creationId xmlns:a16="http://schemas.microsoft.com/office/drawing/2014/main" id="{3C1A2C71-660D-43EC-8EA6-167BB20E7FEC}"/>
              </a:ext>
            </a:extLst>
          </p:cNvPr>
          <p:cNvSpPr>
            <a:spLocks noChangeArrowheads="1"/>
          </p:cNvSpPr>
          <p:nvPr/>
        </p:nvSpPr>
        <p:spPr bwMode="white">
          <a:xfrm>
            <a:off x="7049664" y="0"/>
            <a:ext cx="119486" cy="5376863"/>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sz="1058"/>
          </a:p>
        </p:txBody>
      </p:sp>
      <p:sp>
        <p:nvSpPr>
          <p:cNvPr id="9" name="Rectangle 8">
            <a:extLst>
              <a:ext uri="{FF2B5EF4-FFF2-40B4-BE49-F238E27FC236}">
                <a16:creationId xmlns:a16="http://schemas.microsoft.com/office/drawing/2014/main" id="{25A37F29-C714-445E-B276-6806267F1739}"/>
              </a:ext>
            </a:extLst>
          </p:cNvPr>
          <p:cNvSpPr>
            <a:spLocks noChangeArrowheads="1"/>
          </p:cNvSpPr>
          <p:nvPr/>
        </p:nvSpPr>
        <p:spPr bwMode="auto">
          <a:xfrm>
            <a:off x="116997" y="5008452"/>
            <a:ext cx="6925200" cy="242706"/>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defRPr/>
            </a:pPr>
            <a:endParaRPr lang="en-US" sz="1058">
              <a:latin typeface="Arial" charset="0"/>
            </a:endParaRPr>
          </a:p>
        </p:txBody>
      </p:sp>
      <p:sp>
        <p:nvSpPr>
          <p:cNvPr id="14" name="Espace réservé de la date 13">
            <a:extLst>
              <a:ext uri="{FF2B5EF4-FFF2-40B4-BE49-F238E27FC236}">
                <a16:creationId xmlns:a16="http://schemas.microsoft.com/office/drawing/2014/main" id="{B86E6400-9523-4DA8-86D2-874D4306A4F8}"/>
              </a:ext>
            </a:extLst>
          </p:cNvPr>
          <p:cNvSpPr>
            <a:spLocks noGrp="1"/>
          </p:cNvSpPr>
          <p:nvPr>
            <p:ph type="dt" sz="half" idx="2"/>
          </p:nvPr>
        </p:nvSpPr>
        <p:spPr>
          <a:xfrm>
            <a:off x="4540464" y="5022143"/>
            <a:ext cx="2387227" cy="286268"/>
          </a:xfrm>
          <a:prstGeom prst="rect">
            <a:avLst/>
          </a:prstGeom>
        </p:spPr>
        <p:txBody>
          <a:bodyPr vert="horz"/>
          <a:lstStyle>
            <a:lvl1pPr algn="r" eaLnBrk="1" latinLnBrk="0" hangingPunct="1">
              <a:defRPr kumimoji="0" sz="823">
                <a:solidFill>
                  <a:srgbClr val="FFFFFF"/>
                </a:solidFill>
                <a:latin typeface="Arial" charset="0"/>
              </a:defRPr>
            </a:lvl1pPr>
          </a:lstStyle>
          <a:p>
            <a:pPr>
              <a:defRPr/>
            </a:pPr>
            <a:endParaRPr lang="fr-FR"/>
          </a:p>
        </p:txBody>
      </p:sp>
      <p:sp>
        <p:nvSpPr>
          <p:cNvPr id="3" name="Espace réservé du pied de page 2">
            <a:extLst>
              <a:ext uri="{FF2B5EF4-FFF2-40B4-BE49-F238E27FC236}">
                <a16:creationId xmlns:a16="http://schemas.microsoft.com/office/drawing/2014/main" id="{6D896044-F9FC-4ABA-A5D9-023C11F16B43}"/>
              </a:ext>
            </a:extLst>
          </p:cNvPr>
          <p:cNvSpPr>
            <a:spLocks noGrp="1"/>
          </p:cNvSpPr>
          <p:nvPr>
            <p:ph type="ftr" sz="quarter" idx="3"/>
          </p:nvPr>
        </p:nvSpPr>
        <p:spPr>
          <a:xfrm>
            <a:off x="238972" y="5025877"/>
            <a:ext cx="2807917" cy="287513"/>
          </a:xfrm>
          <a:prstGeom prst="rect">
            <a:avLst/>
          </a:prstGeom>
        </p:spPr>
        <p:txBody>
          <a:bodyPr vert="horz"/>
          <a:lstStyle>
            <a:lvl1pPr algn="l" eaLnBrk="1" latinLnBrk="0" hangingPunct="1">
              <a:defRPr kumimoji="0" sz="706">
                <a:solidFill>
                  <a:srgbClr val="FFFFFF"/>
                </a:solidFill>
                <a:latin typeface="Arial" charset="0"/>
              </a:defRPr>
            </a:lvl1pPr>
          </a:lstStyle>
          <a:p>
            <a:pPr>
              <a:defRPr/>
            </a:pPr>
            <a:r>
              <a:rPr lang="fr-FR"/>
              <a:t>cehrecfhgh</a:t>
            </a:r>
          </a:p>
        </p:txBody>
      </p:sp>
      <p:sp>
        <p:nvSpPr>
          <p:cNvPr id="8" name="Rectangle 7">
            <a:extLst>
              <a:ext uri="{FF2B5EF4-FFF2-40B4-BE49-F238E27FC236}">
                <a16:creationId xmlns:a16="http://schemas.microsoft.com/office/drawing/2014/main" id="{17863465-E853-4923-8886-9D97B6120F1E}"/>
              </a:ext>
            </a:extLst>
          </p:cNvPr>
          <p:cNvSpPr>
            <a:spLocks noChangeArrowheads="1"/>
          </p:cNvSpPr>
          <p:nvPr/>
        </p:nvSpPr>
        <p:spPr bwMode="auto">
          <a:xfrm>
            <a:off x="119486" y="121975"/>
            <a:ext cx="6925200" cy="5132913"/>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defRPr/>
            </a:pPr>
            <a:endParaRPr lang="en-US" sz="1058" dirty="0">
              <a:latin typeface="Arial" charset="0"/>
            </a:endParaRPr>
          </a:p>
        </p:txBody>
      </p:sp>
      <p:sp>
        <p:nvSpPr>
          <p:cNvPr id="10" name="Connecteur droit 9">
            <a:extLst>
              <a:ext uri="{FF2B5EF4-FFF2-40B4-BE49-F238E27FC236}">
                <a16:creationId xmlns:a16="http://schemas.microsoft.com/office/drawing/2014/main" id="{C8A387F1-14A3-4430-9265-8EC155E44AA4}"/>
              </a:ext>
            </a:extLst>
          </p:cNvPr>
          <p:cNvSpPr>
            <a:spLocks noChangeShapeType="1"/>
          </p:cNvSpPr>
          <p:nvPr/>
        </p:nvSpPr>
        <p:spPr bwMode="auto">
          <a:xfrm>
            <a:off x="119486" y="1000694"/>
            <a:ext cx="692520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sz="1058">
              <a:latin typeface="Arial" charset="0"/>
            </a:endParaRPr>
          </a:p>
        </p:txBody>
      </p:sp>
      <p:sp>
        <p:nvSpPr>
          <p:cNvPr id="12" name="Ellipse 11">
            <a:extLst>
              <a:ext uri="{FF2B5EF4-FFF2-40B4-BE49-F238E27FC236}">
                <a16:creationId xmlns:a16="http://schemas.microsoft.com/office/drawing/2014/main" id="{DC382BCB-48C1-4667-A8AC-EE1C1755C798}"/>
              </a:ext>
            </a:extLst>
          </p:cNvPr>
          <p:cNvSpPr/>
          <p:nvPr/>
        </p:nvSpPr>
        <p:spPr>
          <a:xfrm>
            <a:off x="3345604" y="749276"/>
            <a:ext cx="477943" cy="477943"/>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058"/>
          </a:p>
        </p:txBody>
      </p:sp>
      <p:sp>
        <p:nvSpPr>
          <p:cNvPr id="15" name="Ellipse 14">
            <a:extLst>
              <a:ext uri="{FF2B5EF4-FFF2-40B4-BE49-F238E27FC236}">
                <a16:creationId xmlns:a16="http://schemas.microsoft.com/office/drawing/2014/main" id="{505B104C-E828-4AF4-B851-361424BE586E}"/>
              </a:ext>
            </a:extLst>
          </p:cNvPr>
          <p:cNvSpPr/>
          <p:nvPr/>
        </p:nvSpPr>
        <p:spPr>
          <a:xfrm>
            <a:off x="3420282" y="823955"/>
            <a:ext cx="328586" cy="329831"/>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058"/>
          </a:p>
        </p:txBody>
      </p:sp>
      <p:sp>
        <p:nvSpPr>
          <p:cNvPr id="23" name="Espace réservé du numéro de diapositive 22">
            <a:extLst>
              <a:ext uri="{FF2B5EF4-FFF2-40B4-BE49-F238E27FC236}">
                <a16:creationId xmlns:a16="http://schemas.microsoft.com/office/drawing/2014/main" id="{88546E19-1CFA-4F7D-B60A-91182901CA40}"/>
              </a:ext>
            </a:extLst>
          </p:cNvPr>
          <p:cNvSpPr>
            <a:spLocks noGrp="1"/>
          </p:cNvSpPr>
          <p:nvPr>
            <p:ph type="sldNum" sz="quarter" idx="4"/>
          </p:nvPr>
        </p:nvSpPr>
        <p:spPr>
          <a:xfrm>
            <a:off x="3405346" y="815246"/>
            <a:ext cx="358458" cy="346011"/>
          </a:xfrm>
          <a:prstGeom prst="rect">
            <a:avLst/>
          </a:prstGeom>
        </p:spPr>
        <p:txBody>
          <a:bodyPr vert="horz" wrap="square" lIns="45720" tIns="45720" rIns="45720" bIns="45720" numCol="1" anchor="ctr" anchorCtr="0" compatLnSpc="1">
            <a:prstTxWarp prst="textNoShape">
              <a:avLst/>
            </a:prstTxWarp>
            <a:normAutofit/>
          </a:bodyPr>
          <a:lstStyle>
            <a:lvl1pPr algn="ctr" eaLnBrk="1" hangingPunct="1">
              <a:defRPr sz="941" smtClean="0">
                <a:solidFill>
                  <a:srgbClr val="E1E1E1"/>
                </a:solidFill>
              </a:defRPr>
            </a:lvl1pPr>
          </a:lstStyle>
          <a:p>
            <a:pPr>
              <a:defRPr/>
            </a:pPr>
            <a:fld id="{F7D49F8F-1978-4756-86C5-C428CF19F37B}" type="slidenum">
              <a:rPr lang="fr-FR" altLang="fr-FR"/>
              <a:pPr>
                <a:defRPr/>
              </a:pPr>
              <a:t>‹#›</a:t>
            </a:fld>
            <a:endParaRPr lang="fr-FR" altLang="fr-FR"/>
          </a:p>
        </p:txBody>
      </p:sp>
      <p:sp>
        <p:nvSpPr>
          <p:cNvPr id="1038" name="Espace réservé du titre 21">
            <a:extLst>
              <a:ext uri="{FF2B5EF4-FFF2-40B4-BE49-F238E27FC236}">
                <a16:creationId xmlns:a16="http://schemas.microsoft.com/office/drawing/2014/main" id="{41154AA8-C567-4690-9928-42CFBD6FBCE2}"/>
              </a:ext>
            </a:extLst>
          </p:cNvPr>
          <p:cNvSpPr>
            <a:spLocks noGrp="1"/>
          </p:cNvSpPr>
          <p:nvPr>
            <p:ph type="title"/>
          </p:nvPr>
        </p:nvSpPr>
        <p:spPr bwMode="auto">
          <a:xfrm>
            <a:off x="236482" y="179232"/>
            <a:ext cx="6691207" cy="594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FR" altLang="fr-FR"/>
              <a:t>Cliquez pour modifier le style du titre</a:t>
            </a:r>
            <a:endParaRPr lang="en-US" altLang="fr-FR"/>
          </a:p>
        </p:txBody>
      </p:sp>
      <p:sp>
        <p:nvSpPr>
          <p:cNvPr id="1039" name="Espace réservé du texte 12">
            <a:extLst>
              <a:ext uri="{FF2B5EF4-FFF2-40B4-BE49-F238E27FC236}">
                <a16:creationId xmlns:a16="http://schemas.microsoft.com/office/drawing/2014/main" id="{A8994355-5D27-4BC1-BFA1-CC5D3F09F2BC}"/>
              </a:ext>
            </a:extLst>
          </p:cNvPr>
          <p:cNvSpPr>
            <a:spLocks noGrp="1"/>
          </p:cNvSpPr>
          <p:nvPr>
            <p:ph type="body" idx="1"/>
          </p:nvPr>
        </p:nvSpPr>
        <p:spPr bwMode="auto">
          <a:xfrm>
            <a:off x="236482" y="1194858"/>
            <a:ext cx="6691207" cy="3605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endParaRPr lang="en-US" altLang="fr-FR"/>
          </a:p>
        </p:txBody>
      </p:sp>
    </p:spTree>
    <p:extLst>
      <p:ext uri="{BB962C8B-B14F-4D97-AF65-F5344CB8AC3E}">
        <p14:creationId xmlns:p14="http://schemas.microsoft.com/office/powerpoint/2010/main" val="127950539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Lst>
  <p:txStyles>
    <p:titleStyle>
      <a:lvl1pPr algn="ctr" rtl="0" eaLnBrk="1" fontAlgn="base" hangingPunct="1">
        <a:spcBef>
          <a:spcPct val="0"/>
        </a:spcBef>
        <a:spcAft>
          <a:spcPct val="0"/>
        </a:spcAft>
        <a:defRPr sz="1940">
          <a:solidFill>
            <a:srgbClr val="08B7BF"/>
          </a:solidFill>
          <a:latin typeface="+mj-lt"/>
          <a:ea typeface="+mj-ea"/>
          <a:cs typeface="+mj-cs"/>
        </a:defRPr>
      </a:lvl1pPr>
      <a:lvl2pPr algn="ctr" rtl="0" eaLnBrk="1" fontAlgn="base" hangingPunct="1">
        <a:spcBef>
          <a:spcPct val="0"/>
        </a:spcBef>
        <a:spcAft>
          <a:spcPct val="0"/>
        </a:spcAft>
        <a:defRPr sz="1940">
          <a:solidFill>
            <a:srgbClr val="08B7BF"/>
          </a:solidFill>
          <a:latin typeface="Georgia" pitchFamily="18" charset="0"/>
        </a:defRPr>
      </a:lvl2pPr>
      <a:lvl3pPr algn="ctr" rtl="0" eaLnBrk="1" fontAlgn="base" hangingPunct="1">
        <a:spcBef>
          <a:spcPct val="0"/>
        </a:spcBef>
        <a:spcAft>
          <a:spcPct val="0"/>
        </a:spcAft>
        <a:defRPr sz="1940">
          <a:solidFill>
            <a:srgbClr val="08B7BF"/>
          </a:solidFill>
          <a:latin typeface="Georgia" pitchFamily="18" charset="0"/>
        </a:defRPr>
      </a:lvl3pPr>
      <a:lvl4pPr algn="ctr" rtl="0" eaLnBrk="1" fontAlgn="base" hangingPunct="1">
        <a:spcBef>
          <a:spcPct val="0"/>
        </a:spcBef>
        <a:spcAft>
          <a:spcPct val="0"/>
        </a:spcAft>
        <a:defRPr sz="1940">
          <a:solidFill>
            <a:srgbClr val="08B7BF"/>
          </a:solidFill>
          <a:latin typeface="Georgia" pitchFamily="18" charset="0"/>
        </a:defRPr>
      </a:lvl4pPr>
      <a:lvl5pPr algn="ctr" rtl="0" eaLnBrk="1" fontAlgn="base" hangingPunct="1">
        <a:spcBef>
          <a:spcPct val="0"/>
        </a:spcBef>
        <a:spcAft>
          <a:spcPct val="0"/>
        </a:spcAft>
        <a:defRPr sz="1940">
          <a:solidFill>
            <a:srgbClr val="08B7BF"/>
          </a:solidFill>
          <a:latin typeface="Georgia" pitchFamily="18" charset="0"/>
        </a:defRPr>
      </a:lvl5pPr>
      <a:lvl6pPr marL="268834" algn="ctr" rtl="0" eaLnBrk="1" fontAlgn="base" hangingPunct="1">
        <a:spcBef>
          <a:spcPct val="0"/>
        </a:spcBef>
        <a:spcAft>
          <a:spcPct val="0"/>
        </a:spcAft>
        <a:defRPr sz="1940">
          <a:solidFill>
            <a:srgbClr val="08B7BF"/>
          </a:solidFill>
          <a:latin typeface="Georgia" pitchFamily="18" charset="0"/>
        </a:defRPr>
      </a:lvl6pPr>
      <a:lvl7pPr marL="537667" algn="ctr" rtl="0" eaLnBrk="1" fontAlgn="base" hangingPunct="1">
        <a:spcBef>
          <a:spcPct val="0"/>
        </a:spcBef>
        <a:spcAft>
          <a:spcPct val="0"/>
        </a:spcAft>
        <a:defRPr sz="1940">
          <a:solidFill>
            <a:srgbClr val="08B7BF"/>
          </a:solidFill>
          <a:latin typeface="Georgia" pitchFamily="18" charset="0"/>
        </a:defRPr>
      </a:lvl7pPr>
      <a:lvl8pPr marL="806501" algn="ctr" rtl="0" eaLnBrk="1" fontAlgn="base" hangingPunct="1">
        <a:spcBef>
          <a:spcPct val="0"/>
        </a:spcBef>
        <a:spcAft>
          <a:spcPct val="0"/>
        </a:spcAft>
        <a:defRPr sz="1940">
          <a:solidFill>
            <a:srgbClr val="08B7BF"/>
          </a:solidFill>
          <a:latin typeface="Georgia" pitchFamily="18" charset="0"/>
        </a:defRPr>
      </a:lvl8pPr>
      <a:lvl9pPr marL="1075334" algn="ctr" rtl="0" eaLnBrk="1" fontAlgn="base" hangingPunct="1">
        <a:spcBef>
          <a:spcPct val="0"/>
        </a:spcBef>
        <a:spcAft>
          <a:spcPct val="0"/>
        </a:spcAft>
        <a:defRPr sz="1940">
          <a:solidFill>
            <a:srgbClr val="08B7BF"/>
          </a:solidFill>
          <a:latin typeface="Georgia" pitchFamily="18" charset="0"/>
        </a:defRPr>
      </a:lvl9pPr>
    </p:titleStyle>
    <p:bodyStyle>
      <a:lvl1pPr marL="160554" indent="-160554" algn="l" rtl="0" eaLnBrk="1" fontAlgn="base" hangingPunct="1">
        <a:spcBef>
          <a:spcPct val="20000"/>
        </a:spcBef>
        <a:spcAft>
          <a:spcPct val="0"/>
        </a:spcAft>
        <a:buClr>
          <a:schemeClr val="accent1"/>
        </a:buClr>
        <a:buSzPct val="85000"/>
        <a:buFont typeface="Wingdings 2" panose="05020102010507070707" pitchFamily="18" charset="2"/>
        <a:buChar char=""/>
        <a:defRPr sz="1588">
          <a:solidFill>
            <a:schemeClr val="tx1"/>
          </a:solidFill>
          <a:latin typeface="+mn-lt"/>
          <a:ea typeface="+mn-ea"/>
          <a:cs typeface="+mn-cs"/>
        </a:defRPr>
      </a:lvl1pPr>
      <a:lvl2pPr marL="322041" indent="-160554" algn="l" rtl="0" eaLnBrk="1" fontAlgn="base" hangingPunct="1">
        <a:spcBef>
          <a:spcPct val="20000"/>
        </a:spcBef>
        <a:spcAft>
          <a:spcPct val="0"/>
        </a:spcAft>
        <a:buClr>
          <a:schemeClr val="accent2"/>
        </a:buClr>
        <a:buSzPct val="70000"/>
        <a:buFont typeface="Wingdings" panose="05000000000000000000" pitchFamily="2" charset="2"/>
        <a:buChar char=""/>
        <a:defRPr sz="1294">
          <a:solidFill>
            <a:schemeClr val="tx2"/>
          </a:solidFill>
          <a:latin typeface="+mn-lt"/>
        </a:defRPr>
      </a:lvl2pPr>
      <a:lvl3pPr marL="483527" indent="-134417" algn="l" rtl="0" eaLnBrk="1" fontAlgn="base" hangingPunct="1">
        <a:spcBef>
          <a:spcPct val="20000"/>
        </a:spcBef>
        <a:spcAft>
          <a:spcPct val="0"/>
        </a:spcAft>
        <a:buClr>
          <a:srgbClr val="0BD0D9"/>
        </a:buClr>
        <a:buSzPct val="75000"/>
        <a:buFont typeface="Wingdings 2" panose="05020102010507070707" pitchFamily="18" charset="2"/>
        <a:buChar char=""/>
        <a:defRPr sz="1176">
          <a:solidFill>
            <a:schemeClr val="tx1"/>
          </a:solidFill>
          <a:latin typeface="+mn-lt"/>
        </a:defRPr>
      </a:lvl3pPr>
      <a:lvl4pPr marL="645014" indent="-134417" algn="l" rtl="0" eaLnBrk="1" fontAlgn="base" hangingPunct="1">
        <a:spcBef>
          <a:spcPct val="20000"/>
        </a:spcBef>
        <a:spcAft>
          <a:spcPct val="0"/>
        </a:spcAft>
        <a:buClr>
          <a:srgbClr val="10CF9B"/>
        </a:buClr>
        <a:buSzPct val="70000"/>
        <a:buFont typeface="Wingdings" panose="05000000000000000000" pitchFamily="2" charset="2"/>
        <a:buChar char=""/>
        <a:defRPr sz="1176">
          <a:solidFill>
            <a:schemeClr val="tx2"/>
          </a:solidFill>
          <a:latin typeface="+mn-lt"/>
        </a:defRPr>
      </a:lvl4pPr>
      <a:lvl5pPr marL="806501" indent="-134417" algn="l" rtl="0" eaLnBrk="1" fontAlgn="base" hangingPunct="1">
        <a:spcBef>
          <a:spcPct val="20000"/>
        </a:spcBef>
        <a:spcAft>
          <a:spcPct val="0"/>
        </a:spcAft>
        <a:buClr>
          <a:srgbClr val="7CCA62"/>
        </a:buClr>
        <a:buChar char="•"/>
        <a:defRPr>
          <a:solidFill>
            <a:schemeClr val="tx1"/>
          </a:solidFill>
          <a:latin typeface="+mn-lt"/>
        </a:defRPr>
      </a:lvl5pPr>
      <a:lvl6pPr marL="1075334" indent="-134417" algn="l" rtl="0" eaLnBrk="1" fontAlgn="base" hangingPunct="1">
        <a:spcBef>
          <a:spcPct val="20000"/>
        </a:spcBef>
        <a:spcAft>
          <a:spcPct val="0"/>
        </a:spcAft>
        <a:buClr>
          <a:srgbClr val="7CCA62"/>
        </a:buClr>
        <a:buChar char="•"/>
        <a:defRPr>
          <a:solidFill>
            <a:schemeClr val="tx1"/>
          </a:solidFill>
          <a:latin typeface="+mn-lt"/>
        </a:defRPr>
      </a:lvl6pPr>
      <a:lvl7pPr marL="1344168" indent="-134417" algn="l" rtl="0" eaLnBrk="1" fontAlgn="base" hangingPunct="1">
        <a:spcBef>
          <a:spcPct val="20000"/>
        </a:spcBef>
        <a:spcAft>
          <a:spcPct val="0"/>
        </a:spcAft>
        <a:buClr>
          <a:srgbClr val="7CCA62"/>
        </a:buClr>
        <a:buChar char="•"/>
        <a:defRPr>
          <a:solidFill>
            <a:schemeClr val="tx1"/>
          </a:solidFill>
          <a:latin typeface="+mn-lt"/>
        </a:defRPr>
      </a:lvl7pPr>
      <a:lvl8pPr marL="1613002" indent="-134417" algn="l" rtl="0" eaLnBrk="1" fontAlgn="base" hangingPunct="1">
        <a:spcBef>
          <a:spcPct val="20000"/>
        </a:spcBef>
        <a:spcAft>
          <a:spcPct val="0"/>
        </a:spcAft>
        <a:buClr>
          <a:srgbClr val="7CCA62"/>
        </a:buClr>
        <a:buChar char="•"/>
        <a:defRPr>
          <a:solidFill>
            <a:schemeClr val="tx1"/>
          </a:solidFill>
          <a:latin typeface="+mn-lt"/>
        </a:defRPr>
      </a:lvl8pPr>
      <a:lvl9pPr marL="1881835" indent="-134417" algn="l" rtl="0" eaLnBrk="1" fontAlgn="base" hangingPunct="1">
        <a:spcBef>
          <a:spcPct val="20000"/>
        </a:spcBef>
        <a:spcAft>
          <a:spcPct val="0"/>
        </a:spcAft>
        <a:buClr>
          <a:srgbClr val="7CCA62"/>
        </a:buClr>
        <a:buChar char="•"/>
        <a:defRPr>
          <a:solidFill>
            <a:schemeClr val="tx1"/>
          </a:solidFill>
          <a:latin typeface="+mn-lt"/>
        </a:defRPr>
      </a:lvl9pPr>
    </p:bodyStyle>
    <p:otherStyle>
      <a:defPPr>
        <a:defRPr lang="fr-FR"/>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879" y="286269"/>
            <a:ext cx="6183392" cy="1039278"/>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92879" y="1431341"/>
            <a:ext cx="6183392" cy="341157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92879" y="4983557"/>
            <a:ext cx="1613059" cy="286268"/>
          </a:xfrm>
          <a:prstGeom prst="rect">
            <a:avLst/>
          </a:prstGeom>
        </p:spPr>
        <p:txBody>
          <a:bodyPr vert="horz" lIns="91440" tIns="45720" rIns="91440" bIns="45720" rtlCol="0" anchor="ctr"/>
          <a:lstStyle>
            <a:lvl1pPr algn="l">
              <a:defRPr sz="941">
                <a:solidFill>
                  <a:schemeClr val="tx1">
                    <a:tint val="75000"/>
                  </a:schemeClr>
                </a:solidFill>
              </a:defRPr>
            </a:lvl1pPr>
          </a:lstStyle>
          <a:p>
            <a:pPr>
              <a:defRPr/>
            </a:pPr>
            <a:endParaRPr lang="fr-FR"/>
          </a:p>
        </p:txBody>
      </p:sp>
      <p:sp>
        <p:nvSpPr>
          <p:cNvPr id="5" name="Footer Placeholder 4"/>
          <p:cNvSpPr>
            <a:spLocks noGrp="1"/>
          </p:cNvSpPr>
          <p:nvPr>
            <p:ph type="ftr" sz="quarter" idx="3"/>
          </p:nvPr>
        </p:nvSpPr>
        <p:spPr>
          <a:xfrm>
            <a:off x="2374781" y="4983557"/>
            <a:ext cx="2419588" cy="286268"/>
          </a:xfrm>
          <a:prstGeom prst="rect">
            <a:avLst/>
          </a:prstGeom>
        </p:spPr>
        <p:txBody>
          <a:bodyPr vert="horz" lIns="91440" tIns="45720" rIns="91440" bIns="45720" rtlCol="0" anchor="ctr"/>
          <a:lstStyle>
            <a:lvl1pPr algn="ctr">
              <a:defRPr sz="941">
                <a:solidFill>
                  <a:schemeClr val="tx1">
                    <a:tint val="75000"/>
                  </a:schemeClr>
                </a:solidFill>
              </a:defRPr>
            </a:lvl1pPr>
          </a:lstStyle>
          <a:p>
            <a:pPr>
              <a:defRPr/>
            </a:pPr>
            <a:r>
              <a:rPr lang="fr-FR"/>
              <a:t>cehrecfhgh</a:t>
            </a:r>
          </a:p>
        </p:txBody>
      </p:sp>
      <p:sp>
        <p:nvSpPr>
          <p:cNvPr id="6" name="Slide Number Placeholder 5"/>
          <p:cNvSpPr>
            <a:spLocks noGrp="1"/>
          </p:cNvSpPr>
          <p:nvPr>
            <p:ph type="sldNum" sz="quarter" idx="4"/>
          </p:nvPr>
        </p:nvSpPr>
        <p:spPr>
          <a:xfrm>
            <a:off x="5063212" y="4983557"/>
            <a:ext cx="1613059" cy="286268"/>
          </a:xfrm>
          <a:prstGeom prst="rect">
            <a:avLst/>
          </a:prstGeom>
        </p:spPr>
        <p:txBody>
          <a:bodyPr vert="horz" lIns="91440" tIns="45720" rIns="91440" bIns="45720" rtlCol="0" anchor="ctr"/>
          <a:lstStyle>
            <a:lvl1pPr algn="r">
              <a:defRPr sz="941">
                <a:solidFill>
                  <a:schemeClr val="tx1">
                    <a:tint val="75000"/>
                  </a:schemeClr>
                </a:solidFill>
              </a:defRPr>
            </a:lvl1pPr>
          </a:lstStyle>
          <a:p>
            <a:pPr>
              <a:defRPr/>
            </a:pPr>
            <a:fld id="{F7D49F8F-1978-4756-86C5-C428CF19F37B}" type="slidenum">
              <a:rPr lang="fr-FR" altLang="fr-FR" smtClean="0"/>
              <a:pPr>
                <a:defRPr/>
              </a:pPr>
              <a:t>‹#›</a:t>
            </a:fld>
            <a:endParaRPr lang="fr-FR" altLang="fr-FR"/>
          </a:p>
        </p:txBody>
      </p:sp>
    </p:spTree>
    <p:extLst>
      <p:ext uri="{BB962C8B-B14F-4D97-AF65-F5344CB8AC3E}">
        <p14:creationId xmlns:p14="http://schemas.microsoft.com/office/powerpoint/2010/main" val="299664601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txStyles>
    <p:titleStyle>
      <a:lvl1pPr algn="l" defTabSz="716890" rtl="0" eaLnBrk="1" latinLnBrk="0" hangingPunct="1">
        <a:lnSpc>
          <a:spcPct val="90000"/>
        </a:lnSpc>
        <a:spcBef>
          <a:spcPct val="0"/>
        </a:spcBef>
        <a:buNone/>
        <a:defRPr sz="3450" kern="1200">
          <a:solidFill>
            <a:schemeClr val="tx1"/>
          </a:solidFill>
          <a:latin typeface="+mj-lt"/>
          <a:ea typeface="+mj-ea"/>
          <a:cs typeface="+mj-cs"/>
        </a:defRPr>
      </a:lvl1pPr>
    </p:titleStyle>
    <p:bodyStyle>
      <a:lvl1pPr marL="179222" indent="-179222" algn="l" defTabSz="716890" rtl="0" eaLnBrk="1" latinLnBrk="0" hangingPunct="1">
        <a:lnSpc>
          <a:spcPct val="90000"/>
        </a:lnSpc>
        <a:spcBef>
          <a:spcPts val="784"/>
        </a:spcBef>
        <a:buFont typeface="Arial" panose="020B0604020202020204" pitchFamily="34" charset="0"/>
        <a:buChar char="•"/>
        <a:defRPr sz="2195" kern="1200">
          <a:solidFill>
            <a:schemeClr val="tx1"/>
          </a:solidFill>
          <a:latin typeface="+mn-lt"/>
          <a:ea typeface="+mn-ea"/>
          <a:cs typeface="+mn-cs"/>
        </a:defRPr>
      </a:lvl1pPr>
      <a:lvl2pPr marL="537667" indent="-179222" algn="l" defTabSz="716890" rtl="0" eaLnBrk="1" latinLnBrk="0" hangingPunct="1">
        <a:lnSpc>
          <a:spcPct val="90000"/>
        </a:lnSpc>
        <a:spcBef>
          <a:spcPts val="392"/>
        </a:spcBef>
        <a:buFont typeface="Arial" panose="020B0604020202020204" pitchFamily="34" charset="0"/>
        <a:buChar char="•"/>
        <a:defRPr sz="1882" kern="1200">
          <a:solidFill>
            <a:schemeClr val="tx1"/>
          </a:solidFill>
          <a:latin typeface="+mn-lt"/>
          <a:ea typeface="+mn-ea"/>
          <a:cs typeface="+mn-cs"/>
        </a:defRPr>
      </a:lvl2pPr>
      <a:lvl3pPr marL="896112" indent="-179222" algn="l" defTabSz="716890" rtl="0" eaLnBrk="1" latinLnBrk="0" hangingPunct="1">
        <a:lnSpc>
          <a:spcPct val="90000"/>
        </a:lnSpc>
        <a:spcBef>
          <a:spcPts val="392"/>
        </a:spcBef>
        <a:buFont typeface="Arial" panose="020B0604020202020204" pitchFamily="34" charset="0"/>
        <a:buChar char="•"/>
        <a:defRPr sz="1568" kern="1200">
          <a:solidFill>
            <a:schemeClr val="tx1"/>
          </a:solidFill>
          <a:latin typeface="+mn-lt"/>
          <a:ea typeface="+mn-ea"/>
          <a:cs typeface="+mn-cs"/>
        </a:defRPr>
      </a:lvl3pPr>
      <a:lvl4pPr marL="1254557"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4pPr>
      <a:lvl5pPr marL="1613002"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5pPr>
      <a:lvl6pPr marL="1971446"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6pPr>
      <a:lvl7pPr marL="2329891"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7pPr>
      <a:lvl8pPr marL="2688336"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8pPr>
      <a:lvl9pPr marL="3046781" indent="-179222" algn="l" defTabSz="716890" rtl="0" eaLnBrk="1" latinLnBrk="0" hangingPunct="1">
        <a:lnSpc>
          <a:spcPct val="90000"/>
        </a:lnSpc>
        <a:spcBef>
          <a:spcPts val="392"/>
        </a:spcBef>
        <a:buFont typeface="Arial" panose="020B0604020202020204" pitchFamily="34" charset="0"/>
        <a:buChar char="•"/>
        <a:defRPr sz="1411" kern="1200">
          <a:solidFill>
            <a:schemeClr val="tx1"/>
          </a:solidFill>
          <a:latin typeface="+mn-lt"/>
          <a:ea typeface="+mn-ea"/>
          <a:cs typeface="+mn-cs"/>
        </a:defRPr>
      </a:lvl9pPr>
    </p:bodyStyle>
    <p:otherStyle>
      <a:defPPr>
        <a:defRPr lang="en-US"/>
      </a:defPPr>
      <a:lvl1pPr marL="0" algn="l" defTabSz="716890" rtl="0" eaLnBrk="1" latinLnBrk="0" hangingPunct="1">
        <a:defRPr sz="1411" kern="1200">
          <a:solidFill>
            <a:schemeClr val="tx1"/>
          </a:solidFill>
          <a:latin typeface="+mn-lt"/>
          <a:ea typeface="+mn-ea"/>
          <a:cs typeface="+mn-cs"/>
        </a:defRPr>
      </a:lvl1pPr>
      <a:lvl2pPr marL="358445" algn="l" defTabSz="716890" rtl="0" eaLnBrk="1" latinLnBrk="0" hangingPunct="1">
        <a:defRPr sz="1411" kern="1200">
          <a:solidFill>
            <a:schemeClr val="tx1"/>
          </a:solidFill>
          <a:latin typeface="+mn-lt"/>
          <a:ea typeface="+mn-ea"/>
          <a:cs typeface="+mn-cs"/>
        </a:defRPr>
      </a:lvl2pPr>
      <a:lvl3pPr marL="716890" algn="l" defTabSz="716890" rtl="0" eaLnBrk="1" latinLnBrk="0" hangingPunct="1">
        <a:defRPr sz="1411" kern="1200">
          <a:solidFill>
            <a:schemeClr val="tx1"/>
          </a:solidFill>
          <a:latin typeface="+mn-lt"/>
          <a:ea typeface="+mn-ea"/>
          <a:cs typeface="+mn-cs"/>
        </a:defRPr>
      </a:lvl3pPr>
      <a:lvl4pPr marL="1075334" algn="l" defTabSz="716890" rtl="0" eaLnBrk="1" latinLnBrk="0" hangingPunct="1">
        <a:defRPr sz="1411" kern="1200">
          <a:solidFill>
            <a:schemeClr val="tx1"/>
          </a:solidFill>
          <a:latin typeface="+mn-lt"/>
          <a:ea typeface="+mn-ea"/>
          <a:cs typeface="+mn-cs"/>
        </a:defRPr>
      </a:lvl4pPr>
      <a:lvl5pPr marL="1433779" algn="l" defTabSz="716890" rtl="0" eaLnBrk="1" latinLnBrk="0" hangingPunct="1">
        <a:defRPr sz="1411" kern="1200">
          <a:solidFill>
            <a:schemeClr val="tx1"/>
          </a:solidFill>
          <a:latin typeface="+mn-lt"/>
          <a:ea typeface="+mn-ea"/>
          <a:cs typeface="+mn-cs"/>
        </a:defRPr>
      </a:lvl5pPr>
      <a:lvl6pPr marL="1792224" algn="l" defTabSz="716890" rtl="0" eaLnBrk="1" latinLnBrk="0" hangingPunct="1">
        <a:defRPr sz="1411" kern="1200">
          <a:solidFill>
            <a:schemeClr val="tx1"/>
          </a:solidFill>
          <a:latin typeface="+mn-lt"/>
          <a:ea typeface="+mn-ea"/>
          <a:cs typeface="+mn-cs"/>
        </a:defRPr>
      </a:lvl6pPr>
      <a:lvl7pPr marL="2150669" algn="l" defTabSz="716890" rtl="0" eaLnBrk="1" latinLnBrk="0" hangingPunct="1">
        <a:defRPr sz="1411" kern="1200">
          <a:solidFill>
            <a:schemeClr val="tx1"/>
          </a:solidFill>
          <a:latin typeface="+mn-lt"/>
          <a:ea typeface="+mn-ea"/>
          <a:cs typeface="+mn-cs"/>
        </a:defRPr>
      </a:lvl7pPr>
      <a:lvl8pPr marL="2509114" algn="l" defTabSz="716890" rtl="0" eaLnBrk="1" latinLnBrk="0" hangingPunct="1">
        <a:defRPr sz="1411" kern="1200">
          <a:solidFill>
            <a:schemeClr val="tx1"/>
          </a:solidFill>
          <a:latin typeface="+mn-lt"/>
          <a:ea typeface="+mn-ea"/>
          <a:cs typeface="+mn-cs"/>
        </a:defRPr>
      </a:lvl8pPr>
      <a:lvl9pPr marL="2867558" algn="l" defTabSz="716890" rtl="0" eaLnBrk="1" latinLnBrk="0" hangingPunct="1">
        <a:defRPr sz="141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8.xml"/><Relationship Id="rId5" Type="http://schemas.openxmlformats.org/officeDocument/2006/relationships/image" Target="../media/image19.jpeg"/><Relationship Id="rId4" Type="http://schemas.openxmlformats.org/officeDocument/2006/relationships/hyperlink" Target="http://www.google.fr/imgres?imgurl=http://brightsbm.com/blog5/wp-content/uploads/2009/12/baars4-300x218.jpg&amp;imgrefurl=http://brightsbm.com/blog5/?cat=14&amp;usg=__qB6RNnp5S7Rco6H45PG_M2h2_XY=&amp;h=218&amp;w=300&amp;sz=16&amp;hl=fr&amp;start=11&amp;zoom=1&amp;tbnid=isi_MM6takKQFM:&amp;tbnh=84&amp;tb"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3" Type="http://schemas.openxmlformats.org/officeDocument/2006/relationships/hyperlink" Target="ehres.pagesperso-orange.fr" TargetMode="External"/><Relationship Id="rId2" Type="http://schemas.openxmlformats.org/officeDocument/2006/relationships/notesSlide" Target="../notesSlides/notesSlide22.xml"/><Relationship Id="rId1" Type="http://schemas.openxmlformats.org/officeDocument/2006/relationships/slideLayout" Target="../slideLayouts/slideLayout28.xml"/><Relationship Id="rId4" Type="http://schemas.openxmlformats.org/officeDocument/2006/relationships/hyperlink" Target="https://vbm-ehr.pagesperso-orange.fr/"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customXml" Target="../ink/ink1.xml"/><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3.xml"/><Relationship Id="rId6" Type="http://schemas.openxmlformats.org/officeDocument/2006/relationships/customXml" Target="../ink/ink2.xml"/><Relationship Id="rId5" Type="http://schemas.openxmlformats.org/officeDocument/2006/relationships/image" Target="NUL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8.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19CF9087-57F8-4F54-A99B-87E3F1E82F53}"/>
              </a:ext>
            </a:extLst>
          </p:cNvPr>
          <p:cNvSpPr txBox="1">
            <a:spLocks/>
          </p:cNvSpPr>
          <p:nvPr/>
        </p:nvSpPr>
        <p:spPr bwMode="auto">
          <a:xfrm>
            <a:off x="223414" y="1496003"/>
            <a:ext cx="6945736" cy="1025429"/>
          </a:xfrm>
          <a:prstGeom prst="rect">
            <a:avLst/>
          </a:prstGeom>
          <a:noFill/>
          <a:ln w="9525">
            <a:noFill/>
            <a:miter lim="800000"/>
            <a:headEnd/>
            <a:tailEnd/>
          </a:ln>
        </p:spPr>
        <p:txBody>
          <a:bodyPr anchor="ctr"/>
          <a:lstStyle/>
          <a:p>
            <a:pPr algn="ctr" eaLnBrk="1" hangingPunct="1">
              <a:defRPr/>
            </a:pPr>
            <a:r>
              <a:rPr lang="en-GB" sz="2509" b="1" kern="0" dirty="0">
                <a:ea typeface="+mj-ea"/>
                <a:cs typeface="+mj-cs"/>
              </a:rPr>
              <a:t>MENS: a categorical model for </a:t>
            </a:r>
          </a:p>
          <a:p>
            <a:pPr algn="ctr" eaLnBrk="1" hangingPunct="1">
              <a:defRPr/>
            </a:pPr>
            <a:r>
              <a:rPr lang="en-GB" sz="2509" b="1" kern="0" dirty="0">
                <a:ea typeface="+mj-ea"/>
                <a:cs typeface="+mj-cs"/>
              </a:rPr>
              <a:t>Cognition up to Phenomenal Consciousness</a:t>
            </a:r>
          </a:p>
        </p:txBody>
      </p:sp>
      <p:sp>
        <p:nvSpPr>
          <p:cNvPr id="15364" name="Text Box 5">
            <a:extLst>
              <a:ext uri="{FF2B5EF4-FFF2-40B4-BE49-F238E27FC236}">
                <a16:creationId xmlns:a16="http://schemas.microsoft.com/office/drawing/2014/main" id="{16D00897-7DC6-4103-B2F3-E71AD55DCF2F}"/>
              </a:ext>
            </a:extLst>
          </p:cNvPr>
          <p:cNvSpPr txBox="1">
            <a:spLocks noChangeArrowheads="1"/>
          </p:cNvSpPr>
          <p:nvPr/>
        </p:nvSpPr>
        <p:spPr bwMode="auto">
          <a:xfrm>
            <a:off x="537350" y="2598069"/>
            <a:ext cx="6071374" cy="1797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0BD0D9"/>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0CF9B"/>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7CCA62"/>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7CCA62"/>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7CCA62"/>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7CCA62"/>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7CCA62"/>
              </a:buClr>
              <a:buChar char="•"/>
              <a:defRPr>
                <a:solidFill>
                  <a:schemeClr val="tx1"/>
                </a:solidFill>
                <a:latin typeface="Georgia" panose="02040502050405020303" pitchFamily="18" charset="0"/>
              </a:defRPr>
            </a:lvl9pPr>
          </a:lstStyle>
          <a:p>
            <a:pPr algn="ctr">
              <a:spcBef>
                <a:spcPct val="0"/>
              </a:spcBef>
              <a:buClrTx/>
              <a:buSzTx/>
              <a:buFontTx/>
              <a:buNone/>
            </a:pPr>
            <a:r>
              <a:rPr lang="fr-FR" altLang="fr-FR" sz="1568" b="1" dirty="0">
                <a:latin typeface="Arial" panose="020B0604020202020204" pitchFamily="34" charset="0"/>
              </a:rPr>
              <a:t>Andrée C. EHRESMANN*</a:t>
            </a:r>
          </a:p>
          <a:p>
            <a:pPr algn="ctr">
              <a:spcBef>
                <a:spcPts val="470"/>
              </a:spcBef>
              <a:buClrTx/>
              <a:buSzTx/>
              <a:buNone/>
            </a:pPr>
            <a:r>
              <a:rPr lang="fr-FR" altLang="fr-FR" sz="1411" b="1" dirty="0">
                <a:latin typeface="Arial" panose="020B0604020202020204" pitchFamily="34" charset="0"/>
              </a:rPr>
              <a:t>(in collaboration </a:t>
            </a:r>
            <a:r>
              <a:rPr lang="fr-FR" altLang="fr-FR" sz="1411" b="1" dirty="0" err="1">
                <a:latin typeface="Arial" panose="020B0604020202020204" pitchFamily="34" charset="0"/>
              </a:rPr>
              <a:t>with</a:t>
            </a:r>
            <a:r>
              <a:rPr lang="fr-FR" altLang="fr-FR" sz="1411" b="1" dirty="0">
                <a:latin typeface="Arial" panose="020B0604020202020204" pitchFamily="34" charset="0"/>
              </a:rPr>
              <a:t> Jean-Paul Vanbremeersch)</a:t>
            </a:r>
          </a:p>
          <a:p>
            <a:pPr algn="ctr">
              <a:spcBef>
                <a:spcPct val="0"/>
              </a:spcBef>
              <a:buClrTx/>
              <a:buSzTx/>
              <a:buFontTx/>
              <a:buNone/>
            </a:pPr>
            <a:endParaRPr lang="fr-FR" altLang="fr-FR" sz="1098" b="1" dirty="0">
              <a:latin typeface="Arial" panose="020B0604020202020204" pitchFamily="34" charset="0"/>
            </a:endParaRPr>
          </a:p>
          <a:p>
            <a:pPr algn="ctr">
              <a:spcBef>
                <a:spcPct val="0"/>
              </a:spcBef>
              <a:buClrTx/>
              <a:buSzTx/>
              <a:buFontTx/>
              <a:buNone/>
            </a:pPr>
            <a:endParaRPr lang="fr-FR" altLang="fr-FR" sz="1098" b="1" dirty="0">
              <a:latin typeface="Arial" panose="020B0604020202020204" pitchFamily="34" charset="0"/>
            </a:endParaRPr>
          </a:p>
          <a:p>
            <a:pPr algn="ctr">
              <a:spcBef>
                <a:spcPct val="0"/>
              </a:spcBef>
              <a:buClrTx/>
              <a:buSzTx/>
              <a:buFontTx/>
              <a:buNone/>
            </a:pPr>
            <a:endParaRPr lang="fr-FR" altLang="fr-FR" sz="1098" b="1" dirty="0">
              <a:latin typeface="Arial" panose="020B0604020202020204" pitchFamily="34" charset="0"/>
            </a:endParaRPr>
          </a:p>
          <a:p>
            <a:pPr algn="ctr">
              <a:spcBef>
                <a:spcPct val="0"/>
              </a:spcBef>
              <a:buClrTx/>
              <a:buSzTx/>
              <a:buFontTx/>
              <a:buNone/>
            </a:pPr>
            <a:r>
              <a:rPr lang="fr-FR" altLang="fr-FR" sz="1098" b="1" dirty="0">
                <a:latin typeface="Arial" panose="020B0604020202020204" pitchFamily="34" charset="0"/>
              </a:rPr>
              <a:t>*Université de Picardie Jules Verne, LAMFA</a:t>
            </a:r>
          </a:p>
          <a:p>
            <a:pPr algn="ctr">
              <a:spcBef>
                <a:spcPct val="0"/>
              </a:spcBef>
              <a:buClrTx/>
              <a:buSzTx/>
              <a:buFontTx/>
              <a:buNone/>
            </a:pPr>
            <a:r>
              <a:rPr lang="fr-FR" altLang="fr-FR" sz="1098" b="1" dirty="0">
                <a:latin typeface="Arial" panose="020B0604020202020204" pitchFamily="34" charset="0"/>
              </a:rPr>
              <a:t>ehres@u-picardie.fr</a:t>
            </a:r>
          </a:p>
          <a:p>
            <a:pPr algn="ctr">
              <a:spcBef>
                <a:spcPct val="0"/>
              </a:spcBef>
              <a:buClrTx/>
              <a:buSzTx/>
              <a:buFontTx/>
              <a:buNone/>
            </a:pPr>
            <a:r>
              <a:rPr lang="fr-FR" altLang="fr-FR" sz="1098" b="1" dirty="0">
                <a:latin typeface="Arial" panose="020B0604020202020204" pitchFamily="34" charset="0"/>
              </a:rPr>
              <a:t>https://ehres.pagesperso-orange.fr</a:t>
            </a:r>
          </a:p>
          <a:p>
            <a:pPr algn="ctr">
              <a:spcBef>
                <a:spcPct val="0"/>
              </a:spcBef>
              <a:buClrTx/>
              <a:buSzTx/>
              <a:buFontTx/>
              <a:buNone/>
            </a:pPr>
            <a:r>
              <a:rPr lang="fr-FR" altLang="fr-FR" sz="1098" b="1" dirty="0">
                <a:latin typeface="Arial" panose="020B0604020202020204" pitchFamily="34" charset="0"/>
              </a:rPr>
              <a:t>https://vbm-ehr.pagesperso-orange.fr</a:t>
            </a:r>
          </a:p>
        </p:txBody>
      </p:sp>
      <p:sp>
        <p:nvSpPr>
          <p:cNvPr id="15365" name="ZoneTexte 6">
            <a:extLst>
              <a:ext uri="{FF2B5EF4-FFF2-40B4-BE49-F238E27FC236}">
                <a16:creationId xmlns:a16="http://schemas.microsoft.com/office/drawing/2014/main" id="{ADEC4796-5DBC-404F-8F4B-6991F3FEAB58}"/>
              </a:ext>
            </a:extLst>
          </p:cNvPr>
          <p:cNvSpPr txBox="1">
            <a:spLocks noChangeArrowheads="1"/>
          </p:cNvSpPr>
          <p:nvPr/>
        </p:nvSpPr>
        <p:spPr bwMode="auto">
          <a:xfrm>
            <a:off x="342832" y="4715874"/>
            <a:ext cx="6071374" cy="285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0BD0D9"/>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0CF9B"/>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7CCA62"/>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7CCA62"/>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7CCA62"/>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7CCA62"/>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7CCA62"/>
              </a:buClr>
              <a:buChar char="•"/>
              <a:defRPr>
                <a:solidFill>
                  <a:schemeClr val="tx1"/>
                </a:solidFill>
                <a:latin typeface="Georgia" panose="02040502050405020303" pitchFamily="18" charset="0"/>
              </a:defRPr>
            </a:lvl9pPr>
          </a:lstStyle>
          <a:p>
            <a:pPr algn="just">
              <a:spcBef>
                <a:spcPct val="0"/>
              </a:spcBef>
              <a:buClrTx/>
              <a:buSzTx/>
              <a:buNone/>
            </a:pPr>
            <a:r>
              <a:rPr lang="fr-FR" altLang="fr-FR" sz="1254" dirty="0">
                <a:latin typeface="+mj-lt"/>
              </a:rPr>
              <a:t>« </a:t>
            </a:r>
            <a:r>
              <a:rPr lang="fr-FR" altLang="fr-FR" sz="1254" dirty="0" err="1">
                <a:latin typeface="+mj-lt"/>
              </a:rPr>
              <a:t>Category</a:t>
            </a:r>
            <a:r>
              <a:rPr lang="fr-FR" altLang="fr-FR" sz="1254" dirty="0">
                <a:latin typeface="+mj-lt"/>
              </a:rPr>
              <a:t> Theory  for </a:t>
            </a:r>
            <a:r>
              <a:rPr lang="fr-FR" altLang="fr-FR" sz="1254" dirty="0" err="1">
                <a:latin typeface="+mj-lt"/>
              </a:rPr>
              <a:t>Consciousness</a:t>
            </a:r>
            <a:r>
              <a:rPr lang="fr-FR" altLang="fr-FR" sz="1254" dirty="0">
                <a:latin typeface="+mj-lt"/>
              </a:rPr>
              <a:t> Science Workshop,  Oxford, April 2023</a:t>
            </a:r>
          </a:p>
        </p:txBody>
      </p:sp>
      <p:grpSp>
        <p:nvGrpSpPr>
          <p:cNvPr id="6" name="Groupe 5">
            <a:extLst>
              <a:ext uri="{FF2B5EF4-FFF2-40B4-BE49-F238E27FC236}">
                <a16:creationId xmlns:a16="http://schemas.microsoft.com/office/drawing/2014/main" id="{BD7D5BE2-253E-4977-9740-727D16354888}"/>
              </a:ext>
            </a:extLst>
          </p:cNvPr>
          <p:cNvGrpSpPr/>
          <p:nvPr/>
        </p:nvGrpSpPr>
        <p:grpSpPr>
          <a:xfrm>
            <a:off x="122707" y="188447"/>
            <a:ext cx="1774046" cy="987294"/>
            <a:chOff x="740684" y="5160473"/>
            <a:chExt cx="1688041" cy="872353"/>
          </a:xfrm>
        </p:grpSpPr>
        <p:pic>
          <p:nvPicPr>
            <p:cNvPr id="7" name="Image 6">
              <a:extLst>
                <a:ext uri="{FF2B5EF4-FFF2-40B4-BE49-F238E27FC236}">
                  <a16:creationId xmlns:a16="http://schemas.microsoft.com/office/drawing/2014/main" id="{400FC89B-3517-40C7-B0DC-F44865CF37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684" y="5160473"/>
              <a:ext cx="789083" cy="872353"/>
            </a:xfrm>
            <a:prstGeom prst="rect">
              <a:avLst/>
            </a:prstGeom>
          </p:spPr>
        </p:pic>
        <p:pic>
          <p:nvPicPr>
            <p:cNvPr id="8" name="Image 7">
              <a:extLst>
                <a:ext uri="{FF2B5EF4-FFF2-40B4-BE49-F238E27FC236}">
                  <a16:creationId xmlns:a16="http://schemas.microsoft.com/office/drawing/2014/main" id="{A3BC8B71-FAC6-4E00-A03C-4FDCC2003E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55370" y="5197720"/>
              <a:ext cx="673355" cy="777565"/>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C14D42-4E72-6F98-F5EA-52817B20527A}"/>
              </a:ext>
            </a:extLst>
          </p:cNvPr>
          <p:cNvSpPr txBox="1"/>
          <p:nvPr/>
        </p:nvSpPr>
        <p:spPr>
          <a:xfrm>
            <a:off x="322760" y="1787857"/>
            <a:ext cx="6523630" cy="1015663"/>
          </a:xfrm>
          <a:prstGeom prst="rect">
            <a:avLst/>
          </a:prstGeom>
          <a:noFill/>
        </p:spPr>
        <p:txBody>
          <a:bodyPr wrap="square" rtlCol="0">
            <a:spAutoFit/>
          </a:bodyPr>
          <a:lstStyle/>
          <a:p>
            <a:pPr algn="ctr"/>
            <a:r>
              <a:rPr lang="fr-FR" sz="1600" b="1" dirty="0">
                <a:latin typeface="Arial" panose="020B0604020202020204" pitchFamily="34" charset="0"/>
                <a:cs typeface="Arial" panose="020B0604020202020204" pitchFamily="34" charset="0"/>
              </a:rPr>
              <a:t>PART II</a:t>
            </a:r>
          </a:p>
          <a:p>
            <a:pPr algn="ctr"/>
            <a:endParaRPr lang="fr-FR" sz="1600" b="1" dirty="0">
              <a:latin typeface="Arial" panose="020B0604020202020204" pitchFamily="34" charset="0"/>
              <a:cs typeface="Arial" panose="020B0604020202020204" pitchFamily="34" charset="0"/>
            </a:endParaRPr>
          </a:p>
          <a:p>
            <a:pPr algn="ctr"/>
            <a:r>
              <a:rPr lang="fr-FR" sz="1400" b="1" dirty="0">
                <a:latin typeface="Arial" panose="020B0604020202020204" pitchFamily="34" charset="0"/>
                <a:cs typeface="Arial" panose="020B0604020202020204" pitchFamily="34" charset="0"/>
              </a:rPr>
              <a:t>DEGENERACY / MULTIPLICITY PRINCIPLE</a:t>
            </a:r>
          </a:p>
          <a:p>
            <a:pPr algn="ctr"/>
            <a:r>
              <a:rPr lang="fr-FR" sz="1400" b="1" dirty="0">
                <a:latin typeface="Arial" panose="020B0604020202020204" pitchFamily="34" charset="0"/>
                <a:cs typeface="Arial" panose="020B0604020202020204" pitchFamily="34" charset="0"/>
              </a:rPr>
              <a:t>COMPLEXITY AND EMERGENCETHEOREMS</a:t>
            </a:r>
          </a:p>
        </p:txBody>
      </p:sp>
    </p:spTree>
    <p:extLst>
      <p:ext uri="{BB962C8B-B14F-4D97-AF65-F5344CB8AC3E}">
        <p14:creationId xmlns:p14="http://schemas.microsoft.com/office/powerpoint/2010/main" val="913054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6" name="ZoneTexte 1"/>
          <p:cNvSpPr txBox="1">
            <a:spLocks noChangeArrowheads="1"/>
          </p:cNvSpPr>
          <p:nvPr/>
        </p:nvSpPr>
        <p:spPr bwMode="auto">
          <a:xfrm>
            <a:off x="262283" y="308029"/>
            <a:ext cx="5953085" cy="338554"/>
          </a:xfrm>
          <a:prstGeom prst="rect">
            <a:avLst/>
          </a:prstGeom>
          <a:noFill/>
          <a:ln w="9525">
            <a:noFill/>
            <a:miter lim="800000"/>
            <a:headEnd/>
            <a:tailEnd/>
          </a:ln>
        </p:spPr>
        <p:txBody>
          <a:bodyPr wrap="square">
            <a:spAutoFit/>
          </a:bodyPr>
          <a:lstStyle/>
          <a:p>
            <a:pPr algn="ctr" eaLnBrk="0" hangingPunct="0"/>
            <a:r>
              <a:rPr lang="en-GB" sz="1600" b="1" dirty="0">
                <a:latin typeface="Arial" panose="020B0604020202020204" pitchFamily="34" charset="0"/>
                <a:cs typeface="Arial" panose="020B0604020202020204" pitchFamily="34" charset="0"/>
              </a:rPr>
              <a:t>DEGENERACY OF THE NEURAL CODE </a:t>
            </a:r>
          </a:p>
        </p:txBody>
      </p:sp>
      <p:sp>
        <p:nvSpPr>
          <p:cNvPr id="8198" name="ZoneTexte 11"/>
          <p:cNvSpPr txBox="1">
            <a:spLocks noChangeArrowheads="1"/>
          </p:cNvSpPr>
          <p:nvPr/>
        </p:nvSpPr>
        <p:spPr bwMode="auto">
          <a:xfrm>
            <a:off x="560604" y="845540"/>
            <a:ext cx="6208412" cy="1944122"/>
          </a:xfrm>
          <a:prstGeom prst="rect">
            <a:avLst/>
          </a:prstGeom>
          <a:noFill/>
          <a:ln w="9525">
            <a:noFill/>
            <a:miter lim="800000"/>
            <a:headEnd/>
            <a:tailEnd/>
          </a:ln>
        </p:spPr>
        <p:txBody>
          <a:bodyPr wrap="square">
            <a:spAutoFit/>
          </a:bodyPr>
          <a:lstStyle/>
          <a:p>
            <a:pPr algn="just">
              <a:spcBef>
                <a:spcPts val="470"/>
              </a:spcBef>
            </a:pPr>
            <a:r>
              <a:rPr lang="en-US" sz="1400" dirty="0">
                <a:latin typeface="Calibri" panose="020F0502020204030204" pitchFamily="34" charset="0"/>
                <a:cs typeface="Calibri" panose="020F0502020204030204" pitchFamily="34" charset="0"/>
              </a:rPr>
              <a:t>The results recalled in Part </a:t>
            </a:r>
            <a:r>
              <a:rPr lang="en-US" sz="1400" dirty="0">
                <a:latin typeface="Book Antiqua" pitchFamily="18" charset="0"/>
                <a:cs typeface="Calibri" panose="020F0502020204030204" pitchFamily="34" charset="0"/>
              </a:rPr>
              <a:t>I</a:t>
            </a:r>
            <a:r>
              <a:rPr lang="en-US" sz="1400" dirty="0">
                <a:latin typeface="Calibri" panose="020F0502020204030204" pitchFamily="34" charset="0"/>
                <a:cs typeface="Calibri" panose="020F0502020204030204" pitchFamily="34" charset="0"/>
              </a:rPr>
              <a:t> were obtained before we knew Gerald Edelman's book “The Remembered Present“ (1989). </a:t>
            </a:r>
          </a:p>
          <a:p>
            <a:pPr algn="just">
              <a:spcBef>
                <a:spcPts val="470"/>
              </a:spcBef>
            </a:pPr>
            <a:endParaRPr lang="en-US" sz="1400" dirty="0">
              <a:latin typeface="Calibri" panose="020F0502020204030204" pitchFamily="34" charset="0"/>
              <a:cs typeface="Calibri" panose="020F0502020204030204" pitchFamily="34" charset="0"/>
            </a:endParaRPr>
          </a:p>
          <a:p>
            <a:pPr algn="just">
              <a:spcBef>
                <a:spcPts val="470"/>
              </a:spcBef>
            </a:pPr>
            <a:r>
              <a:rPr lang="en-US" sz="1400" dirty="0">
                <a:latin typeface="Calibri" panose="020F0502020204030204" pitchFamily="34" charset="0"/>
                <a:cs typeface="Calibri" panose="020F0502020204030204" pitchFamily="34" charset="0"/>
              </a:rPr>
              <a:t>This book had a deep influence on our later works, and some of the concepts in this section </a:t>
            </a:r>
            <a:r>
              <a:rPr lang="en-US" sz="1400" dirty="0">
                <a:latin typeface="Book Antiqua" pitchFamily="18" charset="0"/>
                <a:cs typeface="Calibri" panose="020F0502020204030204" pitchFamily="34" charset="0"/>
              </a:rPr>
              <a:t>II</a:t>
            </a:r>
            <a:r>
              <a:rPr lang="en-US" sz="1400" dirty="0">
                <a:latin typeface="Calibri" panose="020F0502020204030204" pitchFamily="34" charset="0"/>
                <a:cs typeface="Calibri" panose="020F0502020204030204" pitchFamily="34" charset="0"/>
              </a:rPr>
              <a:t> provide a categorical translation of Edelman’s ones. In particular our </a:t>
            </a:r>
            <a:r>
              <a:rPr lang="en-US" sz="1400" b="1" dirty="0">
                <a:latin typeface="Calibri" panose="020F0502020204030204" pitchFamily="34" charset="0"/>
                <a:cs typeface="Calibri" panose="020F0502020204030204" pitchFamily="34" charset="0"/>
              </a:rPr>
              <a:t>Multiplicity Principle </a:t>
            </a:r>
            <a:r>
              <a:rPr lang="en-US" sz="1400" dirty="0">
                <a:latin typeface="Calibri" panose="020F0502020204030204" pitchFamily="34" charset="0"/>
                <a:cs typeface="Calibri" panose="020F0502020204030204" pitchFamily="34" charset="0"/>
              </a:rPr>
              <a:t>translates</a:t>
            </a:r>
            <a:r>
              <a:rPr lang="en-US" sz="1400" b="1"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his</a:t>
            </a:r>
            <a:r>
              <a:rPr lang="en-US" sz="1400" b="1"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Degeneracy of the neural code (looked at in the opposite direction),</a:t>
            </a:r>
            <a:r>
              <a:rPr lang="en-US" sz="1400" b="1"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and it</a:t>
            </a:r>
            <a:r>
              <a:rPr lang="en-US" sz="1400" b="1"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modified our construction and meaning of MENS by introducing the notion of </a:t>
            </a:r>
            <a:r>
              <a:rPr lang="en-US" sz="1400" b="1" dirty="0">
                <a:latin typeface="Calibri" panose="020F0502020204030204" pitchFamily="34" charset="0"/>
                <a:cs typeface="Calibri" panose="020F0502020204030204" pitchFamily="34" charset="0"/>
              </a:rPr>
              <a:t>multifaceted mental objects</a:t>
            </a:r>
            <a:r>
              <a:rPr lang="en-US" sz="1400" dirty="0">
                <a:latin typeface="Calibri" panose="020F0502020204030204" pitchFamily="34" charset="0"/>
                <a:cs typeface="Calibri" panose="020F0502020204030204" pitchFamily="34" charset="0"/>
              </a:rPr>
              <a:t>.</a:t>
            </a:r>
          </a:p>
        </p:txBody>
      </p:sp>
      <p:pic>
        <p:nvPicPr>
          <p:cNvPr id="2050" name="Picture 2">
            <a:extLst>
              <a:ext uri="{FF2B5EF4-FFF2-40B4-BE49-F238E27FC236}">
                <a16:creationId xmlns:a16="http://schemas.microsoft.com/office/drawing/2014/main" id="{AFC92522-85AA-4A94-A37A-604EDF5BE5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5541" y="3171509"/>
            <a:ext cx="1133475" cy="158826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F743654-5CCC-E1E7-BA54-A1454B328840}"/>
              </a:ext>
            </a:extLst>
          </p:cNvPr>
          <p:cNvSpPr txBox="1"/>
          <p:nvPr/>
        </p:nvSpPr>
        <p:spPr>
          <a:xfrm>
            <a:off x="471949" y="3100752"/>
            <a:ext cx="5058696" cy="1297791"/>
          </a:xfrm>
          <a:prstGeom prst="rect">
            <a:avLst/>
          </a:prstGeom>
          <a:noFill/>
        </p:spPr>
        <p:txBody>
          <a:bodyPr wrap="square" rtlCol="0">
            <a:spAutoFit/>
          </a:bodyPr>
          <a:lstStyle/>
          <a:p>
            <a:pPr algn="just">
              <a:spcBef>
                <a:spcPts val="470"/>
              </a:spcBef>
            </a:pPr>
            <a:r>
              <a:rPr lang="en-US" sz="1400" dirty="0">
                <a:latin typeface="Calibri" panose="020F0502020204030204" pitchFamily="34" charset="0"/>
                <a:cs typeface="Calibri" panose="020F0502020204030204" pitchFamily="34" charset="0"/>
              </a:rPr>
              <a:t>Let us recall what Edelman means by the</a:t>
            </a:r>
          </a:p>
          <a:p>
            <a:pPr algn="ctr">
              <a:spcBef>
                <a:spcPts val="470"/>
              </a:spcBef>
            </a:pPr>
            <a:r>
              <a:rPr lang="en-US" sz="1400" i="1" dirty="0">
                <a:latin typeface="Calibri" panose="020F0502020204030204" pitchFamily="34" charset="0"/>
                <a:cs typeface="Calibri" panose="020F0502020204030204" pitchFamily="34" charset="0"/>
              </a:rPr>
              <a:t> </a:t>
            </a:r>
            <a:r>
              <a:rPr lang="en-US" sz="1400" b="1" i="1" dirty="0">
                <a:latin typeface="Calibri" panose="020F0502020204030204" pitchFamily="34" charset="0"/>
                <a:cs typeface="Calibri" panose="020F0502020204030204" pitchFamily="34" charset="0"/>
              </a:rPr>
              <a:t>degeneracy of the neural code </a:t>
            </a:r>
            <a:r>
              <a:rPr lang="en-US" sz="1400" b="1" dirty="0">
                <a:latin typeface="Calibri" panose="020F0502020204030204" pitchFamily="34" charset="0"/>
                <a:cs typeface="Calibri" panose="020F0502020204030204" pitchFamily="34" charset="0"/>
              </a:rPr>
              <a:t>: </a:t>
            </a:r>
          </a:p>
          <a:p>
            <a:pPr algn="just">
              <a:spcBef>
                <a:spcPts val="470"/>
              </a:spcBef>
            </a:pPr>
            <a:r>
              <a:rPr lang="en-US" sz="1400" b="1"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a:t>
            </a:r>
            <a:r>
              <a:rPr lang="en-US" sz="1400" i="1" dirty="0">
                <a:latin typeface="Calibri" panose="020F0502020204030204" pitchFamily="34" charset="0"/>
                <a:cs typeface="Calibri" panose="020F0502020204030204" pitchFamily="34" charset="0"/>
              </a:rPr>
              <a:t>More than one combination of neuronal groups can yield a particular output, and a given single group can participate in more than one kind of signaling function. "</a:t>
            </a:r>
            <a:r>
              <a:rPr lang="en-US" sz="1400" dirty="0">
                <a:latin typeface="Calibri" panose="020F0502020204030204" pitchFamily="34" charset="0"/>
                <a:cs typeface="Calibri" panose="020F0502020204030204" pitchFamily="34" charset="0"/>
              </a:rPr>
              <a:t> (Edelman, 1989, p. 50).</a:t>
            </a:r>
          </a:p>
        </p:txBody>
      </p:sp>
      <p:pic>
        <p:nvPicPr>
          <p:cNvPr id="2" name="Picture 2">
            <a:extLst>
              <a:ext uri="{FF2B5EF4-FFF2-40B4-BE49-F238E27FC236}">
                <a16:creationId xmlns:a16="http://schemas.microsoft.com/office/drawing/2014/main" id="{058A516C-A8C9-6074-3E98-4F24E6339A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0625" y="2956779"/>
            <a:ext cx="1133475" cy="15882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E65A503-7965-6CB4-1870-E1F2322D1207}"/>
              </a:ext>
            </a:extLst>
          </p:cNvPr>
          <p:cNvSpPr txBox="1"/>
          <p:nvPr/>
        </p:nvSpPr>
        <p:spPr>
          <a:xfrm>
            <a:off x="994005" y="69708"/>
            <a:ext cx="5768340" cy="338554"/>
          </a:xfrm>
          <a:prstGeom prst="rect">
            <a:avLst/>
          </a:prstGeom>
          <a:noFill/>
        </p:spPr>
        <p:txBody>
          <a:bodyPr wrap="square" rtlCol="0">
            <a:spAutoFit/>
          </a:bodyPr>
          <a:lstStyle/>
          <a:p>
            <a:pPr algn="l"/>
            <a:r>
              <a:rPr lang="fr-FR" sz="1600" b="1" dirty="0">
                <a:latin typeface="Arial" panose="020B0604020202020204" pitchFamily="34" charset="0"/>
                <a:cs typeface="Arial" panose="020B0604020202020204" pitchFamily="34" charset="0"/>
              </a:rPr>
              <a:t>THE CATEGORY OF CLUSTERS.  DEGENERACY</a:t>
            </a:r>
          </a:p>
        </p:txBody>
      </p:sp>
      <p:sp>
        <p:nvSpPr>
          <p:cNvPr id="6" name="ZoneTexte 9">
            <a:extLst>
              <a:ext uri="{FF2B5EF4-FFF2-40B4-BE49-F238E27FC236}">
                <a16:creationId xmlns:a16="http://schemas.microsoft.com/office/drawing/2014/main" id="{4FC8E537-9C1B-5C92-0091-FBAFD101C2E1}"/>
              </a:ext>
            </a:extLst>
          </p:cNvPr>
          <p:cNvSpPr txBox="1"/>
          <p:nvPr/>
        </p:nvSpPr>
        <p:spPr>
          <a:xfrm>
            <a:off x="261603" y="616895"/>
            <a:ext cx="3740285" cy="2769989"/>
          </a:xfrm>
          <a:prstGeom prst="rect">
            <a:avLst/>
          </a:prstGeom>
          <a:noFill/>
        </p:spPr>
        <p:txBody>
          <a:bodyPr wrap="square" rtlCol="0">
            <a:spAutoFit/>
          </a:bodyPr>
          <a:lstStyle/>
          <a:p>
            <a:pPr algn="just"/>
            <a:r>
              <a:rPr lang="fr-FR" sz="1400" b="1" dirty="0" err="1">
                <a:latin typeface="Calibri" panose="020F0502020204030204" pitchFamily="34" charset="0"/>
                <a:cs typeface="Calibri" panose="020F0502020204030204" pitchFamily="34" charset="0"/>
              </a:rPr>
              <a:t>Definition</a:t>
            </a:r>
            <a:r>
              <a:rPr lang="fr-FR" sz="1400" b="1" dirty="0">
                <a:latin typeface="Calibri" panose="020F0502020204030204" pitchFamily="34" charset="0"/>
                <a:cs typeface="Calibri" panose="020F0502020204030204" pitchFamily="34" charset="0"/>
              </a:rPr>
              <a:t>. </a:t>
            </a:r>
            <a:r>
              <a:rPr lang="fr-FR" sz="1400" dirty="0" err="1">
                <a:latin typeface="Calibri" panose="020F0502020204030204" pitchFamily="34" charset="0"/>
                <a:cs typeface="Calibri" panose="020F0502020204030204" pitchFamily="34" charset="0"/>
              </a:rPr>
              <a:t>Given</a:t>
            </a:r>
            <a:r>
              <a:rPr lang="fr-FR" sz="1400" dirty="0">
                <a:latin typeface="Calibri" panose="020F0502020204030204" pitchFamily="34" charset="0"/>
                <a:cs typeface="Calibri" panose="020F0502020204030204" pitchFamily="34" charset="0"/>
              </a:rPr>
              <a:t> 2 </a:t>
            </a:r>
            <a:r>
              <a:rPr lang="fr-FR" sz="1400" dirty="0" err="1">
                <a:latin typeface="Calibri" panose="020F0502020204030204" pitchFamily="34" charset="0"/>
                <a:cs typeface="Calibri" panose="020F0502020204030204" pitchFamily="34" charset="0"/>
              </a:rPr>
              <a:t>diagrams</a:t>
            </a:r>
            <a:r>
              <a:rPr lang="fr-FR" sz="1400" dirty="0">
                <a:latin typeface="Calibri" panose="020F0502020204030204" pitchFamily="34" charset="0"/>
                <a:cs typeface="Calibri" panose="020F0502020204030204" pitchFamily="34" charset="0"/>
              </a:rPr>
              <a:t> Q and P to a </a:t>
            </a:r>
            <a:r>
              <a:rPr lang="fr-FR" sz="1400" dirty="0" err="1">
                <a:latin typeface="Calibri" panose="020F0502020204030204" pitchFamily="34" charset="0"/>
                <a:cs typeface="Calibri" panose="020F0502020204030204" pitchFamily="34" charset="0"/>
              </a:rPr>
              <a:t>category</a:t>
            </a:r>
            <a:r>
              <a:rPr lang="fr-FR" sz="1400" dirty="0">
                <a:latin typeface="Calibri" panose="020F0502020204030204" pitchFamily="34" charset="0"/>
                <a:cs typeface="Calibri" panose="020F0502020204030204" pitchFamily="34" charset="0"/>
              </a:rPr>
              <a:t> K a </a:t>
            </a:r>
            <a:r>
              <a:rPr lang="fr-FR" sz="1400" b="1" dirty="0">
                <a:solidFill>
                  <a:schemeClr val="accent4">
                    <a:lumMod val="75000"/>
                  </a:schemeClr>
                </a:solidFill>
                <a:latin typeface="Calibri" panose="020F0502020204030204" pitchFamily="34" charset="0"/>
                <a:cs typeface="Calibri" panose="020F0502020204030204" pitchFamily="34" charset="0"/>
              </a:rPr>
              <a:t>cluster</a:t>
            </a:r>
            <a:r>
              <a:rPr lang="fr-FR" sz="1400" b="1" dirty="0">
                <a:latin typeface="Calibri" panose="020F0502020204030204" pitchFamily="34" charset="0"/>
                <a:cs typeface="Calibri" panose="020F0502020204030204" pitchFamily="34" charset="0"/>
              </a:rPr>
              <a:t> </a:t>
            </a:r>
            <a:r>
              <a:rPr lang="fr-FR" sz="1400" dirty="0">
                <a:latin typeface="Calibri" panose="020F0502020204030204" pitchFamily="34" charset="0"/>
                <a:cs typeface="Calibri" panose="020F0502020204030204" pitchFamily="34" charset="0"/>
              </a:rPr>
              <a:t>G </a:t>
            </a:r>
            <a:r>
              <a:rPr lang="fr-FR" sz="1400" dirty="0" err="1">
                <a:latin typeface="Calibri" panose="020F0502020204030204" pitchFamily="34" charset="0"/>
                <a:cs typeface="Calibri" panose="020F0502020204030204" pitchFamily="34" charset="0"/>
              </a:rPr>
              <a:t>from</a:t>
            </a:r>
            <a:r>
              <a:rPr lang="fr-FR" sz="1400" dirty="0">
                <a:latin typeface="Calibri" panose="020F0502020204030204" pitchFamily="34" charset="0"/>
                <a:cs typeface="Calibri" panose="020F0502020204030204" pitchFamily="34" charset="0"/>
              </a:rPr>
              <a:t> Q to P </a:t>
            </a:r>
            <a:r>
              <a:rPr lang="fr-FR" sz="1400" dirty="0" err="1">
                <a:latin typeface="Calibri" panose="020F0502020204030204" pitchFamily="34" charset="0"/>
                <a:cs typeface="Calibri" panose="020F0502020204030204" pitchFamily="34" charset="0"/>
              </a:rPr>
              <a:t>is</a:t>
            </a:r>
            <a:r>
              <a:rPr lang="fr-FR" sz="1400" dirty="0">
                <a:latin typeface="Calibri" panose="020F0502020204030204" pitchFamily="34" charset="0"/>
                <a:cs typeface="Calibri" panose="020F0502020204030204" pitchFamily="34" charset="0"/>
              </a:rPr>
              <a:t> a maximal set of </a:t>
            </a:r>
            <a:r>
              <a:rPr lang="fr-FR" sz="1400" dirty="0" err="1">
                <a:latin typeface="Calibri" panose="020F0502020204030204" pitchFamily="34" charset="0"/>
                <a:cs typeface="Calibri" panose="020F0502020204030204" pitchFamily="34" charset="0"/>
              </a:rPr>
              <a:t>morphisms</a:t>
            </a:r>
            <a:r>
              <a:rPr lang="fr-FR" sz="1400" dirty="0">
                <a:latin typeface="Calibri" panose="020F0502020204030204" pitchFamily="34" charset="0"/>
                <a:cs typeface="Calibri" panose="020F0502020204030204" pitchFamily="34" charset="0"/>
              </a:rPr>
              <a:t> </a:t>
            </a:r>
            <a:r>
              <a:rPr lang="fr-FR" sz="1400" dirty="0" err="1">
                <a:latin typeface="Calibri" panose="020F0502020204030204" pitchFamily="34" charset="0"/>
                <a:cs typeface="Calibri" panose="020F0502020204030204" pitchFamily="34" charset="0"/>
              </a:rPr>
              <a:t>from</a:t>
            </a:r>
            <a:r>
              <a:rPr lang="fr-FR" sz="1400" dirty="0">
                <a:latin typeface="Calibri" panose="020F0502020204030204" pitchFamily="34" charset="0"/>
                <a:cs typeface="Calibri" panose="020F0502020204030204" pitchFamily="34" charset="0"/>
              </a:rPr>
              <a:t> </a:t>
            </a:r>
            <a:r>
              <a:rPr lang="fr-FR" sz="1400" dirty="0" err="1">
                <a:latin typeface="Calibri" panose="020F0502020204030204" pitchFamily="34" charset="0"/>
                <a:cs typeface="Calibri" panose="020F0502020204030204" pitchFamily="34" charset="0"/>
              </a:rPr>
              <a:t>each</a:t>
            </a:r>
            <a:r>
              <a:rPr lang="fr-FR" sz="1400" dirty="0">
                <a:latin typeface="Calibri" panose="020F0502020204030204" pitchFamily="34" charset="0"/>
                <a:cs typeface="Calibri" panose="020F0502020204030204" pitchFamily="34" charset="0"/>
              </a:rPr>
              <a:t> </a:t>
            </a:r>
            <a:r>
              <a:rPr lang="fr-FR" sz="1400" dirty="0" err="1">
                <a:latin typeface="Calibri" panose="020F0502020204030204" pitchFamily="34" charset="0"/>
                <a:cs typeface="Calibri" panose="020F0502020204030204" pitchFamily="34" charset="0"/>
              </a:rPr>
              <a:t>Q</a:t>
            </a:r>
            <a:r>
              <a:rPr lang="fr-FR" sz="1400" baseline="-25000" dirty="0" err="1">
                <a:latin typeface="Calibri" panose="020F0502020204030204" pitchFamily="34" charset="0"/>
                <a:cs typeface="Calibri" panose="020F0502020204030204" pitchFamily="34" charset="0"/>
              </a:rPr>
              <a:t>k</a:t>
            </a:r>
            <a:r>
              <a:rPr lang="fr-FR" sz="1400" dirty="0">
                <a:latin typeface="Calibri" panose="020F0502020204030204" pitchFamily="34" charset="0"/>
                <a:cs typeface="Calibri" panose="020F0502020204030204" pitchFamily="34" charset="0"/>
              </a:rPr>
              <a:t> to a zig-zag of </a:t>
            </a:r>
            <a:r>
              <a:rPr lang="fr-FR" sz="1400" dirty="0" err="1">
                <a:latin typeface="Calibri" panose="020F0502020204030204" pitchFamily="34" charset="0"/>
                <a:cs typeface="Calibri" panose="020F0502020204030204" pitchFamily="34" charset="0"/>
              </a:rPr>
              <a:t>P</a:t>
            </a:r>
            <a:r>
              <a:rPr lang="fr-FR" sz="1400" baseline="-25000" dirty="0" err="1">
                <a:latin typeface="Calibri" panose="020F0502020204030204" pitchFamily="34" charset="0"/>
                <a:cs typeface="Calibri" panose="020F0502020204030204" pitchFamily="34" charset="0"/>
              </a:rPr>
              <a:t>i</a:t>
            </a:r>
            <a:r>
              <a:rPr lang="fr-FR" sz="1400" dirty="0" err="1">
                <a:latin typeface="Calibri" panose="020F0502020204030204" pitchFamily="34" charset="0"/>
                <a:cs typeface="Calibri" panose="020F0502020204030204" pitchFamily="34" charset="0"/>
              </a:rPr>
              <a:t>'s</a:t>
            </a:r>
            <a:r>
              <a:rPr lang="fr-FR" sz="1400" dirty="0">
                <a:latin typeface="Calibri" panose="020F0502020204030204" pitchFamily="34" charset="0"/>
                <a:cs typeface="Calibri" panose="020F0502020204030204" pitchFamily="34" charset="0"/>
              </a:rPr>
              <a:t>,</a:t>
            </a:r>
            <a:r>
              <a:rPr lang="fr-FR" sz="1400" baseline="-25000" dirty="0">
                <a:latin typeface="Calibri" panose="020F0502020204030204" pitchFamily="34" charset="0"/>
                <a:cs typeface="Calibri" panose="020F0502020204030204" pitchFamily="34" charset="0"/>
              </a:rPr>
              <a:t> </a:t>
            </a:r>
            <a:r>
              <a:rPr lang="fr-FR" sz="1400" dirty="0" err="1">
                <a:latin typeface="Calibri" panose="020F0502020204030204" pitchFamily="34" charset="0"/>
                <a:cs typeface="Calibri" panose="020F0502020204030204" pitchFamily="34" charset="0"/>
              </a:rPr>
              <a:t>correlated</a:t>
            </a:r>
            <a:r>
              <a:rPr lang="fr-FR" sz="1400" dirty="0">
                <a:latin typeface="Calibri" panose="020F0502020204030204" pitchFamily="34" charset="0"/>
                <a:cs typeface="Calibri" panose="020F0502020204030204" pitchFamily="34" charset="0"/>
              </a:rPr>
              <a:t> by </a:t>
            </a:r>
            <a:r>
              <a:rPr lang="fr-FR" sz="1400" dirty="0" err="1">
                <a:latin typeface="Calibri" panose="020F0502020204030204" pitchFamily="34" charset="0"/>
                <a:cs typeface="Calibri" panose="020F0502020204030204" pitchFamily="34" charset="0"/>
              </a:rPr>
              <a:t>morphisms</a:t>
            </a:r>
            <a:r>
              <a:rPr lang="fr-FR" sz="1400" dirty="0">
                <a:latin typeface="Calibri" panose="020F0502020204030204" pitchFamily="34" charset="0"/>
                <a:cs typeface="Calibri" panose="020F0502020204030204" pitchFamily="34" charset="0"/>
              </a:rPr>
              <a:t> in Q.</a:t>
            </a:r>
          </a:p>
          <a:p>
            <a:pPr algn="just">
              <a:spcBef>
                <a:spcPts val="1200"/>
              </a:spcBef>
            </a:pPr>
            <a:r>
              <a:rPr lang="fr-FR" sz="1400" b="1" dirty="0">
                <a:latin typeface="Calibri" panose="020F0502020204030204" pitchFamily="34" charset="0"/>
                <a:cs typeface="Calibri" panose="020F0502020204030204" pitchFamily="34" charset="0"/>
              </a:rPr>
              <a:t>Proposition. 1. </a:t>
            </a:r>
            <a:r>
              <a:rPr lang="fr-FR" sz="1400" i="1" dirty="0">
                <a:latin typeface="Calibri" panose="020F0502020204030204" pitchFamily="34" charset="0"/>
                <a:cs typeface="Calibri" panose="020F0502020204030204" pitchFamily="34" charset="0"/>
              </a:rPr>
              <a:t>If Q and P have </a:t>
            </a:r>
            <a:r>
              <a:rPr lang="fr-FR" sz="1400" i="1" dirty="0" err="1">
                <a:latin typeface="Calibri" panose="020F0502020204030204" pitchFamily="34" charset="0"/>
                <a:cs typeface="Calibri" panose="020F0502020204030204" pitchFamily="34" charset="0"/>
              </a:rPr>
              <a:t>colimits</a:t>
            </a:r>
            <a:r>
              <a:rPr lang="fr-FR" sz="1400" i="1" dirty="0">
                <a:latin typeface="Calibri" panose="020F0502020204030204" pitchFamily="34" charset="0"/>
                <a:cs typeface="Calibri" panose="020F0502020204030204" pitchFamily="34" charset="0"/>
              </a:rPr>
              <a:t> </a:t>
            </a:r>
            <a:r>
              <a:rPr lang="fr-FR" sz="1400" i="1" dirty="0" err="1">
                <a:latin typeface="Calibri" panose="020F0502020204030204" pitchFamily="34" charset="0"/>
                <a:cs typeface="Calibri" panose="020F0502020204030204" pitchFamily="34" charset="0"/>
              </a:rPr>
              <a:t>cQ</a:t>
            </a:r>
            <a:r>
              <a:rPr lang="fr-FR" sz="1400" i="1" dirty="0">
                <a:latin typeface="Calibri" panose="020F0502020204030204" pitchFamily="34" charset="0"/>
                <a:cs typeface="Calibri" panose="020F0502020204030204" pitchFamily="34" charset="0"/>
              </a:rPr>
              <a:t> and </a:t>
            </a:r>
            <a:r>
              <a:rPr lang="fr-FR" sz="1400" i="1" dirty="0" err="1">
                <a:latin typeface="Calibri" panose="020F0502020204030204" pitchFamily="34" charset="0"/>
                <a:cs typeface="Calibri" panose="020F0502020204030204" pitchFamily="34" charset="0"/>
              </a:rPr>
              <a:t>cP</a:t>
            </a:r>
            <a:r>
              <a:rPr lang="fr-FR" sz="1400" i="1" dirty="0">
                <a:latin typeface="Calibri" panose="020F0502020204030204" pitchFamily="34" charset="0"/>
                <a:cs typeface="Calibri" panose="020F0502020204030204" pitchFamily="34" charset="0"/>
              </a:rPr>
              <a:t>, a cluster G </a:t>
            </a:r>
            <a:r>
              <a:rPr lang="fr-FR" sz="1400" i="1" dirty="0" err="1">
                <a:latin typeface="Calibri" panose="020F0502020204030204" pitchFamily="34" charset="0"/>
                <a:cs typeface="Calibri" panose="020F0502020204030204" pitchFamily="34" charset="0"/>
              </a:rPr>
              <a:t>from</a:t>
            </a:r>
            <a:r>
              <a:rPr lang="fr-FR" sz="1400" i="1" dirty="0">
                <a:latin typeface="Calibri" panose="020F0502020204030204" pitchFamily="34" charset="0"/>
                <a:cs typeface="Calibri" panose="020F0502020204030204" pitchFamily="34" charset="0"/>
              </a:rPr>
              <a:t> Q to P </a:t>
            </a:r>
            <a:r>
              <a:rPr lang="fr-FR" sz="1400" b="1" i="1" dirty="0" err="1">
                <a:solidFill>
                  <a:schemeClr val="accent5">
                    <a:lumMod val="75000"/>
                  </a:schemeClr>
                </a:solidFill>
                <a:latin typeface="Calibri" panose="020F0502020204030204" pitchFamily="34" charset="0"/>
                <a:cs typeface="Calibri" panose="020F0502020204030204" pitchFamily="34" charset="0"/>
              </a:rPr>
              <a:t>binds</a:t>
            </a:r>
            <a:r>
              <a:rPr lang="fr-FR" sz="1400" i="1" dirty="0">
                <a:latin typeface="Calibri" panose="020F0502020204030204" pitchFamily="34" charset="0"/>
                <a:cs typeface="Calibri" panose="020F0502020204030204" pitchFamily="34" charset="0"/>
              </a:rPr>
              <a:t> </a:t>
            </a:r>
            <a:r>
              <a:rPr lang="fr-FR" sz="1400" i="1" dirty="0" err="1">
                <a:latin typeface="Calibri" panose="020F0502020204030204" pitchFamily="34" charset="0"/>
                <a:cs typeface="Calibri" panose="020F0502020204030204" pitchFamily="34" charset="0"/>
              </a:rPr>
              <a:t>into</a:t>
            </a:r>
            <a:r>
              <a:rPr lang="fr-FR" sz="1400" i="1" dirty="0">
                <a:latin typeface="Calibri" panose="020F0502020204030204" pitchFamily="34" charset="0"/>
                <a:cs typeface="Calibri" panose="020F0502020204030204" pitchFamily="34" charset="0"/>
              </a:rPr>
              <a:t> a unique g: </a:t>
            </a:r>
            <a:r>
              <a:rPr lang="fr-FR" sz="1400" i="1" dirty="0" err="1">
                <a:latin typeface="Calibri" panose="020F0502020204030204" pitchFamily="34" charset="0"/>
                <a:cs typeface="Calibri" panose="020F0502020204030204" pitchFamily="34" charset="0"/>
              </a:rPr>
              <a:t>cQ</a:t>
            </a:r>
            <a:r>
              <a:rPr lang="fr-FR" sz="1400" i="1" dirty="0">
                <a:latin typeface="Calibri" panose="020F0502020204030204" pitchFamily="34" charset="0"/>
                <a:cs typeface="Calibri" panose="020F0502020204030204" pitchFamily="34" charset="0"/>
              </a:rPr>
              <a:t> -&gt; </a:t>
            </a:r>
            <a:r>
              <a:rPr lang="fr-FR" sz="1400" i="1" dirty="0" err="1">
                <a:latin typeface="Calibri" panose="020F0502020204030204" pitchFamily="34" charset="0"/>
                <a:cs typeface="Calibri" panose="020F0502020204030204" pitchFamily="34" charset="0"/>
              </a:rPr>
              <a:t>cP</a:t>
            </a:r>
            <a:r>
              <a:rPr lang="fr-FR" sz="1400" i="1" dirty="0">
                <a:latin typeface="Calibri" panose="020F0502020204030204" pitchFamily="34" charset="0"/>
                <a:cs typeface="Calibri" panose="020F0502020204030204" pitchFamily="34" charset="0"/>
              </a:rPr>
              <a:t> </a:t>
            </a:r>
            <a:r>
              <a:rPr lang="fr-FR" sz="1400" i="1" dirty="0" err="1">
                <a:latin typeface="Calibri" panose="020F0502020204030204" pitchFamily="34" charset="0"/>
                <a:cs typeface="Calibri" panose="020F0502020204030204" pitchFamily="34" charset="0"/>
              </a:rPr>
              <a:t>making</a:t>
            </a:r>
            <a:r>
              <a:rPr lang="fr-FR" sz="1400" i="1" dirty="0">
                <a:latin typeface="Calibri" panose="020F0502020204030204" pitchFamily="34" charset="0"/>
                <a:cs typeface="Calibri" panose="020F0502020204030204" pitchFamily="34" charset="0"/>
              </a:rPr>
              <a:t> the </a:t>
            </a:r>
            <a:r>
              <a:rPr lang="fr-FR" sz="1400" i="1" dirty="0" err="1">
                <a:latin typeface="Calibri" panose="020F0502020204030204" pitchFamily="34" charset="0"/>
                <a:cs typeface="Calibri" panose="020F0502020204030204" pitchFamily="34" charset="0"/>
              </a:rPr>
              <a:t>diagram</a:t>
            </a:r>
            <a:r>
              <a:rPr lang="fr-FR" sz="1400" i="1" dirty="0">
                <a:latin typeface="Calibri" panose="020F0502020204030204" pitchFamily="34" charset="0"/>
                <a:cs typeface="Calibri" panose="020F0502020204030204" pitchFamily="34" charset="0"/>
              </a:rPr>
              <a:t> commutative</a:t>
            </a:r>
            <a:r>
              <a:rPr lang="fr-FR" sz="1400" dirty="0">
                <a:latin typeface="Calibri" panose="020F0502020204030204" pitchFamily="34" charset="0"/>
                <a:cs typeface="Calibri" panose="020F0502020204030204" pitchFamily="34" charset="0"/>
              </a:rPr>
              <a:t>.</a:t>
            </a:r>
          </a:p>
          <a:p>
            <a:pPr algn="just">
              <a:spcBef>
                <a:spcPts val="1200"/>
              </a:spcBef>
            </a:pPr>
            <a:r>
              <a:rPr lang="fr-FR" sz="1400" b="1" dirty="0">
                <a:latin typeface="Calibri" panose="020F0502020204030204" pitchFamily="34" charset="0"/>
                <a:cs typeface="Calibri" panose="020F0502020204030204" pitchFamily="34" charset="0"/>
              </a:rPr>
              <a:t>       2 </a:t>
            </a:r>
            <a:r>
              <a:rPr lang="fr-FR" sz="1400" i="1" dirty="0">
                <a:latin typeface="Calibri" panose="020F0502020204030204" pitchFamily="34" charset="0"/>
                <a:cs typeface="Calibri" panose="020F0502020204030204" pitchFamily="34" charset="0"/>
              </a:rPr>
              <a:t>The clusters </a:t>
            </a:r>
            <a:r>
              <a:rPr lang="fr-FR" sz="1400" i="1" dirty="0" err="1">
                <a:latin typeface="Calibri" panose="020F0502020204030204" pitchFamily="34" charset="0"/>
                <a:cs typeface="Calibri" panose="020F0502020204030204" pitchFamily="34" charset="0"/>
              </a:rPr>
              <a:t>between</a:t>
            </a:r>
            <a:r>
              <a:rPr lang="fr-FR" sz="1400" i="1" dirty="0">
                <a:latin typeface="Calibri" panose="020F0502020204030204" pitchFamily="34" charset="0"/>
                <a:cs typeface="Calibri" panose="020F0502020204030204" pitchFamily="34" charset="0"/>
              </a:rPr>
              <a:t> </a:t>
            </a:r>
            <a:r>
              <a:rPr lang="fr-FR" sz="1400" i="1" dirty="0" err="1">
                <a:latin typeface="Calibri" panose="020F0502020204030204" pitchFamily="34" charset="0"/>
                <a:cs typeface="Calibri" panose="020F0502020204030204" pitchFamily="34" charset="0"/>
              </a:rPr>
              <a:t>small</a:t>
            </a:r>
            <a:r>
              <a:rPr lang="fr-FR" sz="1400" i="1" dirty="0">
                <a:latin typeface="Calibri" panose="020F0502020204030204" pitchFamily="34" charset="0"/>
                <a:cs typeface="Calibri" panose="020F0502020204030204" pitchFamily="34" charset="0"/>
              </a:rPr>
              <a:t> </a:t>
            </a:r>
            <a:r>
              <a:rPr lang="fr-FR" sz="1400" i="1" dirty="0" err="1">
                <a:latin typeface="Calibri" panose="020F0502020204030204" pitchFamily="34" charset="0"/>
                <a:cs typeface="Calibri" panose="020F0502020204030204" pitchFamily="34" charset="0"/>
              </a:rPr>
              <a:t>diagrams</a:t>
            </a:r>
            <a:r>
              <a:rPr lang="fr-FR" sz="1400" i="1" dirty="0">
                <a:latin typeface="Calibri" panose="020F0502020204030204" pitchFamily="34" charset="0"/>
                <a:cs typeface="Calibri" panose="020F0502020204030204" pitchFamily="34" charset="0"/>
              </a:rPr>
              <a:t> to K are the </a:t>
            </a:r>
            <a:r>
              <a:rPr lang="fr-FR" sz="1400" i="1" dirty="0" err="1">
                <a:latin typeface="Calibri" panose="020F0502020204030204" pitchFamily="34" charset="0"/>
                <a:cs typeface="Calibri" panose="020F0502020204030204" pitchFamily="34" charset="0"/>
              </a:rPr>
              <a:t>morphisms</a:t>
            </a:r>
            <a:r>
              <a:rPr lang="fr-FR" sz="1400" i="1" dirty="0">
                <a:latin typeface="Calibri" panose="020F0502020204030204" pitchFamily="34" charset="0"/>
                <a:cs typeface="Calibri" panose="020F0502020204030204" pitchFamily="34" charset="0"/>
              </a:rPr>
              <a:t> of a </a:t>
            </a:r>
            <a:r>
              <a:rPr lang="fr-FR" sz="1400" i="1" dirty="0" err="1">
                <a:latin typeface="Calibri" panose="020F0502020204030204" pitchFamily="34" charset="0"/>
                <a:cs typeface="Calibri" panose="020F0502020204030204" pitchFamily="34" charset="0"/>
              </a:rPr>
              <a:t>category</a:t>
            </a:r>
            <a:r>
              <a:rPr lang="fr-FR" sz="1400" i="1" dirty="0">
                <a:latin typeface="Calibri" panose="020F0502020204030204" pitchFamily="34" charset="0"/>
                <a:cs typeface="Calibri" panose="020F0502020204030204" pitchFamily="34" charset="0"/>
              </a:rPr>
              <a:t> </a:t>
            </a:r>
            <a:r>
              <a:rPr lang="fr-FR" sz="1400" i="1" dirty="0" err="1">
                <a:latin typeface="Calibri" panose="020F0502020204030204" pitchFamily="34" charset="0"/>
                <a:cs typeface="Calibri" panose="020F0502020204030204" pitchFamily="34" charset="0"/>
              </a:rPr>
              <a:t>having</a:t>
            </a:r>
            <a:r>
              <a:rPr lang="fr-FR" sz="1400" i="1" dirty="0">
                <a:latin typeface="Calibri" panose="020F0502020204030204" pitchFamily="34" charset="0"/>
                <a:cs typeface="Calibri" panose="020F0502020204030204" pitchFamily="34" charset="0"/>
              </a:rPr>
              <a:t> </a:t>
            </a:r>
            <a:r>
              <a:rPr lang="fr-FR" sz="1400" i="1" dirty="0" err="1">
                <a:latin typeface="Calibri" panose="020F0502020204030204" pitchFamily="34" charset="0"/>
                <a:cs typeface="Calibri" panose="020F0502020204030204" pitchFamily="34" charset="0"/>
              </a:rPr>
              <a:t>these</a:t>
            </a:r>
            <a:r>
              <a:rPr lang="fr-FR" sz="1400" i="1" dirty="0">
                <a:latin typeface="Calibri" panose="020F0502020204030204" pitchFamily="34" charset="0"/>
                <a:cs typeface="Calibri" panose="020F0502020204030204" pitchFamily="34" charset="0"/>
              </a:rPr>
              <a:t> </a:t>
            </a:r>
            <a:r>
              <a:rPr lang="fr-FR" sz="1400" i="1" dirty="0" err="1">
                <a:latin typeface="Calibri" panose="020F0502020204030204" pitchFamily="34" charset="0"/>
                <a:cs typeface="Calibri" panose="020F0502020204030204" pitchFamily="34" charset="0"/>
              </a:rPr>
              <a:t>diagrams</a:t>
            </a:r>
            <a:r>
              <a:rPr lang="fr-FR" sz="1400" i="1" dirty="0">
                <a:latin typeface="Calibri" panose="020F0502020204030204" pitchFamily="34" charset="0"/>
                <a:cs typeface="Calibri" panose="020F0502020204030204" pitchFamily="34" charset="0"/>
              </a:rPr>
              <a:t> for </a:t>
            </a:r>
            <a:r>
              <a:rPr lang="fr-FR" sz="1400" i="1" dirty="0" err="1">
                <a:latin typeface="Calibri" panose="020F0502020204030204" pitchFamily="34" charset="0"/>
                <a:cs typeface="Calibri" panose="020F0502020204030204" pitchFamily="34" charset="0"/>
              </a:rPr>
              <a:t>objects</a:t>
            </a:r>
            <a:r>
              <a:rPr lang="fr-FR" sz="1400" i="1" dirty="0">
                <a:latin typeface="Calibri" panose="020F0502020204030204" pitchFamily="34" charset="0"/>
                <a:cs typeface="Calibri" panose="020F0502020204030204" pitchFamily="34" charset="0"/>
              </a:rPr>
              <a:t>. This </a:t>
            </a:r>
            <a:r>
              <a:rPr lang="fr-FR" sz="1400" i="1" dirty="0" err="1">
                <a:latin typeface="Calibri" panose="020F0502020204030204" pitchFamily="34" charset="0"/>
                <a:cs typeface="Calibri" panose="020F0502020204030204" pitchFamily="34" charset="0"/>
              </a:rPr>
              <a:t>category</a:t>
            </a:r>
            <a:r>
              <a:rPr lang="fr-FR" sz="1400" i="1" dirty="0">
                <a:latin typeface="Calibri" panose="020F0502020204030204" pitchFamily="34" charset="0"/>
                <a:cs typeface="Calibri" panose="020F0502020204030204" pitchFamily="34" charset="0"/>
              </a:rPr>
              <a:t> </a:t>
            </a:r>
            <a:r>
              <a:rPr lang="fr-FR" sz="1400" i="1" dirty="0" err="1">
                <a:latin typeface="Calibri" panose="020F0502020204030204" pitchFamily="34" charset="0"/>
                <a:cs typeface="Calibri" panose="020F0502020204030204" pitchFamily="34" charset="0"/>
              </a:rPr>
              <a:t>is</a:t>
            </a:r>
            <a:r>
              <a:rPr lang="fr-FR" sz="1400" i="1" dirty="0">
                <a:latin typeface="Calibri" panose="020F0502020204030204" pitchFamily="34" charset="0"/>
                <a:cs typeface="Calibri" panose="020F0502020204030204" pitchFamily="34" charset="0"/>
              </a:rPr>
              <a:t> </a:t>
            </a:r>
            <a:r>
              <a:rPr lang="fr-FR" sz="1400" i="1" dirty="0" err="1">
                <a:latin typeface="Calibri" panose="020F0502020204030204" pitchFamily="34" charset="0"/>
                <a:cs typeface="Calibri" panose="020F0502020204030204" pitchFamily="34" charset="0"/>
              </a:rPr>
              <a:t>isomorphic</a:t>
            </a:r>
            <a:r>
              <a:rPr lang="fr-FR" sz="1400" i="1" dirty="0">
                <a:latin typeface="Calibri" panose="020F0502020204030204" pitchFamily="34" charset="0"/>
                <a:cs typeface="Calibri" panose="020F0502020204030204" pitchFamily="34" charset="0"/>
              </a:rPr>
              <a:t> to the </a:t>
            </a:r>
            <a:r>
              <a:rPr lang="fr-FR" sz="1400" i="1" dirty="0" err="1">
                <a:latin typeface="Calibri" panose="020F0502020204030204" pitchFamily="34" charset="0"/>
                <a:cs typeface="Calibri" panose="020F0502020204030204" pitchFamily="34" charset="0"/>
              </a:rPr>
              <a:t>cocompletion</a:t>
            </a:r>
            <a:r>
              <a:rPr lang="fr-FR" sz="1400" i="1" dirty="0">
                <a:latin typeface="Calibri" panose="020F0502020204030204" pitchFamily="34" charset="0"/>
                <a:cs typeface="Calibri" panose="020F0502020204030204" pitchFamily="34" charset="0"/>
              </a:rPr>
              <a:t> </a:t>
            </a:r>
            <a:r>
              <a:rPr lang="fr-FR" sz="1400" i="1" dirty="0" err="1">
                <a:latin typeface="Calibri" panose="020F0502020204030204" pitchFamily="34" charset="0"/>
                <a:cs typeface="Calibri" panose="020F0502020204030204" pitchFamily="34" charset="0"/>
              </a:rPr>
              <a:t>Ind</a:t>
            </a:r>
            <a:r>
              <a:rPr lang="fr-FR" sz="1400" i="1" baseline="-25000" dirty="0" err="1">
                <a:latin typeface="Calibri" panose="020F0502020204030204" pitchFamily="34" charset="0"/>
                <a:cs typeface="Calibri" panose="020F0502020204030204" pitchFamily="34" charset="0"/>
              </a:rPr>
              <a:t>K</a:t>
            </a:r>
            <a:r>
              <a:rPr lang="fr-FR" sz="1400" i="1" dirty="0">
                <a:latin typeface="Calibri" panose="020F0502020204030204" pitchFamily="34" charset="0"/>
                <a:cs typeface="Calibri" panose="020F0502020204030204" pitchFamily="34" charset="0"/>
              </a:rPr>
              <a:t> of K.</a:t>
            </a:r>
            <a:endParaRPr lang="fr-FR" sz="14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8618CEEA-7E09-54AF-11C9-55D9BD58206C}"/>
              </a:ext>
            </a:extLst>
          </p:cNvPr>
          <p:cNvSpPr txBox="1"/>
          <p:nvPr/>
        </p:nvSpPr>
        <p:spPr>
          <a:xfrm>
            <a:off x="261603" y="3674602"/>
            <a:ext cx="6197817" cy="954107"/>
          </a:xfrm>
          <a:prstGeom prst="rect">
            <a:avLst/>
          </a:prstGeom>
          <a:noFill/>
        </p:spPr>
        <p:txBody>
          <a:bodyPr wrap="square" rtlCol="0">
            <a:spAutoFit/>
          </a:bodyPr>
          <a:lstStyle/>
          <a:p>
            <a:pPr algn="just"/>
            <a:r>
              <a:rPr lang="fr-FR" sz="1400" dirty="0">
                <a:latin typeface="Calibri "/>
                <a:cs typeface="Arial" panose="020B0604020202020204" pitchFamily="34" charset="0"/>
              </a:rPr>
              <a:t>Let K </a:t>
            </a:r>
            <a:r>
              <a:rPr lang="fr-FR" sz="1400" dirty="0" err="1">
                <a:latin typeface="Calibri "/>
                <a:cs typeface="Arial" panose="020B0604020202020204" pitchFamily="34" charset="0"/>
              </a:rPr>
              <a:t>be</a:t>
            </a:r>
            <a:r>
              <a:rPr lang="fr-FR" sz="1400" dirty="0">
                <a:latin typeface="Calibri "/>
                <a:cs typeface="Arial" panose="020B0604020202020204" pitchFamily="34" charset="0"/>
              </a:rPr>
              <a:t> a (</a:t>
            </a:r>
            <a:r>
              <a:rPr lang="fr-FR" sz="1400" dirty="0" err="1">
                <a:latin typeface="Calibri "/>
                <a:cs typeface="Arial" panose="020B0604020202020204" pitchFamily="34" charset="0"/>
              </a:rPr>
              <a:t>hierarchical</a:t>
            </a:r>
            <a:r>
              <a:rPr lang="fr-FR" sz="1400" dirty="0">
                <a:latin typeface="Calibri "/>
                <a:cs typeface="Arial" panose="020B0604020202020204" pitchFamily="34" charset="0"/>
              </a:rPr>
              <a:t> or not) </a:t>
            </a:r>
            <a:r>
              <a:rPr lang="fr-FR" sz="1400" dirty="0" err="1">
                <a:latin typeface="Calibri "/>
                <a:cs typeface="Arial" panose="020B0604020202020204" pitchFamily="34" charset="0"/>
              </a:rPr>
              <a:t>category</a:t>
            </a:r>
            <a:r>
              <a:rPr lang="fr-FR" sz="1400" dirty="0">
                <a:latin typeface="Calibri "/>
                <a:cs typeface="Arial" panose="020B0604020202020204" pitchFamily="34" charset="0"/>
              </a:rPr>
              <a:t>; In K, the </a:t>
            </a:r>
            <a:r>
              <a:rPr lang="fr-FR" sz="1400" i="1" dirty="0" err="1">
                <a:latin typeface="Calibri "/>
                <a:cs typeface="Arial" panose="020B0604020202020204" pitchFamily="34" charset="0"/>
              </a:rPr>
              <a:t>degeneracy</a:t>
            </a:r>
            <a:r>
              <a:rPr lang="fr-FR" sz="1400" i="1" dirty="0">
                <a:latin typeface="Calibri "/>
                <a:cs typeface="Arial" panose="020B0604020202020204" pitchFamily="34" charset="0"/>
              </a:rPr>
              <a:t> </a:t>
            </a:r>
            <a:r>
              <a:rPr lang="fr-FR" sz="1400" i="1" dirty="0" err="1">
                <a:latin typeface="Calibri "/>
                <a:cs typeface="Arial" panose="020B0604020202020204" pitchFamily="34" charset="0"/>
              </a:rPr>
              <a:t>property</a:t>
            </a:r>
            <a:r>
              <a:rPr lang="fr-FR" sz="1400" b="1" dirty="0">
                <a:latin typeface="Calibri "/>
                <a:cs typeface="Arial" panose="020B0604020202020204" pitchFamily="34" charset="0"/>
              </a:rPr>
              <a:t> </a:t>
            </a:r>
            <a:r>
              <a:rPr lang="fr-FR" sz="1400" dirty="0" err="1">
                <a:latin typeface="Calibri "/>
                <a:cs typeface="Arial" panose="020B0604020202020204" pitchFamily="34" charset="0"/>
              </a:rPr>
              <a:t>is</a:t>
            </a:r>
            <a:r>
              <a:rPr lang="fr-FR" sz="1400" dirty="0">
                <a:latin typeface="Calibri "/>
                <a:cs typeface="Arial" panose="020B0604020202020204" pitchFamily="34" charset="0"/>
              </a:rPr>
              <a:t> a </a:t>
            </a:r>
            <a:r>
              <a:rPr lang="fr-FR" sz="1400" dirty="0" err="1">
                <a:latin typeface="Calibri "/>
                <a:cs typeface="Arial" panose="020B0604020202020204" pitchFamily="34" charset="0"/>
              </a:rPr>
              <a:t>kind</a:t>
            </a:r>
            <a:r>
              <a:rPr lang="fr-FR" sz="1400" dirty="0">
                <a:latin typeface="Calibri "/>
                <a:cs typeface="Arial" panose="020B0604020202020204" pitchFamily="34" charset="0"/>
              </a:rPr>
              <a:t> of </a:t>
            </a:r>
            <a:r>
              <a:rPr lang="fr-FR" sz="1400" i="1" dirty="0">
                <a:latin typeface="Calibri "/>
                <a:cs typeface="Arial" panose="020B0604020202020204" pitchFamily="34" charset="0"/>
              </a:rPr>
              <a:t>flexible </a:t>
            </a:r>
            <a:r>
              <a:rPr lang="fr-FR" sz="1400" i="1" dirty="0" err="1">
                <a:latin typeface="Calibri "/>
                <a:cs typeface="Arial" panose="020B0604020202020204" pitchFamily="34" charset="0"/>
              </a:rPr>
              <a:t>redundancy</a:t>
            </a:r>
            <a:r>
              <a:rPr lang="fr-FR" sz="1400" i="1" dirty="0">
                <a:latin typeface="Calibri "/>
                <a:cs typeface="Arial" panose="020B0604020202020204" pitchFamily="34" charset="0"/>
              </a:rPr>
              <a:t> </a:t>
            </a:r>
            <a:r>
              <a:rPr lang="fr-FR" sz="1400" dirty="0" err="1">
                <a:latin typeface="Calibri "/>
                <a:cs typeface="Arial" panose="020B0604020202020204" pitchFamily="34" charset="0"/>
              </a:rPr>
              <a:t>which</a:t>
            </a:r>
            <a:r>
              <a:rPr lang="fr-FR" sz="1400" dirty="0">
                <a:latin typeface="Calibri "/>
                <a:cs typeface="Arial" panose="020B0604020202020204" pitchFamily="34" charset="0"/>
              </a:rPr>
              <a:t> can </a:t>
            </a:r>
            <a:r>
              <a:rPr lang="fr-FR" sz="1400" dirty="0" err="1">
                <a:latin typeface="Calibri "/>
                <a:cs typeface="Arial" panose="020B0604020202020204" pitchFamily="34" charset="0"/>
              </a:rPr>
              <a:t>be</a:t>
            </a:r>
            <a:r>
              <a:rPr lang="fr-FR" sz="1400" dirty="0">
                <a:latin typeface="Calibri "/>
                <a:cs typeface="Arial" panose="020B0604020202020204" pitchFamily="34" charset="0"/>
              </a:rPr>
              <a:t> </a:t>
            </a:r>
            <a:r>
              <a:rPr lang="fr-FR" sz="1400" dirty="0" err="1">
                <a:latin typeface="Calibri "/>
                <a:cs typeface="Arial" panose="020B0604020202020204" pitchFamily="34" charset="0"/>
              </a:rPr>
              <a:t>translated</a:t>
            </a:r>
            <a:r>
              <a:rPr lang="fr-FR" sz="1400" dirty="0">
                <a:latin typeface="Calibri "/>
                <a:cs typeface="Arial" panose="020B0604020202020204" pitchFamily="34" charset="0"/>
              </a:rPr>
              <a:t> by </a:t>
            </a:r>
            <a:r>
              <a:rPr lang="fr-FR" sz="1400" dirty="0" err="1">
                <a:latin typeface="Calibri "/>
                <a:cs typeface="Arial" panose="020B0604020202020204" pitchFamily="34" charset="0"/>
              </a:rPr>
              <a:t>saying</a:t>
            </a:r>
            <a:r>
              <a:rPr lang="fr-FR" sz="1400" dirty="0">
                <a:latin typeface="Calibri "/>
                <a:cs typeface="Arial" panose="020B0604020202020204" pitchFamily="34" charset="0"/>
              </a:rPr>
              <a:t> </a:t>
            </a:r>
            <a:r>
              <a:rPr lang="fr-FR" sz="1400" dirty="0" err="1">
                <a:latin typeface="Calibri "/>
                <a:cs typeface="Arial" panose="020B0604020202020204" pitchFamily="34" charset="0"/>
              </a:rPr>
              <a:t>that</a:t>
            </a:r>
            <a:r>
              <a:rPr lang="fr-FR" sz="1400" dirty="0">
                <a:latin typeface="Calibri "/>
                <a:cs typeface="Arial" panose="020B0604020202020204" pitchFamily="34" charset="0"/>
              </a:rPr>
              <a:t> more </a:t>
            </a:r>
            <a:r>
              <a:rPr lang="fr-FR" sz="1400" dirty="0" err="1">
                <a:latin typeface="Calibri "/>
                <a:cs typeface="Arial" panose="020B0604020202020204" pitchFamily="34" charset="0"/>
              </a:rPr>
              <a:t>than</a:t>
            </a:r>
            <a:r>
              <a:rPr lang="fr-FR" sz="1400" dirty="0">
                <a:latin typeface="Calibri "/>
                <a:cs typeface="Arial" panose="020B0604020202020204" pitchFamily="34" charset="0"/>
              </a:rPr>
              <a:t> one </a:t>
            </a:r>
            <a:r>
              <a:rPr lang="fr-FR" sz="1400" dirty="0" err="1">
                <a:latin typeface="Calibri "/>
                <a:cs typeface="Arial" panose="020B0604020202020204" pitchFamily="34" charset="0"/>
              </a:rPr>
              <a:t>diagram</a:t>
            </a:r>
            <a:r>
              <a:rPr lang="fr-FR" sz="1400" dirty="0">
                <a:latin typeface="Calibri "/>
                <a:cs typeface="Arial" panose="020B0604020202020204" pitchFamily="34" charset="0"/>
              </a:rPr>
              <a:t> to K </a:t>
            </a:r>
            <a:r>
              <a:rPr lang="fr-FR" sz="1400" dirty="0" err="1">
                <a:latin typeface="Calibri "/>
                <a:cs typeface="Arial" panose="020B0604020202020204" pitchFamily="34" charset="0"/>
              </a:rPr>
              <a:t>could</a:t>
            </a:r>
            <a:r>
              <a:rPr lang="fr-FR" sz="1400" dirty="0">
                <a:latin typeface="Calibri "/>
                <a:cs typeface="Arial" panose="020B0604020202020204" pitchFamily="34" charset="0"/>
              </a:rPr>
              <a:t> have the </a:t>
            </a:r>
            <a:r>
              <a:rPr lang="fr-FR" sz="1400" dirty="0" err="1">
                <a:latin typeface="Calibri "/>
                <a:cs typeface="Arial" panose="020B0604020202020204" pitchFamily="34" charset="0"/>
              </a:rPr>
              <a:t>same</a:t>
            </a:r>
            <a:r>
              <a:rPr lang="fr-FR" sz="1400" dirty="0">
                <a:latin typeface="Calibri "/>
                <a:cs typeface="Arial" panose="020B0604020202020204" pitchFamily="34" charset="0"/>
              </a:rPr>
              <a:t> </a:t>
            </a:r>
            <a:r>
              <a:rPr lang="fr-FR" sz="1400" dirty="0" err="1">
                <a:latin typeface="Calibri "/>
                <a:cs typeface="Arial" panose="020B0604020202020204" pitchFamily="34" charset="0"/>
              </a:rPr>
              <a:t>colimit</a:t>
            </a:r>
            <a:r>
              <a:rPr lang="fr-FR" sz="1400" dirty="0">
                <a:latin typeface="Calibri "/>
                <a:cs typeface="Arial" panose="020B0604020202020204" pitchFamily="34" charset="0"/>
              </a:rPr>
              <a:t> (or ‘output’) C </a:t>
            </a:r>
            <a:r>
              <a:rPr lang="fr-FR" sz="1400" dirty="0" err="1">
                <a:latin typeface="Calibri "/>
                <a:cs typeface="Arial" panose="020B0604020202020204" pitchFamily="34" charset="0"/>
              </a:rPr>
              <a:t>though</a:t>
            </a:r>
            <a:r>
              <a:rPr lang="fr-FR" sz="1400" dirty="0">
                <a:latin typeface="Calibri "/>
                <a:cs typeface="Arial" panose="020B0604020202020204" pitchFamily="34" charset="0"/>
              </a:rPr>
              <a:t> </a:t>
            </a:r>
            <a:r>
              <a:rPr lang="fr-FR" sz="1400" dirty="0" err="1">
                <a:latin typeface="Calibri "/>
                <a:cs typeface="Arial" panose="020B0604020202020204" pitchFamily="34" charset="0"/>
              </a:rPr>
              <a:t>there</a:t>
            </a:r>
            <a:r>
              <a:rPr lang="fr-FR" sz="1400" dirty="0">
                <a:latin typeface="Calibri "/>
                <a:cs typeface="Arial" panose="020B0604020202020204" pitchFamily="34" charset="0"/>
              </a:rPr>
              <a:t> </a:t>
            </a:r>
            <a:r>
              <a:rPr lang="fr-FR" sz="1400" dirty="0" err="1">
                <a:latin typeface="Calibri "/>
                <a:cs typeface="Arial" panose="020B0604020202020204" pitchFamily="34" charset="0"/>
              </a:rPr>
              <a:t>is</a:t>
            </a:r>
            <a:r>
              <a:rPr lang="fr-FR" sz="1400" dirty="0">
                <a:latin typeface="Calibri "/>
                <a:cs typeface="Arial" panose="020B0604020202020204" pitchFamily="34" charset="0"/>
              </a:rPr>
              <a:t> no cluster </a:t>
            </a:r>
            <a:r>
              <a:rPr lang="fr-FR" sz="1400" dirty="0" err="1">
                <a:latin typeface="Calibri "/>
                <a:cs typeface="Arial" panose="020B0604020202020204" pitchFamily="34" charset="0"/>
              </a:rPr>
              <a:t>between</a:t>
            </a:r>
            <a:r>
              <a:rPr lang="fr-FR" sz="1400" dirty="0">
                <a:latin typeface="Calibri "/>
                <a:cs typeface="Arial" panose="020B0604020202020204" pitchFamily="34" charset="0"/>
              </a:rPr>
              <a:t> </a:t>
            </a:r>
            <a:r>
              <a:rPr lang="fr-FR" sz="1400" dirty="0" err="1">
                <a:latin typeface="Calibri "/>
                <a:cs typeface="Arial" panose="020B0604020202020204" pitchFamily="34" charset="0"/>
              </a:rPr>
              <a:t>two</a:t>
            </a:r>
            <a:r>
              <a:rPr lang="fr-FR" sz="1400" dirty="0">
                <a:latin typeface="Calibri "/>
                <a:cs typeface="Arial" panose="020B0604020202020204" pitchFamily="34" charset="0"/>
              </a:rPr>
              <a:t> of </a:t>
            </a:r>
            <a:r>
              <a:rPr lang="fr-FR" sz="1400" dirty="0" err="1">
                <a:latin typeface="Calibri "/>
                <a:cs typeface="Arial" panose="020B0604020202020204" pitchFamily="34" charset="0"/>
              </a:rPr>
              <a:t>them</a:t>
            </a:r>
            <a:r>
              <a:rPr lang="fr-FR" sz="1400" dirty="0">
                <a:latin typeface="Calibri "/>
                <a:cs typeface="Arial" panose="020B0604020202020204" pitchFamily="34" charset="0"/>
              </a:rPr>
              <a:t> binding </a:t>
            </a:r>
            <a:r>
              <a:rPr lang="fr-FR" sz="1400" dirty="0" err="1">
                <a:latin typeface="Calibri "/>
                <a:cs typeface="Arial" panose="020B0604020202020204" pitchFamily="34" charset="0"/>
              </a:rPr>
              <a:t>into</a:t>
            </a:r>
            <a:r>
              <a:rPr lang="fr-FR" sz="1400" dirty="0">
                <a:latin typeface="Calibri "/>
                <a:cs typeface="Arial" panose="020B0604020202020204" pitchFamily="34" charset="0"/>
              </a:rPr>
              <a:t> the </a:t>
            </a:r>
            <a:r>
              <a:rPr lang="fr-FR" sz="1400" dirty="0" err="1">
                <a:latin typeface="Calibri "/>
                <a:cs typeface="Arial" panose="020B0604020202020204" pitchFamily="34" charset="0"/>
              </a:rPr>
              <a:t>identity</a:t>
            </a:r>
            <a:r>
              <a:rPr lang="fr-FR" sz="1400" dirty="0">
                <a:latin typeface="Calibri "/>
                <a:cs typeface="Arial" panose="020B0604020202020204" pitchFamily="34" charset="0"/>
              </a:rPr>
              <a:t> of C.</a:t>
            </a:r>
          </a:p>
        </p:txBody>
      </p:sp>
      <p:pic>
        <p:nvPicPr>
          <p:cNvPr id="2050" name="Picture 2"/>
          <p:cNvPicPr>
            <a:picLocks noChangeAspect="1" noChangeArrowheads="1"/>
          </p:cNvPicPr>
          <p:nvPr/>
        </p:nvPicPr>
        <p:blipFill>
          <a:blip r:embed="rId3"/>
          <a:srcRect/>
          <a:stretch>
            <a:fillRect/>
          </a:stretch>
        </p:blipFill>
        <p:spPr bwMode="auto">
          <a:xfrm>
            <a:off x="4154596" y="695980"/>
            <a:ext cx="2897825" cy="2393856"/>
          </a:xfrm>
          <a:prstGeom prst="rect">
            <a:avLst/>
          </a:prstGeom>
          <a:noFill/>
          <a:ln w="9525">
            <a:noFill/>
            <a:miter lim="800000"/>
            <a:headEnd/>
            <a:tailEnd/>
          </a:ln>
          <a:effectLst/>
        </p:spPr>
      </p:pic>
      <p:sp>
        <p:nvSpPr>
          <p:cNvPr id="4" name="Flèche vers le haut 34">
            <a:extLst>
              <a:ext uri="{FF2B5EF4-FFF2-40B4-BE49-F238E27FC236}">
                <a16:creationId xmlns:a16="http://schemas.microsoft.com/office/drawing/2014/main" id="{2DC44688-4633-D117-B6BE-0FEA49337B17}"/>
              </a:ext>
            </a:extLst>
          </p:cNvPr>
          <p:cNvSpPr/>
          <p:nvPr/>
        </p:nvSpPr>
        <p:spPr bwMode="auto">
          <a:xfrm>
            <a:off x="6443918" y="1312013"/>
            <a:ext cx="63263" cy="415487"/>
          </a:xfrm>
          <a:prstGeom prst="upArrow">
            <a:avLst/>
          </a:prstGeom>
          <a:solidFill>
            <a:schemeClr val="tx1"/>
          </a:solidFill>
          <a:ln w="158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sz="1400" dirty="0">
              <a:latin typeface="Arial" pitchFamily="34" charset="0"/>
            </a:endParaRPr>
          </a:p>
        </p:txBody>
      </p:sp>
    </p:spTree>
    <p:extLst>
      <p:ext uri="{BB962C8B-B14F-4D97-AF65-F5344CB8AC3E}">
        <p14:creationId xmlns:p14="http://schemas.microsoft.com/office/powerpoint/2010/main" val="1930931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0658D4C1-DF12-46FC-A81F-90D449C17A30}"/>
              </a:ext>
            </a:extLst>
          </p:cNvPr>
          <p:cNvSpPr txBox="1"/>
          <p:nvPr/>
        </p:nvSpPr>
        <p:spPr>
          <a:xfrm>
            <a:off x="1267449" y="313462"/>
            <a:ext cx="5061145" cy="338554"/>
          </a:xfrm>
          <a:prstGeom prst="rect">
            <a:avLst/>
          </a:prstGeom>
          <a:noFill/>
        </p:spPr>
        <p:txBody>
          <a:bodyPr wrap="square" rtlCol="0">
            <a:spAutoFit/>
          </a:bodyPr>
          <a:lstStyle/>
          <a:p>
            <a:r>
              <a:rPr lang="fr-FR" sz="1600" b="1" dirty="0">
                <a:latin typeface="Arial" panose="020B0604020202020204" pitchFamily="34" charset="0"/>
                <a:cs typeface="Arial" panose="020B0604020202020204" pitchFamily="34" charset="0"/>
              </a:rPr>
              <a:t>THE MULTIPLICITY PRONCIPLE (MP)</a:t>
            </a:r>
          </a:p>
        </p:txBody>
      </p:sp>
      <p:sp>
        <p:nvSpPr>
          <p:cNvPr id="2" name="ZoneTexte 1">
            <a:extLst>
              <a:ext uri="{FF2B5EF4-FFF2-40B4-BE49-F238E27FC236}">
                <a16:creationId xmlns:a16="http://schemas.microsoft.com/office/drawing/2014/main" id="{B0F01C92-2AAC-F695-46C2-5FBC24BDFAFA}"/>
              </a:ext>
            </a:extLst>
          </p:cNvPr>
          <p:cNvSpPr txBox="1"/>
          <p:nvPr/>
        </p:nvSpPr>
        <p:spPr>
          <a:xfrm>
            <a:off x="243457" y="1779830"/>
            <a:ext cx="3521062" cy="2031325"/>
          </a:xfrm>
          <a:prstGeom prst="rect">
            <a:avLst/>
          </a:prstGeom>
          <a:noFill/>
        </p:spPr>
        <p:txBody>
          <a:bodyPr wrap="square" rtlCol="0">
            <a:spAutoFit/>
          </a:bodyPr>
          <a:lstStyle/>
          <a:p>
            <a:pPr algn="just"/>
            <a:r>
              <a:rPr lang="fr-FR" sz="1400" b="1" dirty="0" err="1">
                <a:latin typeface="Calibri" panose="020F0502020204030204" pitchFamily="34" charset="0"/>
                <a:cs typeface="Calibri" panose="020F0502020204030204" pitchFamily="34" charset="0"/>
              </a:rPr>
              <a:t>Definition</a:t>
            </a:r>
            <a:r>
              <a:rPr lang="fr-FR" sz="1400" b="1" dirty="0">
                <a:latin typeface="Calibri" panose="020F0502020204030204" pitchFamily="34" charset="0"/>
                <a:cs typeface="Calibri" panose="020F0502020204030204" pitchFamily="34" charset="0"/>
              </a:rPr>
              <a:t>. </a:t>
            </a:r>
            <a:r>
              <a:rPr lang="fr-FR" sz="1400" dirty="0" err="1">
                <a:latin typeface="Calibri" panose="020F0502020204030204" pitchFamily="34" charset="0"/>
                <a:cs typeface="Calibri" panose="020F0502020204030204" pitchFamily="34" charset="0"/>
              </a:rPr>
              <a:t>Two</a:t>
            </a:r>
            <a:r>
              <a:rPr lang="fr-FR" sz="1400" dirty="0">
                <a:latin typeface="Calibri" panose="020F0502020204030204" pitchFamily="34" charset="0"/>
                <a:cs typeface="Calibri" panose="020F0502020204030204" pitchFamily="34" charset="0"/>
              </a:rPr>
              <a:t> </a:t>
            </a:r>
            <a:r>
              <a:rPr lang="fr-FR" sz="1400" dirty="0" err="1">
                <a:latin typeface="Calibri" panose="020F0502020204030204" pitchFamily="34" charset="0"/>
                <a:cs typeface="Calibri" panose="020F0502020204030204" pitchFamily="34" charset="0"/>
              </a:rPr>
              <a:t>diagrams</a:t>
            </a:r>
            <a:r>
              <a:rPr lang="fr-FR" sz="1400" dirty="0">
                <a:latin typeface="Calibri" panose="020F0502020204030204" pitchFamily="34" charset="0"/>
                <a:cs typeface="Calibri" panose="020F0502020204030204" pitchFamily="34" charset="0"/>
              </a:rPr>
              <a:t> P and Q to K </a:t>
            </a:r>
            <a:r>
              <a:rPr lang="fr-FR" sz="1400" b="1" dirty="0" err="1">
                <a:latin typeface="Calibri" panose="020F0502020204030204" pitchFamily="34" charset="0"/>
                <a:cs typeface="Calibri" panose="020F0502020204030204" pitchFamily="34" charset="0"/>
              </a:rPr>
              <a:t>satisfy</a:t>
            </a:r>
            <a:r>
              <a:rPr lang="fr-FR" sz="1400" b="1" dirty="0">
                <a:latin typeface="Calibri" panose="020F0502020204030204" pitchFamily="34" charset="0"/>
                <a:cs typeface="Calibri" panose="020F0502020204030204" pitchFamily="34" charset="0"/>
              </a:rPr>
              <a:t> the MP </a:t>
            </a:r>
            <a:r>
              <a:rPr lang="fr-FR" sz="1400" dirty="0">
                <a:latin typeface="Calibri" panose="020F0502020204030204" pitchFamily="34" charset="0"/>
                <a:cs typeface="Calibri" panose="020F0502020204030204" pitchFamily="34" charset="0"/>
              </a:rPr>
              <a:t>if </a:t>
            </a:r>
            <a:r>
              <a:rPr lang="fr-FR" sz="1400" dirty="0" err="1">
                <a:latin typeface="Calibri" panose="020F0502020204030204" pitchFamily="34" charset="0"/>
                <a:cs typeface="Calibri" panose="020F0502020204030204" pitchFamily="34" charset="0"/>
              </a:rPr>
              <a:t>they</a:t>
            </a:r>
            <a:r>
              <a:rPr lang="fr-FR" sz="1400" dirty="0">
                <a:latin typeface="Calibri" panose="020F0502020204030204" pitchFamily="34" charset="0"/>
                <a:cs typeface="Calibri" panose="020F0502020204030204" pitchFamily="34" charset="0"/>
              </a:rPr>
              <a:t> have the </a:t>
            </a:r>
            <a:r>
              <a:rPr lang="fr-FR" sz="1400" dirty="0" err="1">
                <a:latin typeface="Calibri" panose="020F0502020204030204" pitchFamily="34" charset="0"/>
                <a:cs typeface="Calibri" panose="020F0502020204030204" pitchFamily="34" charset="0"/>
              </a:rPr>
              <a:t>same</a:t>
            </a:r>
            <a:r>
              <a:rPr lang="fr-FR" sz="1400" dirty="0">
                <a:latin typeface="Calibri" panose="020F0502020204030204" pitchFamily="34" charset="0"/>
                <a:cs typeface="Calibri" panose="020F0502020204030204" pitchFamily="34" charset="0"/>
              </a:rPr>
              <a:t> (</a:t>
            </a:r>
            <a:r>
              <a:rPr lang="fr-FR" sz="1400" dirty="0" err="1">
                <a:latin typeface="Calibri" panose="020F0502020204030204" pitchFamily="34" charset="0"/>
                <a:cs typeface="Calibri" panose="020F0502020204030204" pitchFamily="34" charset="0"/>
              </a:rPr>
              <a:t>virtual</a:t>
            </a:r>
            <a:r>
              <a:rPr lang="fr-FR" sz="1400" dirty="0">
                <a:latin typeface="Calibri" panose="020F0502020204030204" pitchFamily="34" charset="0"/>
                <a:cs typeface="Calibri" panose="020F0502020204030204" pitchFamily="34" charset="0"/>
              </a:rPr>
              <a:t>) </a:t>
            </a:r>
            <a:r>
              <a:rPr lang="fr-FR" sz="1400" dirty="0" err="1">
                <a:latin typeface="Calibri" panose="020F0502020204030204" pitchFamily="34" charset="0"/>
                <a:cs typeface="Calibri" panose="020F0502020204030204" pitchFamily="34" charset="0"/>
              </a:rPr>
              <a:t>colimit</a:t>
            </a:r>
            <a:r>
              <a:rPr lang="fr-FR" sz="1400" dirty="0">
                <a:latin typeface="Calibri" panose="020F0502020204030204" pitchFamily="34" charset="0"/>
                <a:cs typeface="Calibri" panose="020F0502020204030204" pitchFamily="34" charset="0"/>
              </a:rPr>
              <a:t> C and if </a:t>
            </a:r>
            <a:r>
              <a:rPr lang="fr-FR" sz="1400" dirty="0" err="1">
                <a:latin typeface="Calibri" panose="020F0502020204030204" pitchFamily="34" charset="0"/>
                <a:cs typeface="Calibri" panose="020F0502020204030204" pitchFamily="34" charset="0"/>
              </a:rPr>
              <a:t>there</a:t>
            </a:r>
            <a:r>
              <a:rPr lang="fr-FR" sz="1400" dirty="0">
                <a:latin typeface="Calibri" panose="020F0502020204030204" pitchFamily="34" charset="0"/>
                <a:cs typeface="Calibri" panose="020F0502020204030204" pitchFamily="34" charset="0"/>
              </a:rPr>
              <a:t> </a:t>
            </a:r>
            <a:r>
              <a:rPr lang="fr-FR" sz="1400" dirty="0" err="1">
                <a:latin typeface="Calibri" panose="020F0502020204030204" pitchFamily="34" charset="0"/>
                <a:cs typeface="Calibri" panose="020F0502020204030204" pitchFamily="34" charset="0"/>
              </a:rPr>
              <a:t>is</a:t>
            </a:r>
            <a:r>
              <a:rPr lang="fr-FR" sz="1400" dirty="0">
                <a:latin typeface="Calibri" panose="020F0502020204030204" pitchFamily="34" charset="0"/>
                <a:cs typeface="Calibri" panose="020F0502020204030204" pitchFamily="34" charset="0"/>
              </a:rPr>
              <a:t> no cluster </a:t>
            </a:r>
            <a:r>
              <a:rPr lang="fr-FR" sz="1400" dirty="0" err="1">
                <a:latin typeface="Calibri" panose="020F0502020204030204" pitchFamily="34" charset="0"/>
                <a:cs typeface="Calibri" panose="020F0502020204030204" pitchFamily="34" charset="0"/>
              </a:rPr>
              <a:t>beiween</a:t>
            </a:r>
            <a:r>
              <a:rPr lang="fr-FR" sz="1400" dirty="0">
                <a:latin typeface="Calibri" panose="020F0502020204030204" pitchFamily="34" charset="0"/>
                <a:cs typeface="Calibri" panose="020F0502020204030204" pitchFamily="34" charset="0"/>
              </a:rPr>
              <a:t> P and Q binding </a:t>
            </a:r>
            <a:r>
              <a:rPr lang="fr-FR" sz="1400" dirty="0" err="1">
                <a:latin typeface="Calibri" panose="020F0502020204030204" pitchFamily="34" charset="0"/>
                <a:cs typeface="Calibri" panose="020F0502020204030204" pitchFamily="34" charset="0"/>
              </a:rPr>
              <a:t>into</a:t>
            </a:r>
            <a:r>
              <a:rPr lang="fr-FR" sz="1400" dirty="0">
                <a:latin typeface="Calibri" panose="020F0502020204030204" pitchFamily="34" charset="0"/>
                <a:cs typeface="Calibri" panose="020F0502020204030204" pitchFamily="34" charset="0"/>
              </a:rPr>
              <a:t> the </a:t>
            </a:r>
            <a:r>
              <a:rPr lang="fr-FR" sz="1400" dirty="0" err="1">
                <a:latin typeface="Calibri" panose="020F0502020204030204" pitchFamily="34" charset="0"/>
                <a:cs typeface="Calibri" panose="020F0502020204030204" pitchFamily="34" charset="0"/>
              </a:rPr>
              <a:t>identity</a:t>
            </a:r>
            <a:r>
              <a:rPr lang="fr-FR" sz="1400" dirty="0">
                <a:latin typeface="Calibri" panose="020F0502020204030204" pitchFamily="34" charset="0"/>
                <a:cs typeface="Calibri" panose="020F0502020204030204" pitchFamily="34" charset="0"/>
              </a:rPr>
              <a:t> of C. </a:t>
            </a:r>
            <a:r>
              <a:rPr lang="fr-FR" sz="1400" dirty="0" err="1">
                <a:latin typeface="Calibri" panose="020F0502020204030204" pitchFamily="34" charset="0"/>
                <a:cs typeface="Calibri" panose="020F0502020204030204" pitchFamily="34" charset="0"/>
              </a:rPr>
              <a:t>Then</a:t>
            </a:r>
            <a:r>
              <a:rPr lang="fr-FR" sz="1400" dirty="0">
                <a:latin typeface="Calibri" panose="020F0502020204030204" pitchFamily="34" charset="0"/>
                <a:cs typeface="Calibri" panose="020F0502020204030204" pitchFamily="34" charset="0"/>
              </a:rPr>
              <a:t> C </a:t>
            </a:r>
            <a:r>
              <a:rPr lang="fr-FR" sz="1400" dirty="0" err="1">
                <a:latin typeface="Calibri" panose="020F0502020204030204" pitchFamily="34" charset="0"/>
                <a:cs typeface="Calibri" panose="020F0502020204030204" pitchFamily="34" charset="0"/>
              </a:rPr>
              <a:t>is</a:t>
            </a:r>
            <a:r>
              <a:rPr lang="fr-FR" sz="1400" dirty="0">
                <a:latin typeface="Calibri" panose="020F0502020204030204" pitchFamily="34" charset="0"/>
                <a:cs typeface="Calibri" panose="020F0502020204030204" pitchFamily="34" charset="0"/>
              </a:rPr>
              <a:t> </a:t>
            </a:r>
            <a:r>
              <a:rPr lang="fr-FR" sz="1400" dirty="0" err="1">
                <a:latin typeface="Calibri" panose="020F0502020204030204" pitchFamily="34" charset="0"/>
                <a:cs typeface="Calibri" panose="020F0502020204030204" pitchFamily="34" charset="0"/>
              </a:rPr>
              <a:t>called</a:t>
            </a:r>
            <a:r>
              <a:rPr lang="fr-FR" sz="1400" dirty="0">
                <a:latin typeface="Calibri" panose="020F0502020204030204" pitchFamily="34" charset="0"/>
                <a:cs typeface="Calibri" panose="020F0502020204030204" pitchFamily="34" charset="0"/>
              </a:rPr>
              <a:t> a </a:t>
            </a:r>
            <a:r>
              <a:rPr lang="fr-FR" sz="1400" b="1" i="1" dirty="0" err="1">
                <a:solidFill>
                  <a:schemeClr val="accent2">
                    <a:lumMod val="50000"/>
                  </a:schemeClr>
                </a:solidFill>
                <a:latin typeface="Calibri" panose="020F0502020204030204" pitchFamily="34" charset="0"/>
                <a:cs typeface="Calibri" panose="020F0502020204030204" pitchFamily="34" charset="0"/>
              </a:rPr>
              <a:t>multifaceted</a:t>
            </a:r>
            <a:r>
              <a:rPr lang="fr-FR" sz="1400" b="1" i="1" dirty="0">
                <a:solidFill>
                  <a:schemeClr val="accent2">
                    <a:lumMod val="50000"/>
                  </a:schemeClr>
                </a:solidFill>
                <a:latin typeface="Calibri" panose="020F0502020204030204" pitchFamily="34" charset="0"/>
                <a:cs typeface="Calibri" panose="020F0502020204030204" pitchFamily="34" charset="0"/>
              </a:rPr>
              <a:t> </a:t>
            </a:r>
            <a:r>
              <a:rPr lang="fr-FR" sz="1400" b="1" i="1" dirty="0" err="1">
                <a:solidFill>
                  <a:schemeClr val="accent2">
                    <a:lumMod val="50000"/>
                  </a:schemeClr>
                </a:solidFill>
                <a:latin typeface="Calibri" panose="020F0502020204030204" pitchFamily="34" charset="0"/>
                <a:cs typeface="Calibri" panose="020F0502020204030204" pitchFamily="34" charset="0"/>
              </a:rPr>
              <a:t>object</a:t>
            </a:r>
            <a:r>
              <a:rPr lang="fr-FR" sz="1400" b="1" dirty="0">
                <a:solidFill>
                  <a:schemeClr val="accent2">
                    <a:lumMod val="50000"/>
                  </a:schemeClr>
                </a:solidFill>
                <a:latin typeface="Calibri" panose="020F0502020204030204" pitchFamily="34" charset="0"/>
                <a:cs typeface="Calibri" panose="020F0502020204030204" pitchFamily="34" charset="0"/>
              </a:rPr>
              <a:t> </a:t>
            </a:r>
            <a:r>
              <a:rPr lang="fr-FR" sz="1400" dirty="0">
                <a:latin typeface="Calibri" panose="020F0502020204030204" pitchFamily="34" charset="0"/>
                <a:cs typeface="Calibri" panose="020F0502020204030204" pitchFamily="34" charset="0"/>
              </a:rPr>
              <a:t>of K</a:t>
            </a:r>
            <a:r>
              <a:rPr lang="fr-FR" sz="1400" b="1" dirty="0">
                <a:latin typeface="Calibri" panose="020F0502020204030204" pitchFamily="34" charset="0"/>
                <a:cs typeface="Calibri" panose="020F0502020204030204" pitchFamily="34" charset="0"/>
              </a:rPr>
              <a:t>. </a:t>
            </a:r>
          </a:p>
          <a:p>
            <a:pPr algn="just"/>
            <a:endParaRPr lang="fr-FR" sz="1400" b="1" dirty="0">
              <a:latin typeface="Calibri" panose="020F0502020204030204" pitchFamily="34" charset="0"/>
              <a:cs typeface="Calibri" panose="020F0502020204030204" pitchFamily="34" charset="0"/>
            </a:endParaRPr>
          </a:p>
          <a:p>
            <a:pPr algn="just"/>
            <a:r>
              <a:rPr lang="fr-FR" sz="1400" dirty="0">
                <a:latin typeface="Calibri" panose="020F0502020204030204" pitchFamily="34" charset="0"/>
                <a:cs typeface="Calibri" panose="020F0502020204030204" pitchFamily="34" charset="0"/>
              </a:rPr>
              <a:t>If K </a:t>
            </a:r>
            <a:r>
              <a:rPr lang="fr-FR" sz="1400" dirty="0" err="1">
                <a:latin typeface="Calibri" panose="020F0502020204030204" pitchFamily="34" charset="0"/>
                <a:cs typeface="Calibri" panose="020F0502020204030204" pitchFamily="34" charset="0"/>
              </a:rPr>
              <a:t>is</a:t>
            </a:r>
            <a:r>
              <a:rPr lang="fr-FR" sz="1400" dirty="0">
                <a:latin typeface="Calibri" panose="020F0502020204030204" pitchFamily="34" charset="0"/>
                <a:cs typeface="Calibri" panose="020F0502020204030204" pitchFamily="34" charset="0"/>
              </a:rPr>
              <a:t> </a:t>
            </a:r>
            <a:r>
              <a:rPr lang="fr-FR" sz="1400" dirty="0" err="1">
                <a:latin typeface="Calibri" panose="020F0502020204030204" pitchFamily="34" charset="0"/>
                <a:cs typeface="Calibri" panose="020F0502020204030204" pitchFamily="34" charset="0"/>
              </a:rPr>
              <a:t>now</a:t>
            </a:r>
            <a:r>
              <a:rPr lang="fr-FR" sz="1400" dirty="0">
                <a:latin typeface="Calibri" panose="020F0502020204030204" pitchFamily="34" charset="0"/>
                <a:cs typeface="Calibri" panose="020F0502020204030204" pitchFamily="34" charset="0"/>
              </a:rPr>
              <a:t> </a:t>
            </a:r>
            <a:r>
              <a:rPr lang="fr-FR" sz="1400" dirty="0" err="1">
                <a:latin typeface="Calibri" panose="020F0502020204030204" pitchFamily="34" charset="0"/>
                <a:cs typeface="Calibri" panose="020F0502020204030204" pitchFamily="34" charset="0"/>
              </a:rPr>
              <a:t>hierarchical</a:t>
            </a:r>
            <a:r>
              <a:rPr lang="fr-FR" sz="1400" dirty="0">
                <a:latin typeface="Calibri" panose="020F0502020204030204" pitchFamily="34" charset="0"/>
                <a:cs typeface="Calibri" panose="020F0502020204030204" pitchFamily="34" charset="0"/>
              </a:rPr>
              <a:t>, </a:t>
            </a:r>
            <a:r>
              <a:rPr lang="fr-FR" sz="1400" dirty="0" err="1">
                <a:latin typeface="Calibri" panose="020F0502020204030204" pitchFamily="34" charset="0"/>
                <a:cs typeface="Calibri" panose="020F0502020204030204" pitchFamily="34" charset="0"/>
              </a:rPr>
              <a:t>we</a:t>
            </a:r>
            <a:r>
              <a:rPr lang="fr-FR" sz="1400" dirty="0">
                <a:latin typeface="Calibri" panose="020F0502020204030204" pitchFamily="34" charset="0"/>
                <a:cs typeface="Calibri" panose="020F0502020204030204" pitchFamily="34" charset="0"/>
              </a:rPr>
              <a:t> </a:t>
            </a:r>
            <a:r>
              <a:rPr lang="fr-FR" sz="1400" dirty="0" err="1">
                <a:latin typeface="Calibri" panose="020F0502020204030204" pitchFamily="34" charset="0"/>
                <a:cs typeface="Calibri" panose="020F0502020204030204" pitchFamily="34" charset="0"/>
              </a:rPr>
              <a:t>say</a:t>
            </a:r>
            <a:r>
              <a:rPr lang="fr-FR" sz="1400" dirty="0">
                <a:latin typeface="Calibri" panose="020F0502020204030204" pitchFamily="34" charset="0"/>
                <a:cs typeface="Calibri" panose="020F0502020204030204" pitchFamily="34" charset="0"/>
              </a:rPr>
              <a:t> </a:t>
            </a:r>
            <a:r>
              <a:rPr lang="fr-FR" sz="1400" dirty="0" err="1">
                <a:latin typeface="Calibri" panose="020F0502020204030204" pitchFamily="34" charset="0"/>
                <a:cs typeface="Calibri" panose="020F0502020204030204" pitchFamily="34" charset="0"/>
              </a:rPr>
              <a:t>that</a:t>
            </a:r>
            <a:r>
              <a:rPr lang="fr-FR" sz="1400" dirty="0">
                <a:latin typeface="Calibri" panose="020F0502020204030204" pitchFamily="34" charset="0"/>
                <a:cs typeface="Calibri" panose="020F0502020204030204" pitchFamily="34" charset="0"/>
              </a:rPr>
              <a:t> C </a:t>
            </a:r>
            <a:r>
              <a:rPr lang="fr-FR" sz="1400" dirty="0" err="1">
                <a:latin typeface="Calibri" panose="020F0502020204030204" pitchFamily="34" charset="0"/>
                <a:cs typeface="Calibri" panose="020F0502020204030204" pitchFamily="34" charset="0"/>
              </a:rPr>
              <a:t>is</a:t>
            </a:r>
            <a:r>
              <a:rPr lang="fr-FR" sz="1400" dirty="0">
                <a:latin typeface="Calibri" panose="020F0502020204030204" pitchFamily="34" charset="0"/>
                <a:cs typeface="Calibri" panose="020F0502020204030204" pitchFamily="34" charset="0"/>
              </a:rPr>
              <a:t> </a:t>
            </a:r>
            <a:r>
              <a:rPr lang="fr-FR" sz="1400" i="1" dirty="0">
                <a:latin typeface="Calibri" panose="020F0502020204030204" pitchFamily="34" charset="0"/>
                <a:cs typeface="Calibri" panose="020F0502020204030204" pitchFamily="34" charset="0"/>
              </a:rPr>
              <a:t>n-</a:t>
            </a:r>
            <a:r>
              <a:rPr lang="fr-FR" sz="1400" b="1" i="1" dirty="0" err="1">
                <a:latin typeface="Calibri" panose="020F0502020204030204" pitchFamily="34" charset="0"/>
                <a:cs typeface="Calibri" panose="020F0502020204030204" pitchFamily="34" charset="0"/>
              </a:rPr>
              <a:t>multifaceted</a:t>
            </a:r>
            <a:r>
              <a:rPr lang="fr-FR" sz="1400" i="1" dirty="0">
                <a:latin typeface="Calibri" panose="020F0502020204030204" pitchFamily="34" charset="0"/>
                <a:cs typeface="Calibri" panose="020F0502020204030204" pitchFamily="34" charset="0"/>
              </a:rPr>
              <a:t> </a:t>
            </a:r>
            <a:r>
              <a:rPr lang="fr-FR" sz="1400" dirty="0">
                <a:latin typeface="Calibri" panose="020F0502020204030204" pitchFamily="34" charset="0"/>
                <a:cs typeface="Calibri" panose="020F0502020204030204" pitchFamily="34" charset="0"/>
              </a:rPr>
              <a:t>if </a:t>
            </a:r>
            <a:r>
              <a:rPr lang="fr-FR" sz="1400" dirty="0" err="1">
                <a:latin typeface="Calibri" panose="020F0502020204030204" pitchFamily="34" charset="0"/>
                <a:cs typeface="Calibri" panose="020F0502020204030204" pitchFamily="34" charset="0"/>
              </a:rPr>
              <a:t>moreover</a:t>
            </a:r>
            <a:r>
              <a:rPr lang="fr-FR" sz="1400" dirty="0">
                <a:latin typeface="Calibri" panose="020F0502020204030204" pitchFamily="34" charset="0"/>
                <a:cs typeface="Calibri" panose="020F0502020204030204" pitchFamily="34" charset="0"/>
              </a:rPr>
              <a:t> P and Q </a:t>
            </a:r>
            <a:r>
              <a:rPr lang="fr-FR" sz="1400" dirty="0" err="1">
                <a:latin typeface="Calibri" panose="020F0502020204030204" pitchFamily="34" charset="0"/>
                <a:cs typeface="Calibri" panose="020F0502020204030204" pitchFamily="34" charset="0"/>
              </a:rPr>
              <a:t>take</a:t>
            </a:r>
            <a:r>
              <a:rPr lang="fr-FR" sz="1400" dirty="0">
                <a:latin typeface="Calibri" panose="020F0502020204030204" pitchFamily="34" charset="0"/>
                <a:cs typeface="Calibri" panose="020F0502020204030204" pitchFamily="34" charset="0"/>
              </a:rPr>
              <a:t> </a:t>
            </a:r>
            <a:r>
              <a:rPr lang="fr-FR" sz="1400" dirty="0" err="1">
                <a:latin typeface="Calibri" panose="020F0502020204030204" pitchFamily="34" charset="0"/>
                <a:cs typeface="Calibri" panose="020F0502020204030204" pitchFamily="34" charset="0"/>
              </a:rPr>
              <a:t>their</a:t>
            </a:r>
            <a:r>
              <a:rPr lang="fr-FR" sz="1400" dirty="0">
                <a:latin typeface="Calibri" panose="020F0502020204030204" pitchFamily="34" charset="0"/>
                <a:cs typeface="Calibri" panose="020F0502020204030204" pitchFamily="34" charset="0"/>
              </a:rPr>
              <a:t> values in </a:t>
            </a:r>
            <a:r>
              <a:rPr lang="fr-FR" sz="1400" dirty="0" err="1">
                <a:latin typeface="Calibri" panose="020F0502020204030204" pitchFamily="34" charset="0"/>
                <a:cs typeface="Calibri" panose="020F0502020204030204" pitchFamily="34" charset="0"/>
              </a:rPr>
              <a:t>levels</a:t>
            </a:r>
            <a:r>
              <a:rPr lang="fr-FR" sz="1400" dirty="0">
                <a:latin typeface="Calibri" panose="020F0502020204030204" pitchFamily="34" charset="0"/>
                <a:cs typeface="Calibri" panose="020F0502020204030204" pitchFamily="34" charset="0"/>
              </a:rPr>
              <a:t> ≤ n.</a:t>
            </a:r>
          </a:p>
        </p:txBody>
      </p:sp>
      <p:sp>
        <p:nvSpPr>
          <p:cNvPr id="7" name="TextBox 6">
            <a:extLst>
              <a:ext uri="{FF2B5EF4-FFF2-40B4-BE49-F238E27FC236}">
                <a16:creationId xmlns:a16="http://schemas.microsoft.com/office/drawing/2014/main" id="{63B179C3-75B6-7207-839A-E58EB0D07146}"/>
              </a:ext>
            </a:extLst>
          </p:cNvPr>
          <p:cNvSpPr txBox="1"/>
          <p:nvPr/>
        </p:nvSpPr>
        <p:spPr>
          <a:xfrm>
            <a:off x="263441" y="997859"/>
            <a:ext cx="6507315" cy="523220"/>
          </a:xfrm>
          <a:prstGeom prst="rect">
            <a:avLst/>
          </a:prstGeom>
          <a:noFill/>
        </p:spPr>
        <p:txBody>
          <a:bodyPr wrap="square" rtlCol="0">
            <a:spAutoFit/>
          </a:bodyPr>
          <a:lstStyle/>
          <a:p>
            <a:pPr algn="just"/>
            <a:r>
              <a:rPr lang="fr-FR" sz="1400" dirty="0">
                <a:latin typeface="Calibri" panose="020F0502020204030204" pitchFamily="34" charset="0"/>
                <a:cs typeface="Calibri" panose="020F0502020204030204" pitchFamily="34" charset="0"/>
              </a:rPr>
              <a:t>Let K </a:t>
            </a:r>
            <a:r>
              <a:rPr lang="fr-FR" sz="1400" dirty="0" err="1">
                <a:latin typeface="Calibri" panose="020F0502020204030204" pitchFamily="34" charset="0"/>
                <a:cs typeface="Calibri" panose="020F0502020204030204" pitchFamily="34" charset="0"/>
              </a:rPr>
              <a:t>be</a:t>
            </a:r>
            <a:r>
              <a:rPr lang="fr-FR" sz="1400" dirty="0">
                <a:latin typeface="Calibri" panose="020F0502020204030204" pitchFamily="34" charset="0"/>
                <a:cs typeface="Calibri" panose="020F0502020204030204" pitchFamily="34" charset="0"/>
              </a:rPr>
              <a:t> a </a:t>
            </a:r>
            <a:r>
              <a:rPr lang="fr-FR" sz="1400" dirty="0" err="1">
                <a:latin typeface="Calibri" panose="020F0502020204030204" pitchFamily="34" charset="0"/>
                <a:cs typeface="Calibri" panose="020F0502020204030204" pitchFamily="34" charset="0"/>
              </a:rPr>
              <a:t>category</a:t>
            </a:r>
            <a:r>
              <a:rPr lang="fr-FR" sz="1400" dirty="0">
                <a:latin typeface="Calibri" panose="020F0502020204030204" pitchFamily="34" charset="0"/>
                <a:cs typeface="Calibri" panose="020F0502020204030204" pitchFamily="34" charset="0"/>
              </a:rPr>
              <a:t>. </a:t>
            </a:r>
            <a:r>
              <a:rPr lang="fr-FR" sz="1400" dirty="0" err="1">
                <a:latin typeface="Calibri" panose="020F0502020204030204" pitchFamily="34" charset="0"/>
                <a:cs typeface="Calibri" panose="020F0502020204030204" pitchFamily="34" charset="0"/>
              </a:rPr>
              <a:t>Rather</a:t>
            </a:r>
            <a:r>
              <a:rPr lang="fr-FR" sz="1400" dirty="0">
                <a:latin typeface="Calibri" panose="020F0502020204030204" pitchFamily="34" charset="0"/>
                <a:cs typeface="Calibri" panose="020F0502020204030204" pitchFamily="34" charset="0"/>
              </a:rPr>
              <a:t> </a:t>
            </a:r>
            <a:r>
              <a:rPr lang="fr-FR" sz="1400" dirty="0" err="1">
                <a:latin typeface="Calibri" panose="020F0502020204030204" pitchFamily="34" charset="0"/>
                <a:cs typeface="Calibri" panose="020F0502020204030204" pitchFamily="34" charset="0"/>
              </a:rPr>
              <a:t>than</a:t>
            </a:r>
            <a:r>
              <a:rPr lang="fr-FR" sz="1400" dirty="0">
                <a:latin typeface="Calibri" panose="020F0502020204030204" pitchFamily="34" charset="0"/>
                <a:cs typeface="Calibri" panose="020F0502020204030204" pitchFamily="34" charset="0"/>
              </a:rPr>
              <a:t> </a:t>
            </a:r>
            <a:r>
              <a:rPr lang="fr-FR" sz="1400" dirty="0" err="1">
                <a:latin typeface="Calibri" panose="020F0502020204030204" pitchFamily="34" charset="0"/>
                <a:cs typeface="Calibri" panose="020F0502020204030204" pitchFamily="34" charset="0"/>
              </a:rPr>
              <a:t>speaking</a:t>
            </a:r>
            <a:r>
              <a:rPr lang="fr-FR" sz="1400" dirty="0">
                <a:latin typeface="Calibri" panose="020F0502020204030204" pitchFamily="34" charset="0"/>
                <a:cs typeface="Calibri" panose="020F0502020204030204" pitchFamily="34" charset="0"/>
              </a:rPr>
              <a:t> of ‘</a:t>
            </a:r>
            <a:r>
              <a:rPr lang="fr-FR" sz="1400" dirty="0" err="1">
                <a:latin typeface="Calibri" panose="020F0502020204030204" pitchFamily="34" charset="0"/>
                <a:cs typeface="Calibri" panose="020F0502020204030204" pitchFamily="34" charset="0"/>
              </a:rPr>
              <a:t>degeneracy</a:t>
            </a:r>
            <a:r>
              <a:rPr lang="fr-FR" sz="1400" dirty="0">
                <a:latin typeface="Calibri" panose="020F0502020204030204" pitchFamily="34" charset="0"/>
                <a:cs typeface="Calibri" panose="020F0502020204030204" pitchFamily="34" charset="0"/>
              </a:rPr>
              <a:t>’, </a:t>
            </a:r>
            <a:r>
              <a:rPr lang="fr-FR" sz="1400" dirty="0" err="1">
                <a:latin typeface="Calibri" panose="020F0502020204030204" pitchFamily="34" charset="0"/>
                <a:cs typeface="Calibri" panose="020F0502020204030204" pitchFamily="34" charset="0"/>
              </a:rPr>
              <a:t>we</a:t>
            </a:r>
            <a:r>
              <a:rPr lang="fr-FR" sz="1400" dirty="0">
                <a:latin typeface="Calibri" panose="020F0502020204030204" pitchFamily="34" charset="0"/>
                <a:cs typeface="Calibri" panose="020F0502020204030204" pitchFamily="34" charset="0"/>
              </a:rPr>
              <a:t> </a:t>
            </a:r>
            <a:r>
              <a:rPr lang="fr-FR" sz="1400" dirty="0" err="1">
                <a:latin typeface="Calibri" panose="020F0502020204030204" pitchFamily="34" charset="0"/>
                <a:cs typeface="Calibri" panose="020F0502020204030204" pitchFamily="34" charset="0"/>
              </a:rPr>
              <a:t>prefer</a:t>
            </a:r>
            <a:r>
              <a:rPr lang="fr-FR" sz="1400" dirty="0">
                <a:latin typeface="Calibri" panose="020F0502020204030204" pitchFamily="34" charset="0"/>
                <a:cs typeface="Calibri" panose="020F0502020204030204" pitchFamily="34" charset="0"/>
              </a:rPr>
              <a:t> to look at the situation </a:t>
            </a:r>
            <a:r>
              <a:rPr lang="fr-FR" sz="1400" dirty="0" err="1">
                <a:latin typeface="Calibri" panose="020F0502020204030204" pitchFamily="34" charset="0"/>
                <a:cs typeface="Calibri" panose="020F0502020204030204" pitchFamily="34" charset="0"/>
              </a:rPr>
              <a:t>upside</a:t>
            </a:r>
            <a:r>
              <a:rPr lang="fr-FR" sz="1400" dirty="0">
                <a:latin typeface="Calibri" panose="020F0502020204030204" pitchFamily="34" charset="0"/>
                <a:cs typeface="Calibri" panose="020F0502020204030204" pitchFamily="34" charset="0"/>
              </a:rPr>
              <a:t> down and </a:t>
            </a:r>
            <a:r>
              <a:rPr lang="fr-FR" sz="1400" dirty="0" err="1">
                <a:latin typeface="Calibri" panose="020F0502020204030204" pitchFamily="34" charset="0"/>
                <a:cs typeface="Calibri" panose="020F0502020204030204" pitchFamily="34" charset="0"/>
              </a:rPr>
              <a:t>define</a:t>
            </a:r>
            <a:r>
              <a:rPr lang="fr-FR" sz="1400" dirty="0">
                <a:latin typeface="Calibri" panose="020F0502020204030204" pitchFamily="34" charset="0"/>
                <a:cs typeface="Calibri" panose="020F0502020204030204" pitchFamily="34" charset="0"/>
              </a:rPr>
              <a:t> the </a:t>
            </a:r>
            <a:r>
              <a:rPr lang="fr-FR" sz="1400" b="1" dirty="0" err="1">
                <a:latin typeface="Calibri" panose="020F0502020204030204" pitchFamily="34" charset="0"/>
                <a:cs typeface="Calibri" panose="020F0502020204030204" pitchFamily="34" charset="0"/>
              </a:rPr>
              <a:t>Multiplicity</a:t>
            </a:r>
            <a:r>
              <a:rPr lang="fr-FR" sz="1400" b="1" dirty="0">
                <a:latin typeface="Calibri" panose="020F0502020204030204" pitchFamily="34" charset="0"/>
                <a:cs typeface="Calibri" panose="020F0502020204030204" pitchFamily="34" charset="0"/>
              </a:rPr>
              <a:t> </a:t>
            </a:r>
            <a:r>
              <a:rPr lang="fr-FR" sz="1400" b="1" dirty="0" err="1">
                <a:latin typeface="Calibri" panose="020F0502020204030204" pitchFamily="34" charset="0"/>
                <a:cs typeface="Calibri" panose="020F0502020204030204" pitchFamily="34" charset="0"/>
              </a:rPr>
              <a:t>Principle</a:t>
            </a:r>
            <a:r>
              <a:rPr lang="fr-FR" sz="1400" b="1" dirty="0">
                <a:latin typeface="Calibri" panose="020F0502020204030204" pitchFamily="34" charset="0"/>
                <a:cs typeface="Calibri" panose="020F0502020204030204" pitchFamily="34" charset="0"/>
              </a:rPr>
              <a:t> (MP) </a:t>
            </a:r>
            <a:r>
              <a:rPr lang="fr-FR" sz="1400" dirty="0">
                <a:latin typeface="Calibri" panose="020F0502020204030204" pitchFamily="34" charset="0"/>
                <a:cs typeface="Calibri" panose="020F0502020204030204" pitchFamily="34" charset="0"/>
              </a:rPr>
              <a:t>in K.</a:t>
            </a:r>
          </a:p>
        </p:txBody>
      </p:sp>
      <p:sp>
        <p:nvSpPr>
          <p:cNvPr id="12" name="TextBox 11">
            <a:extLst>
              <a:ext uri="{FF2B5EF4-FFF2-40B4-BE49-F238E27FC236}">
                <a16:creationId xmlns:a16="http://schemas.microsoft.com/office/drawing/2014/main" id="{72954B43-250A-4135-9537-16B6E60ACB23}"/>
              </a:ext>
            </a:extLst>
          </p:cNvPr>
          <p:cNvSpPr txBox="1"/>
          <p:nvPr/>
        </p:nvSpPr>
        <p:spPr>
          <a:xfrm>
            <a:off x="143015" y="4379004"/>
            <a:ext cx="6932103" cy="307777"/>
          </a:xfrm>
          <a:prstGeom prst="rect">
            <a:avLst/>
          </a:prstGeom>
          <a:noFill/>
        </p:spPr>
        <p:txBody>
          <a:bodyPr wrap="square">
            <a:spAutoFit/>
          </a:bodyPr>
          <a:lstStyle/>
          <a:p>
            <a:pPr algn="just"/>
            <a:r>
              <a:rPr lang="fr-FR" sz="1400" dirty="0" err="1">
                <a:latin typeface="Calibri" panose="020F0502020204030204" pitchFamily="34" charset="0"/>
                <a:cs typeface="Calibri" panose="020F0502020204030204" pitchFamily="34" charset="0"/>
              </a:rPr>
              <a:t>Degeneracy</a:t>
            </a:r>
            <a:r>
              <a:rPr lang="fr-FR" sz="1400" dirty="0">
                <a:latin typeface="Calibri" panose="020F0502020204030204" pitchFamily="34" charset="0"/>
                <a:cs typeface="Calibri" panose="020F0502020204030204" pitchFamily="34" charset="0"/>
              </a:rPr>
              <a:t> in </a:t>
            </a:r>
            <a:r>
              <a:rPr lang="fr-FR" sz="1400" b="1" dirty="0">
                <a:latin typeface="Calibri" panose="020F0502020204030204" pitchFamily="34" charset="0"/>
                <a:cs typeface="Calibri" panose="020F0502020204030204" pitchFamily="34" charset="0"/>
              </a:rPr>
              <a:t>NEUR </a:t>
            </a:r>
            <a:r>
              <a:rPr lang="fr-FR" sz="1400" dirty="0" err="1">
                <a:latin typeface="Calibri" panose="020F0502020204030204" pitchFamily="34" charset="0"/>
                <a:cs typeface="Calibri" panose="020F0502020204030204" pitchFamily="34" charset="0"/>
              </a:rPr>
              <a:t>implies</a:t>
            </a:r>
            <a:r>
              <a:rPr lang="fr-FR" sz="1400" b="1" dirty="0">
                <a:latin typeface="Calibri" panose="020F0502020204030204" pitchFamily="34" charset="0"/>
                <a:cs typeface="Calibri" panose="020F0502020204030204" pitchFamily="34" charset="0"/>
              </a:rPr>
              <a:t> </a:t>
            </a:r>
            <a:r>
              <a:rPr lang="fr-FR" sz="1400" dirty="0" err="1">
                <a:latin typeface="Calibri" panose="020F0502020204030204" pitchFamily="34" charset="0"/>
                <a:cs typeface="Calibri" panose="020F0502020204030204" pitchFamily="34" charset="0"/>
              </a:rPr>
              <a:t>that</a:t>
            </a:r>
            <a:r>
              <a:rPr lang="fr-FR" sz="1400" dirty="0">
                <a:latin typeface="Calibri" panose="020F0502020204030204" pitchFamily="34" charset="0"/>
                <a:cs typeface="Calibri" panose="020F0502020204030204" pitchFamily="34" charset="0"/>
              </a:rPr>
              <a:t> </a:t>
            </a:r>
            <a:r>
              <a:rPr lang="fr-FR" sz="1400" dirty="0" err="1">
                <a:latin typeface="Calibri" panose="020F0502020204030204" pitchFamily="34" charset="0"/>
                <a:cs typeface="Calibri" panose="020F0502020204030204" pitchFamily="34" charset="0"/>
              </a:rPr>
              <a:t>some</a:t>
            </a:r>
            <a:r>
              <a:rPr lang="fr-FR" sz="1400" dirty="0">
                <a:latin typeface="Calibri" panose="020F0502020204030204" pitchFamily="34" charset="0"/>
                <a:cs typeface="Calibri" panose="020F0502020204030204" pitchFamily="34" charset="0"/>
              </a:rPr>
              <a:t> mental </a:t>
            </a:r>
            <a:r>
              <a:rPr lang="fr-FR" sz="1400" dirty="0" err="1">
                <a:latin typeface="Calibri" panose="020F0502020204030204" pitchFamily="34" charset="0"/>
                <a:cs typeface="Calibri" panose="020F0502020204030204" pitchFamily="34" charset="0"/>
              </a:rPr>
              <a:t>objects</a:t>
            </a:r>
            <a:r>
              <a:rPr lang="fr-FR" sz="1400" dirty="0">
                <a:latin typeface="Calibri" panose="020F0502020204030204" pitchFamily="34" charset="0"/>
                <a:cs typeface="Calibri" panose="020F0502020204030204" pitchFamily="34" charset="0"/>
              </a:rPr>
              <a:t> are </a:t>
            </a:r>
            <a:r>
              <a:rPr lang="fr-FR" sz="1400" dirty="0" err="1">
                <a:latin typeface="Calibri" panose="020F0502020204030204" pitchFamily="34" charset="0"/>
                <a:cs typeface="Calibri" panose="020F0502020204030204" pitchFamily="34" charset="0"/>
              </a:rPr>
              <a:t>multifaceted</a:t>
            </a:r>
            <a:r>
              <a:rPr lang="fr-FR" sz="1400" dirty="0">
                <a:latin typeface="Calibri" panose="020F0502020204030204" pitchFamily="34" charset="0"/>
                <a:cs typeface="Calibri" panose="020F0502020204030204" pitchFamily="34" charset="0"/>
              </a:rPr>
              <a:t>.</a:t>
            </a:r>
            <a:endParaRPr lang="fr-FR" sz="1400" b="1" dirty="0">
              <a:latin typeface="Calibri" panose="020F0502020204030204" pitchFamily="34" charset="0"/>
              <a:cs typeface="Calibri" panose="020F0502020204030204" pitchFamily="34" charset="0"/>
            </a:endParaRPr>
          </a:p>
        </p:txBody>
      </p:sp>
      <p:pic>
        <p:nvPicPr>
          <p:cNvPr id="1026" name="Picture 2"/>
          <p:cNvPicPr>
            <a:picLocks noChangeAspect="1" noChangeArrowheads="1"/>
          </p:cNvPicPr>
          <p:nvPr/>
        </p:nvPicPr>
        <p:blipFill>
          <a:blip r:embed="rId3"/>
          <a:srcRect/>
          <a:stretch>
            <a:fillRect/>
          </a:stretch>
        </p:blipFill>
        <p:spPr bwMode="auto">
          <a:xfrm>
            <a:off x="3798021" y="1653760"/>
            <a:ext cx="3010485" cy="2283463"/>
          </a:xfrm>
          <a:prstGeom prst="rect">
            <a:avLst/>
          </a:prstGeom>
          <a:noFill/>
          <a:ln w="9525">
            <a:noFill/>
            <a:miter lim="800000"/>
            <a:headEnd/>
            <a:tailEnd/>
          </a:ln>
          <a:effectLst/>
        </p:spPr>
      </p:pic>
    </p:spTree>
    <p:extLst>
      <p:ext uri="{BB962C8B-B14F-4D97-AF65-F5344CB8AC3E}">
        <p14:creationId xmlns:p14="http://schemas.microsoft.com/office/powerpoint/2010/main" val="2282511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ZoneTexte 73">
            <a:extLst>
              <a:ext uri="{FF2B5EF4-FFF2-40B4-BE49-F238E27FC236}">
                <a16:creationId xmlns:a16="http://schemas.microsoft.com/office/drawing/2014/main" id="{974E8922-3FF2-401F-82F1-788DC900B3EC}"/>
              </a:ext>
            </a:extLst>
          </p:cNvPr>
          <p:cNvSpPr txBox="1">
            <a:spLocks noChangeArrowheads="1"/>
          </p:cNvSpPr>
          <p:nvPr/>
        </p:nvSpPr>
        <p:spPr bwMode="auto">
          <a:xfrm>
            <a:off x="492338" y="67094"/>
            <a:ext cx="60402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600" b="1" dirty="0">
                <a:cs typeface="Arial" panose="020B0604020202020204" pitchFamily="34" charset="0"/>
              </a:rPr>
              <a:t>MP =&gt; EMERGENCE OF MULTIPART LINKS </a:t>
            </a:r>
          </a:p>
        </p:txBody>
      </p:sp>
      <p:sp>
        <p:nvSpPr>
          <p:cNvPr id="20490" name="ZoneTexte 63">
            <a:extLst>
              <a:ext uri="{FF2B5EF4-FFF2-40B4-BE49-F238E27FC236}">
                <a16:creationId xmlns:a16="http://schemas.microsoft.com/office/drawing/2014/main" id="{51C9C171-92BF-48BE-A9C3-07B5A90C4FA0}"/>
              </a:ext>
            </a:extLst>
          </p:cNvPr>
          <p:cNvSpPr txBox="1">
            <a:spLocks noChangeArrowheads="1"/>
          </p:cNvSpPr>
          <p:nvPr/>
        </p:nvSpPr>
        <p:spPr bwMode="auto">
          <a:xfrm>
            <a:off x="492338" y="3220888"/>
            <a:ext cx="6444319" cy="1792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fr-FR" sz="1400" dirty="0">
                <a:latin typeface="Calibri" panose="020F0502020204030204" pitchFamily="34" charset="0"/>
                <a:cs typeface="Calibri" panose="020F0502020204030204" pitchFamily="34" charset="0"/>
              </a:rPr>
              <a:t>If K </a:t>
            </a:r>
            <a:r>
              <a:rPr lang="fr-FR" sz="1400" dirty="0" err="1">
                <a:latin typeface="Calibri" panose="020F0502020204030204" pitchFamily="34" charset="0"/>
                <a:cs typeface="Calibri" panose="020F0502020204030204" pitchFamily="34" charset="0"/>
              </a:rPr>
              <a:t>is</a:t>
            </a:r>
            <a:r>
              <a:rPr lang="fr-FR" sz="1400" dirty="0">
                <a:latin typeface="Calibri" panose="020F0502020204030204" pitchFamily="34" charset="0"/>
                <a:cs typeface="Calibri" panose="020F0502020204030204" pitchFamily="34" charset="0"/>
              </a:rPr>
              <a:t> </a:t>
            </a:r>
            <a:r>
              <a:rPr lang="fr-FR" sz="1400" dirty="0" err="1">
                <a:latin typeface="Calibri" panose="020F0502020204030204" pitchFamily="34" charset="0"/>
                <a:cs typeface="Calibri" panose="020F0502020204030204" pitchFamily="34" charset="0"/>
              </a:rPr>
              <a:t>hierarchical</a:t>
            </a:r>
            <a:r>
              <a:rPr lang="fr-FR" sz="1400" dirty="0">
                <a:latin typeface="Calibri" panose="020F0502020204030204" pitchFamily="34" charset="0"/>
                <a:cs typeface="Calibri" panose="020F0502020204030204" pitchFamily="34" charset="0"/>
              </a:rPr>
              <a:t> and if C </a:t>
            </a:r>
            <a:r>
              <a:rPr lang="fr-FR" sz="1400" dirty="0" err="1">
                <a:latin typeface="Calibri" panose="020F0502020204030204" pitchFamily="34" charset="0"/>
                <a:cs typeface="Calibri" panose="020F0502020204030204" pitchFamily="34" charset="0"/>
              </a:rPr>
              <a:t>is</a:t>
            </a:r>
            <a:r>
              <a:rPr lang="fr-FR" sz="1400" dirty="0">
                <a:latin typeface="Calibri" panose="020F0502020204030204" pitchFamily="34" charset="0"/>
                <a:cs typeface="Calibri" panose="020F0502020204030204" pitchFamily="34" charset="0"/>
              </a:rPr>
              <a:t> an n-</a:t>
            </a:r>
            <a:r>
              <a:rPr lang="fr-FR" sz="1400" dirty="0" err="1">
                <a:latin typeface="Calibri" panose="020F0502020204030204" pitchFamily="34" charset="0"/>
                <a:cs typeface="Calibri" panose="020F0502020204030204" pitchFamily="34" charset="0"/>
              </a:rPr>
              <a:t>multifaceted</a:t>
            </a:r>
            <a:r>
              <a:rPr lang="fr-FR" sz="1400" dirty="0">
                <a:latin typeface="Calibri" panose="020F0502020204030204" pitchFamily="34" charset="0"/>
                <a:cs typeface="Calibri" panose="020F0502020204030204" pitchFamily="34" charset="0"/>
              </a:rPr>
              <a:t> </a:t>
            </a:r>
            <a:r>
              <a:rPr lang="fr-FR" sz="1400" dirty="0" err="1">
                <a:latin typeface="Calibri" panose="020F0502020204030204" pitchFamily="34" charset="0"/>
                <a:cs typeface="Calibri" panose="020F0502020204030204" pitchFamily="34" charset="0"/>
              </a:rPr>
              <a:t>object</a:t>
            </a:r>
            <a:r>
              <a:rPr lang="fr-FR" sz="1400" dirty="0">
                <a:latin typeface="Calibri" panose="020F0502020204030204" pitchFamily="34" charset="0"/>
                <a:cs typeface="Calibri" panose="020F0502020204030204" pitchFamily="34" charset="0"/>
              </a:rPr>
              <a:t> of </a:t>
            </a:r>
            <a:r>
              <a:rPr lang="fr-FR" sz="1400" dirty="0" err="1">
                <a:latin typeface="Calibri" panose="020F0502020204030204" pitchFamily="34" charset="0"/>
                <a:cs typeface="Calibri" panose="020F0502020204030204" pitchFamily="34" charset="0"/>
              </a:rPr>
              <a:t>level</a:t>
            </a:r>
            <a:r>
              <a:rPr lang="fr-FR" sz="1400" dirty="0">
                <a:latin typeface="Calibri" panose="020F0502020204030204" pitchFamily="34" charset="0"/>
                <a:cs typeface="Calibri" panose="020F0502020204030204" pitchFamily="34" charset="0"/>
              </a:rPr>
              <a:t> &gt; n the </a:t>
            </a:r>
            <a:r>
              <a:rPr lang="fr-FR" sz="1400" dirty="0" err="1">
                <a:latin typeface="Calibri" panose="020F0502020204030204" pitchFamily="34" charset="0"/>
                <a:cs typeface="Calibri" panose="020F0502020204030204" pitchFamily="34" charset="0"/>
              </a:rPr>
              <a:t>multipart</a:t>
            </a:r>
            <a:r>
              <a:rPr lang="fr-FR" sz="1400" dirty="0">
                <a:latin typeface="Calibri" panose="020F0502020204030204" pitchFamily="34" charset="0"/>
                <a:cs typeface="Calibri" panose="020F0502020204030204" pitchFamily="34" charset="0"/>
              </a:rPr>
              <a:t> </a:t>
            </a:r>
            <a:r>
              <a:rPr lang="fr-FR" sz="1400" dirty="0" err="1">
                <a:latin typeface="Calibri" panose="020F0502020204030204" pitchFamily="34" charset="0"/>
                <a:cs typeface="Calibri" panose="020F0502020204030204" pitchFamily="34" charset="0"/>
              </a:rPr>
              <a:t>link</a:t>
            </a:r>
            <a:endParaRPr lang="fr-FR" sz="1400" dirty="0">
              <a:latin typeface="Calibri" panose="020F0502020204030204" pitchFamily="34" charset="0"/>
              <a:cs typeface="Calibri" panose="020F0502020204030204" pitchFamily="34" charset="0"/>
            </a:endParaRPr>
          </a:p>
          <a:p>
            <a:pPr algn="just" eaLnBrk="1" hangingPunct="1"/>
            <a:r>
              <a:rPr lang="fr-FR" sz="1400" dirty="0" err="1">
                <a:latin typeface="Calibri" panose="020F0502020204030204" pitchFamily="34" charset="0"/>
                <a:cs typeface="Calibri" panose="020F0502020204030204" pitchFamily="34" charset="0"/>
              </a:rPr>
              <a:t>gg</a:t>
            </a:r>
            <a:r>
              <a:rPr lang="fr-FR" sz="1400" dirty="0">
                <a:latin typeface="Calibri" panose="020F0502020204030204" pitchFamily="34" charset="0"/>
                <a:cs typeface="Calibri" panose="020F0502020204030204" pitchFamily="34" charset="0"/>
              </a:rPr>
              <a:t>’ B → C’ </a:t>
            </a:r>
            <a:r>
              <a:rPr lang="fr-FR" sz="1400" dirty="0" err="1">
                <a:latin typeface="Calibri" panose="020F0502020204030204" pitchFamily="34" charset="0"/>
                <a:cs typeface="Calibri" panose="020F0502020204030204" pitchFamily="34" charset="0"/>
              </a:rPr>
              <a:t>is</a:t>
            </a:r>
            <a:r>
              <a:rPr lang="fr-FR" sz="1400" dirty="0">
                <a:latin typeface="Calibri" panose="020F0502020204030204" pitchFamily="34" charset="0"/>
                <a:cs typeface="Calibri" panose="020F0502020204030204" pitchFamily="34" charset="0"/>
              </a:rPr>
              <a:t> </a:t>
            </a:r>
            <a:r>
              <a:rPr lang="fr-FR" sz="1400" dirty="0" err="1">
                <a:latin typeface="Calibri" panose="020F0502020204030204" pitchFamily="34" charset="0"/>
                <a:cs typeface="Calibri" panose="020F0502020204030204" pitchFamily="34" charset="0"/>
              </a:rPr>
              <a:t>only</a:t>
            </a:r>
            <a:r>
              <a:rPr lang="fr-FR" sz="1400" dirty="0">
                <a:latin typeface="Calibri" panose="020F0502020204030204" pitchFamily="34" charset="0"/>
                <a:cs typeface="Calibri" panose="020F0502020204030204" pitchFamily="34" charset="0"/>
              </a:rPr>
              <a:t> '</a:t>
            </a:r>
            <a:r>
              <a:rPr lang="fr-FR" sz="1400" i="1" dirty="0" err="1">
                <a:latin typeface="Calibri" panose="020F0502020204030204" pitchFamily="34" charset="0"/>
                <a:cs typeface="Calibri" panose="020F0502020204030204" pitchFamily="34" charset="0"/>
              </a:rPr>
              <a:t>emergent</a:t>
            </a:r>
            <a:r>
              <a:rPr lang="fr-FR" sz="1400" i="1" dirty="0">
                <a:latin typeface="Calibri" panose="020F0502020204030204" pitchFamily="34" charset="0"/>
                <a:cs typeface="Calibri" panose="020F0502020204030204" pitchFamily="34" charset="0"/>
              </a:rPr>
              <a:t>’ </a:t>
            </a:r>
            <a:r>
              <a:rPr lang="fr-FR" sz="1400" dirty="0">
                <a:latin typeface="Calibri" panose="020F0502020204030204" pitchFamily="34" charset="0"/>
                <a:cs typeface="Calibri" panose="020F0502020204030204" pitchFamily="34" charset="0"/>
              </a:rPr>
              <a:t>at </a:t>
            </a:r>
            <a:r>
              <a:rPr lang="fr-FR" sz="1400" dirty="0" err="1">
                <a:latin typeface="Calibri" panose="020F0502020204030204" pitchFamily="34" charset="0"/>
                <a:cs typeface="Calibri" panose="020F0502020204030204" pitchFamily="34" charset="0"/>
              </a:rPr>
              <a:t>this</a:t>
            </a:r>
            <a:r>
              <a:rPr lang="fr-FR" sz="1400" dirty="0">
                <a:latin typeface="Calibri" panose="020F0502020204030204" pitchFamily="34" charset="0"/>
                <a:cs typeface="Calibri" panose="020F0502020204030204" pitchFamily="34" charset="0"/>
              </a:rPr>
              <a:t> </a:t>
            </a:r>
            <a:r>
              <a:rPr lang="fr-FR" sz="1400" dirty="0" err="1">
                <a:latin typeface="Calibri" panose="020F0502020204030204" pitchFamily="34" charset="0"/>
                <a:cs typeface="Calibri" panose="020F0502020204030204" pitchFamily="34" charset="0"/>
              </a:rPr>
              <a:t>level</a:t>
            </a:r>
            <a:r>
              <a:rPr lang="fr-FR" sz="1400" dirty="0">
                <a:latin typeface="Calibri" panose="020F0502020204030204" pitchFamily="34" charset="0"/>
                <a:cs typeface="Calibri" panose="020F0502020204030204" pitchFamily="34" charset="0"/>
              </a:rPr>
              <a:t> </a:t>
            </a:r>
            <a:r>
              <a:rPr lang="fr-FR" sz="1400" dirty="0" err="1">
                <a:latin typeface="Calibri" panose="020F0502020204030204" pitchFamily="34" charset="0"/>
                <a:cs typeface="Calibri" panose="020F0502020204030204" pitchFamily="34" charset="0"/>
              </a:rPr>
              <a:t>since</a:t>
            </a:r>
            <a:r>
              <a:rPr lang="fr-FR" sz="1400" dirty="0">
                <a:latin typeface="Calibri" panose="020F0502020204030204" pitchFamily="34" charset="0"/>
                <a:cs typeface="Calibri" panose="020F0502020204030204" pitchFamily="34" charset="0"/>
              </a:rPr>
              <a:t> </a:t>
            </a:r>
            <a:r>
              <a:rPr lang="fr-FR" sz="1400" dirty="0" err="1">
                <a:latin typeface="Calibri" panose="020F0502020204030204" pitchFamily="34" charset="0"/>
                <a:cs typeface="Calibri" panose="020F0502020204030204" pitchFamily="34" charset="0"/>
              </a:rPr>
              <a:t>it</a:t>
            </a:r>
            <a:r>
              <a:rPr lang="fr-FR" sz="1400" dirty="0">
                <a:latin typeface="Calibri" panose="020F0502020204030204" pitchFamily="34" charset="0"/>
                <a:cs typeface="Calibri" panose="020F0502020204030204" pitchFamily="34" charset="0"/>
              </a:rPr>
              <a:t> </a:t>
            </a:r>
            <a:r>
              <a:rPr lang="fr-FR" sz="1400" dirty="0" err="1">
                <a:latin typeface="Calibri" panose="020F0502020204030204" pitchFamily="34" charset="0"/>
                <a:cs typeface="Calibri" panose="020F0502020204030204" pitchFamily="34" charset="0"/>
              </a:rPr>
              <a:t>is</a:t>
            </a:r>
            <a:r>
              <a:rPr lang="fr-FR" sz="1400" dirty="0">
                <a:latin typeface="Calibri" panose="020F0502020204030204" pitchFamily="34" charset="0"/>
                <a:cs typeface="Calibri" panose="020F0502020204030204" pitchFamily="34" charset="0"/>
              </a:rPr>
              <a:t> not </a:t>
            </a:r>
            <a:r>
              <a:rPr lang="en-US" altLang="fr-FR" sz="1400" dirty="0">
                <a:latin typeface="Calibri" panose="020F0502020204030204" pitchFamily="34" charset="0"/>
                <a:cs typeface="Calibri" panose="020F0502020204030204" pitchFamily="34" charset="0"/>
              </a:rPr>
              <a:t>'physically' observable’ via morphisms connecting objects of Q' and P'. In fact, it depends on the 'global' structure of K</a:t>
            </a:r>
            <a:r>
              <a:rPr lang="en-US" altLang="fr-FR" sz="1400" i="1" dirty="0">
                <a:latin typeface="Calibri" panose="020F0502020204030204" pitchFamily="34" charset="0"/>
                <a:cs typeface="Calibri" panose="020F0502020204030204" pitchFamily="34" charset="0"/>
              </a:rPr>
              <a:t> </a:t>
            </a:r>
            <a:r>
              <a:rPr lang="en-US" altLang="fr-FR" sz="1400" dirty="0">
                <a:latin typeface="Calibri" panose="020F0502020204030204" pitchFamily="34" charset="0"/>
                <a:cs typeface="Calibri" panose="020F0502020204030204" pitchFamily="34" charset="0"/>
              </a:rPr>
              <a:t>which 'imposes' that Q and P have the same colimit C in K.</a:t>
            </a:r>
          </a:p>
          <a:p>
            <a:pPr algn="just" eaLnBrk="1" hangingPunct="1">
              <a:spcBef>
                <a:spcPts val="470"/>
              </a:spcBef>
            </a:pPr>
            <a:endParaRPr lang="en-US" altLang="fr-FR" sz="1400" dirty="0">
              <a:latin typeface="Calibri" panose="020F0502020204030204" pitchFamily="34" charset="0"/>
              <a:cs typeface="Calibri" panose="020F0502020204030204" pitchFamily="34" charset="0"/>
            </a:endParaRPr>
          </a:p>
          <a:p>
            <a:pPr eaLnBrk="1" hangingPunct="1">
              <a:spcBef>
                <a:spcPts val="470"/>
              </a:spcBef>
            </a:pPr>
            <a:r>
              <a:rPr lang="en-US" altLang="fr-FR" sz="1400" dirty="0">
                <a:latin typeface="Calibri" panose="020F0502020204030204" pitchFamily="34" charset="0"/>
                <a:cs typeface="Calibri" panose="020F0502020204030204" pitchFamily="34" charset="0"/>
              </a:rPr>
              <a:t>Here the passage from </a:t>
            </a:r>
            <a:r>
              <a:rPr lang="en-US" altLang="fr-FR" sz="1400" dirty="0" err="1">
                <a:latin typeface="Calibri" panose="020F0502020204030204" pitchFamily="34" charset="0"/>
                <a:cs typeface="Calibri" panose="020F0502020204030204" pitchFamily="34" charset="0"/>
              </a:rPr>
              <a:t>K</a:t>
            </a:r>
            <a:r>
              <a:rPr lang="en-US" altLang="fr-FR" sz="1400" baseline="-25000" dirty="0" err="1">
                <a:latin typeface="Calibri" panose="020F0502020204030204" pitchFamily="34" charset="0"/>
                <a:cs typeface="Calibri" panose="020F0502020204030204" pitchFamily="34" charset="0"/>
              </a:rPr>
              <a:t>n</a:t>
            </a:r>
            <a:r>
              <a:rPr lang="en-US" altLang="fr-FR" sz="1400" dirty="0">
                <a:latin typeface="Calibri" panose="020F0502020204030204" pitchFamily="34" charset="0"/>
                <a:cs typeface="Calibri" panose="020F0502020204030204" pitchFamily="34" charset="0"/>
              </a:rPr>
              <a:t> to the higher level</a:t>
            </a:r>
            <a:r>
              <a:rPr lang="en-US" altLang="fr-FR" sz="1400" i="1" dirty="0">
                <a:latin typeface="Calibri" panose="020F0502020204030204" pitchFamily="34" charset="0"/>
                <a:cs typeface="Calibri" panose="020F0502020204030204" pitchFamily="34" charset="0"/>
              </a:rPr>
              <a:t> </a:t>
            </a:r>
            <a:r>
              <a:rPr lang="en-US" altLang="fr-FR" sz="1400" dirty="0">
                <a:latin typeface="Calibri" panose="020F0502020204030204" pitchFamily="34" charset="0"/>
                <a:cs typeface="Calibri" panose="020F0502020204030204" pitchFamily="34" charset="0"/>
              </a:rPr>
              <a:t>could be an example of a </a:t>
            </a:r>
            <a:r>
              <a:rPr lang="en-US" altLang="fr-FR" sz="1400" i="1" dirty="0">
                <a:latin typeface="Calibri" panose="020F0502020204030204" pitchFamily="34" charset="0"/>
                <a:cs typeface="Calibri" panose="020F0502020204030204" pitchFamily="34" charset="0"/>
              </a:rPr>
              <a:t> Complexification Process </a:t>
            </a:r>
            <a:r>
              <a:rPr lang="en-US" altLang="fr-FR" sz="1400" dirty="0">
                <a:latin typeface="Calibri" panose="020F0502020204030204" pitchFamily="34" charset="0"/>
                <a:cs typeface="Calibri" panose="020F0502020204030204" pitchFamily="34" charset="0"/>
              </a:rPr>
              <a:t>just adding colimits to both P’ and Q’.</a:t>
            </a:r>
          </a:p>
        </p:txBody>
      </p:sp>
      <p:grpSp>
        <p:nvGrpSpPr>
          <p:cNvPr id="4" name="Groupe 3">
            <a:extLst>
              <a:ext uri="{FF2B5EF4-FFF2-40B4-BE49-F238E27FC236}">
                <a16:creationId xmlns:a16="http://schemas.microsoft.com/office/drawing/2014/main" id="{B5E0F112-AFD3-4F18-BB5E-5EB8B80066FE}"/>
              </a:ext>
            </a:extLst>
          </p:cNvPr>
          <p:cNvGrpSpPr/>
          <p:nvPr/>
        </p:nvGrpSpPr>
        <p:grpSpPr>
          <a:xfrm>
            <a:off x="601520" y="657044"/>
            <a:ext cx="4671750" cy="2470569"/>
            <a:chOff x="1292542" y="512216"/>
            <a:chExt cx="4799332" cy="2470569"/>
          </a:xfrm>
        </p:grpSpPr>
        <p:grpSp>
          <p:nvGrpSpPr>
            <p:cNvPr id="20" name="Groupe 19">
              <a:extLst>
                <a:ext uri="{FF2B5EF4-FFF2-40B4-BE49-F238E27FC236}">
                  <a16:creationId xmlns:a16="http://schemas.microsoft.com/office/drawing/2014/main" id="{5DEB8971-428A-4EDC-86D4-ED13CDFA0409}"/>
                </a:ext>
              </a:extLst>
            </p:cNvPr>
            <p:cNvGrpSpPr/>
            <p:nvPr/>
          </p:nvGrpSpPr>
          <p:grpSpPr>
            <a:xfrm>
              <a:off x="1292542" y="547509"/>
              <a:ext cx="4799332" cy="2435276"/>
              <a:chOff x="614977" y="626237"/>
              <a:chExt cx="4799332" cy="2551172"/>
            </a:xfrm>
          </p:grpSpPr>
          <p:grpSp>
            <p:nvGrpSpPr>
              <p:cNvPr id="13" name="Groupe 12">
                <a:extLst>
                  <a:ext uri="{FF2B5EF4-FFF2-40B4-BE49-F238E27FC236}">
                    <a16:creationId xmlns:a16="http://schemas.microsoft.com/office/drawing/2014/main" id="{FE12C645-B209-4328-AF77-76D3A1BB28CB}"/>
                  </a:ext>
                </a:extLst>
              </p:cNvPr>
              <p:cNvGrpSpPr/>
              <p:nvPr/>
            </p:nvGrpSpPr>
            <p:grpSpPr>
              <a:xfrm>
                <a:off x="614977" y="626237"/>
                <a:ext cx="4799332" cy="2551172"/>
                <a:chOff x="1335874" y="793181"/>
                <a:chExt cx="4799332" cy="2551172"/>
              </a:xfrm>
            </p:grpSpPr>
            <p:pic>
              <p:nvPicPr>
                <p:cNvPr id="3" name="Image 2">
                  <a:extLst>
                    <a:ext uri="{FF2B5EF4-FFF2-40B4-BE49-F238E27FC236}">
                      <a16:creationId xmlns:a16="http://schemas.microsoft.com/office/drawing/2014/main" id="{C0B93EEE-DACF-42F2-816A-F8ADD34D4E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874" y="793181"/>
                  <a:ext cx="4225064" cy="2551172"/>
                </a:xfrm>
                <a:prstGeom prst="rect">
                  <a:avLst/>
                </a:prstGeom>
              </p:spPr>
            </p:pic>
            <p:cxnSp>
              <p:nvCxnSpPr>
                <p:cNvPr id="7" name="Connecteur droit avec flèche 6">
                  <a:extLst>
                    <a:ext uri="{FF2B5EF4-FFF2-40B4-BE49-F238E27FC236}">
                      <a16:creationId xmlns:a16="http://schemas.microsoft.com/office/drawing/2014/main" id="{3C0952DD-2881-4471-BB6B-A2AFF3D2C66D}"/>
                    </a:ext>
                  </a:extLst>
                </p:cNvPr>
                <p:cNvCxnSpPr/>
                <p:nvPr/>
              </p:nvCxnSpPr>
              <p:spPr>
                <a:xfrm>
                  <a:off x="2355265" y="1107944"/>
                  <a:ext cx="1068456" cy="39259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cteur droit avec flèche 8">
                  <a:extLst>
                    <a:ext uri="{FF2B5EF4-FFF2-40B4-BE49-F238E27FC236}">
                      <a16:creationId xmlns:a16="http://schemas.microsoft.com/office/drawing/2014/main" id="{390B8B15-4E73-472F-BAE1-2D91350D7356}"/>
                    </a:ext>
                  </a:extLst>
                </p:cNvPr>
                <p:cNvCxnSpPr>
                  <a:cxnSpLocks/>
                </p:cNvCxnSpPr>
                <p:nvPr/>
              </p:nvCxnSpPr>
              <p:spPr>
                <a:xfrm flipV="1">
                  <a:off x="3330309" y="1111698"/>
                  <a:ext cx="1146837" cy="42597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id="{0C51A7A3-82BB-47E9-8757-0DB4FFAE314B}"/>
                    </a:ext>
                  </a:extLst>
                </p:cNvPr>
                <p:cNvSpPr txBox="1"/>
                <p:nvPr/>
              </p:nvSpPr>
              <p:spPr>
                <a:xfrm rot="1415634" flipH="1">
                  <a:off x="2382940" y="1308997"/>
                  <a:ext cx="1088744" cy="276999"/>
                </a:xfrm>
                <a:prstGeom prst="rect">
                  <a:avLst/>
                </a:prstGeom>
                <a:noFill/>
              </p:spPr>
              <p:txBody>
                <a:bodyPr wrap="square" rtlCol="0">
                  <a:spAutoFit/>
                </a:bodyPr>
                <a:lstStyle/>
                <a:p>
                  <a:pPr algn="l"/>
                  <a:r>
                    <a:rPr lang="fr-FR" sz="1200" dirty="0">
                      <a:latin typeface="Arial" panose="020B0604020202020204" pitchFamily="34" charset="0"/>
                      <a:cs typeface="Arial" panose="020B0604020202020204" pitchFamily="34" charset="0"/>
                    </a:rPr>
                    <a:t>binding g'</a:t>
                  </a:r>
                </a:p>
              </p:txBody>
            </p:sp>
            <p:sp>
              <p:nvSpPr>
                <p:cNvPr id="78" name="ZoneTexte 77">
                  <a:extLst>
                    <a:ext uri="{FF2B5EF4-FFF2-40B4-BE49-F238E27FC236}">
                      <a16:creationId xmlns:a16="http://schemas.microsoft.com/office/drawing/2014/main" id="{A1C9D078-C39F-45E0-AE4A-CD6045CCF12C}"/>
                    </a:ext>
                  </a:extLst>
                </p:cNvPr>
                <p:cNvSpPr txBox="1"/>
                <p:nvPr/>
              </p:nvSpPr>
              <p:spPr>
                <a:xfrm rot="20194461" flipH="1">
                  <a:off x="3620478" y="1199597"/>
                  <a:ext cx="1088744" cy="276999"/>
                </a:xfrm>
                <a:prstGeom prst="rect">
                  <a:avLst/>
                </a:prstGeom>
                <a:noFill/>
              </p:spPr>
              <p:txBody>
                <a:bodyPr wrap="square" rtlCol="0">
                  <a:spAutoFit/>
                </a:bodyPr>
                <a:lstStyle/>
                <a:p>
                  <a:pPr algn="l"/>
                  <a:r>
                    <a:rPr lang="fr-FR" sz="1200" dirty="0">
                      <a:latin typeface="Arial" panose="020B0604020202020204" pitchFamily="34" charset="0"/>
                      <a:cs typeface="Arial" panose="020B0604020202020204" pitchFamily="34" charset="0"/>
                    </a:rPr>
                    <a:t>binding g</a:t>
                  </a:r>
                </a:p>
              </p:txBody>
            </p:sp>
            <p:sp>
              <p:nvSpPr>
                <p:cNvPr id="11" name="ZoneTexte 10">
                  <a:extLst>
                    <a:ext uri="{FF2B5EF4-FFF2-40B4-BE49-F238E27FC236}">
                      <a16:creationId xmlns:a16="http://schemas.microsoft.com/office/drawing/2014/main" id="{9446080D-2EFB-4D07-8B10-17D3F46124CC}"/>
                    </a:ext>
                  </a:extLst>
                </p:cNvPr>
                <p:cNvSpPr txBox="1"/>
                <p:nvPr/>
              </p:nvSpPr>
              <p:spPr>
                <a:xfrm flipH="1">
                  <a:off x="2739594" y="823340"/>
                  <a:ext cx="3395612" cy="276999"/>
                </a:xfrm>
                <a:prstGeom prst="rect">
                  <a:avLst/>
                </a:prstGeom>
                <a:noFill/>
              </p:spPr>
              <p:txBody>
                <a:bodyPr wrap="square" rtlCol="0">
                  <a:spAutoFit/>
                </a:bodyPr>
                <a:lstStyle/>
                <a:p>
                  <a:pPr algn="l"/>
                  <a:r>
                    <a:rPr lang="fr-FR" sz="1200" dirty="0" err="1">
                      <a:latin typeface="Arial" panose="020B0604020202020204" pitchFamily="34" charset="0"/>
                      <a:cs typeface="Arial" panose="020B0604020202020204" pitchFamily="34" charset="0"/>
                    </a:rPr>
                    <a:t>multipart</a:t>
                  </a:r>
                  <a:r>
                    <a:rPr lang="fr-FR" sz="1200" dirty="0">
                      <a:latin typeface="Arial" panose="020B0604020202020204" pitchFamily="34" charset="0"/>
                      <a:cs typeface="Arial" panose="020B0604020202020204" pitchFamily="34" charset="0"/>
                    </a:rPr>
                    <a:t> </a:t>
                  </a:r>
                  <a:r>
                    <a:rPr lang="fr-FR" sz="1200" dirty="0" err="1">
                      <a:latin typeface="Arial" panose="020B0604020202020204" pitchFamily="34" charset="0"/>
                      <a:cs typeface="Arial" panose="020B0604020202020204" pitchFamily="34" charset="0"/>
                    </a:rPr>
                    <a:t>link</a:t>
                  </a:r>
                  <a:r>
                    <a:rPr lang="fr-FR" sz="1200" dirty="0">
                      <a:latin typeface="Arial" panose="020B0604020202020204" pitchFamily="34" charset="0"/>
                      <a:cs typeface="Arial" panose="020B0604020202020204" pitchFamily="34" charset="0"/>
                    </a:rPr>
                    <a:t> </a:t>
                  </a:r>
                  <a:r>
                    <a:rPr lang="fr-FR" sz="1200" dirty="0" err="1">
                      <a:latin typeface="Arial" panose="020B0604020202020204" pitchFamily="34" charset="0"/>
                      <a:cs typeface="Arial" panose="020B0604020202020204" pitchFamily="34" charset="0"/>
                    </a:rPr>
                    <a:t>g'g</a:t>
                  </a:r>
                  <a:endParaRPr lang="fr-FR" sz="1200" dirty="0">
                    <a:latin typeface="Arial" panose="020B0604020202020204" pitchFamily="34" charset="0"/>
                    <a:cs typeface="Arial" panose="020B0604020202020204" pitchFamily="34" charset="0"/>
                  </a:endParaRPr>
                </a:p>
              </p:txBody>
            </p:sp>
          </p:grpSp>
          <p:sp>
            <p:nvSpPr>
              <p:cNvPr id="18" name="ZoneTexte 17">
                <a:extLst>
                  <a:ext uri="{FF2B5EF4-FFF2-40B4-BE49-F238E27FC236}">
                    <a16:creationId xmlns:a16="http://schemas.microsoft.com/office/drawing/2014/main" id="{C798C2FE-B50E-4AEB-956C-ACC4C90F73D0}"/>
                  </a:ext>
                </a:extLst>
              </p:cNvPr>
              <p:cNvSpPr txBox="1"/>
              <p:nvPr/>
            </p:nvSpPr>
            <p:spPr>
              <a:xfrm>
                <a:off x="4294518" y="2608144"/>
                <a:ext cx="527392" cy="354666"/>
              </a:xfrm>
              <a:prstGeom prst="rect">
                <a:avLst/>
              </a:prstGeom>
              <a:noFill/>
            </p:spPr>
            <p:txBody>
              <a:bodyPr wrap="square" rtlCol="0">
                <a:spAutoFit/>
              </a:bodyPr>
              <a:lstStyle/>
              <a:p>
                <a:pPr algn="l"/>
                <a:r>
                  <a:rPr lang="fr-FR" sz="1600" dirty="0" err="1">
                    <a:latin typeface="Arial" panose="020B0604020202020204" pitchFamily="34" charset="0"/>
                    <a:cs typeface="Arial" panose="020B0604020202020204" pitchFamily="34" charset="0"/>
                  </a:rPr>
                  <a:t>K</a:t>
                </a:r>
                <a:r>
                  <a:rPr lang="fr-FR" sz="1600" baseline="-25000" dirty="0" err="1">
                    <a:latin typeface="Arial" panose="020B0604020202020204" pitchFamily="34" charset="0"/>
                    <a:cs typeface="Arial" panose="020B0604020202020204" pitchFamily="34" charset="0"/>
                  </a:rPr>
                  <a:t>n</a:t>
                </a:r>
                <a:endParaRPr lang="fr-FR" sz="1600" dirty="0">
                  <a:latin typeface="Arial" panose="020B0604020202020204" pitchFamily="34" charset="0"/>
                  <a:cs typeface="Arial" panose="020B0604020202020204" pitchFamily="34" charset="0"/>
                </a:endParaRPr>
              </a:p>
            </p:txBody>
          </p:sp>
          <p:sp>
            <p:nvSpPr>
              <p:cNvPr id="89" name="ZoneTexte 88">
                <a:extLst>
                  <a:ext uri="{FF2B5EF4-FFF2-40B4-BE49-F238E27FC236}">
                    <a16:creationId xmlns:a16="http://schemas.microsoft.com/office/drawing/2014/main" id="{6D531A30-0AB0-4480-8A73-976601C69C04}"/>
                  </a:ext>
                </a:extLst>
              </p:cNvPr>
              <p:cNvSpPr txBox="1"/>
              <p:nvPr/>
            </p:nvSpPr>
            <p:spPr>
              <a:xfrm>
                <a:off x="4384133" y="941000"/>
                <a:ext cx="592796" cy="354666"/>
              </a:xfrm>
              <a:prstGeom prst="rect">
                <a:avLst/>
              </a:prstGeom>
              <a:noFill/>
            </p:spPr>
            <p:txBody>
              <a:bodyPr wrap="square" rtlCol="0">
                <a:spAutoFit/>
              </a:bodyPr>
              <a:lstStyle/>
              <a:p>
                <a:pPr algn="l"/>
                <a:r>
                  <a:rPr lang="fr-FR" sz="1600" dirty="0">
                    <a:latin typeface="Arial" panose="020B0604020202020204" pitchFamily="34" charset="0"/>
                    <a:cs typeface="Arial" panose="020B0604020202020204" pitchFamily="34" charset="0"/>
                  </a:rPr>
                  <a:t>K</a:t>
                </a:r>
                <a:r>
                  <a:rPr lang="fr-FR" sz="1600" baseline="-25000" dirty="0">
                    <a:latin typeface="Arial" panose="020B0604020202020204" pitchFamily="34" charset="0"/>
                    <a:cs typeface="Arial" panose="020B0604020202020204" pitchFamily="34" charset="0"/>
                  </a:rPr>
                  <a:t>n+1</a:t>
                </a:r>
                <a:endParaRPr lang="fr-FR" sz="1600" dirty="0">
                  <a:latin typeface="Arial" panose="020B0604020202020204" pitchFamily="34" charset="0"/>
                  <a:cs typeface="Arial" panose="020B0604020202020204" pitchFamily="34" charset="0"/>
                </a:endParaRPr>
              </a:p>
            </p:txBody>
          </p:sp>
        </p:grpSp>
        <p:sp>
          <p:nvSpPr>
            <p:cNvPr id="2" name="Rectangle 1">
              <a:extLst>
                <a:ext uri="{FF2B5EF4-FFF2-40B4-BE49-F238E27FC236}">
                  <a16:creationId xmlns:a16="http://schemas.microsoft.com/office/drawing/2014/main" id="{50A7C066-406F-4A8F-BBE7-70FB5CF0AC7F}"/>
                </a:ext>
              </a:extLst>
            </p:cNvPr>
            <p:cNvSpPr/>
            <p:nvPr/>
          </p:nvSpPr>
          <p:spPr>
            <a:xfrm>
              <a:off x="1316584" y="512216"/>
              <a:ext cx="4260877" cy="23789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5" name="ZoneTexte 4">
            <a:extLst>
              <a:ext uri="{FF2B5EF4-FFF2-40B4-BE49-F238E27FC236}">
                <a16:creationId xmlns:a16="http://schemas.microsoft.com/office/drawing/2014/main" id="{34AE0579-DD77-4F23-B9F5-99A6F4F305BF}"/>
              </a:ext>
            </a:extLst>
          </p:cNvPr>
          <p:cNvSpPr txBox="1"/>
          <p:nvPr/>
        </p:nvSpPr>
        <p:spPr>
          <a:xfrm>
            <a:off x="4841601" y="797605"/>
            <a:ext cx="2132336" cy="2031325"/>
          </a:xfrm>
          <a:prstGeom prst="rect">
            <a:avLst/>
          </a:prstGeom>
          <a:noFill/>
        </p:spPr>
        <p:txBody>
          <a:bodyPr wrap="square" rtlCol="0">
            <a:spAutoFit/>
          </a:bodyPr>
          <a:lstStyle/>
          <a:p>
            <a:pPr algn="just">
              <a:spcBef>
                <a:spcPts val="470"/>
              </a:spcBef>
            </a:pPr>
            <a:r>
              <a:rPr lang="en-US" altLang="fr-FR" sz="1400" dirty="0">
                <a:latin typeface="Calibri" panose="020F0502020204030204" pitchFamily="34" charset="0"/>
                <a:cs typeface="Calibri" panose="020F0502020204030204" pitchFamily="34" charset="0"/>
              </a:rPr>
              <a:t>Let K be  a  (hierarchical or not) category. If P and Q are diagrams to K which satisfy MP the bindings g and g’ of the clusters G and G' must have a composite </a:t>
            </a:r>
            <a:r>
              <a:rPr lang="en-US" altLang="fr-FR" sz="1400" dirty="0" err="1">
                <a:latin typeface="Calibri" panose="020F0502020204030204" pitchFamily="34" charset="0"/>
                <a:cs typeface="Calibri" panose="020F0502020204030204" pitchFamily="34" charset="0"/>
              </a:rPr>
              <a:t>g'g</a:t>
            </a:r>
            <a:r>
              <a:rPr lang="en-US" altLang="fr-FR" sz="1400" dirty="0">
                <a:latin typeface="Calibri" panose="020F0502020204030204" pitchFamily="34" charset="0"/>
                <a:cs typeface="Calibri" panose="020F0502020204030204" pitchFamily="34" charset="0"/>
              </a:rPr>
              <a:t> from B to C'. It is called a </a:t>
            </a:r>
            <a:r>
              <a:rPr lang="en-US" altLang="fr-FR" sz="1400" b="1" dirty="0">
                <a:solidFill>
                  <a:schemeClr val="accent2">
                    <a:lumMod val="75000"/>
                  </a:schemeClr>
                </a:solidFill>
                <a:latin typeface="Calibri" panose="020F0502020204030204" pitchFamily="34" charset="0"/>
                <a:cs typeface="Calibri" panose="020F0502020204030204" pitchFamily="34" charset="0"/>
              </a:rPr>
              <a:t>multipart link from B to C</a:t>
            </a:r>
            <a:r>
              <a:rPr lang="en-US" altLang="fr-FR" sz="1400" b="1" i="1" dirty="0">
                <a:solidFill>
                  <a:schemeClr val="accent2">
                    <a:lumMod val="75000"/>
                  </a:schemeClr>
                </a:solidFill>
                <a:latin typeface="Calibri" panose="020F0502020204030204" pitchFamily="34" charset="0"/>
                <a:cs typeface="Calibri" panose="020F0502020204030204" pitchFamily="34" charset="0"/>
              </a:rPr>
              <a:t>.</a:t>
            </a:r>
            <a:endParaRPr lang="en-US" altLang="fr-FR" sz="1400" b="1" dirty="0">
              <a:latin typeface="Calibri" panose="020F0502020204030204" pitchFamily="34" charset="0"/>
              <a:cs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F832B7-0AAB-A463-838E-F9C8C66D33CC}"/>
              </a:ext>
            </a:extLst>
          </p:cNvPr>
          <p:cNvSpPr txBox="1"/>
          <p:nvPr/>
        </p:nvSpPr>
        <p:spPr>
          <a:xfrm>
            <a:off x="789214" y="99060"/>
            <a:ext cx="5230586" cy="338554"/>
          </a:xfrm>
          <a:prstGeom prst="rect">
            <a:avLst/>
          </a:prstGeom>
          <a:noFill/>
        </p:spPr>
        <p:txBody>
          <a:bodyPr wrap="square" rtlCol="0">
            <a:spAutoFit/>
          </a:bodyPr>
          <a:lstStyle/>
          <a:p>
            <a:pPr algn="ctr"/>
            <a:r>
              <a:rPr lang="fr-FR" sz="1600" b="1" dirty="0">
                <a:latin typeface="Arial" panose="020B0604020202020204" pitchFamily="34" charset="0"/>
                <a:cs typeface="Arial" panose="020B0604020202020204" pitchFamily="34" charset="0"/>
              </a:rPr>
              <a:t>HES SATISFYING MP</a:t>
            </a:r>
          </a:p>
        </p:txBody>
      </p:sp>
      <p:sp>
        <p:nvSpPr>
          <p:cNvPr id="3" name="TextBox 2">
            <a:extLst>
              <a:ext uri="{FF2B5EF4-FFF2-40B4-BE49-F238E27FC236}">
                <a16:creationId xmlns:a16="http://schemas.microsoft.com/office/drawing/2014/main" id="{CCA5E663-189C-D804-389F-215C963176A6}"/>
              </a:ext>
            </a:extLst>
          </p:cNvPr>
          <p:cNvSpPr txBox="1"/>
          <p:nvPr/>
        </p:nvSpPr>
        <p:spPr>
          <a:xfrm>
            <a:off x="546861" y="640242"/>
            <a:ext cx="5996940" cy="4524315"/>
          </a:xfrm>
          <a:prstGeom prst="rect">
            <a:avLst/>
          </a:prstGeom>
          <a:noFill/>
        </p:spPr>
        <p:txBody>
          <a:bodyPr wrap="square" rtlCol="0">
            <a:spAutoFit/>
          </a:bodyPr>
          <a:lstStyle/>
          <a:p>
            <a:pPr algn="just">
              <a:defRPr/>
            </a:pPr>
            <a:r>
              <a:rPr lang="fr-FR" sz="1600" dirty="0">
                <a:latin typeface="Calibri" panose="020F0502020204030204" pitchFamily="34" charset="0"/>
                <a:cs typeface="Calibri" panose="020F0502020204030204" pitchFamily="34" charset="0"/>
              </a:rPr>
              <a:t>Let </a:t>
            </a:r>
            <a:r>
              <a:rPr lang="fr-FR" sz="1600" b="1" dirty="0">
                <a:latin typeface="Calibri" panose="020F0502020204030204" pitchFamily="34" charset="0"/>
                <a:cs typeface="Calibri" panose="020F0502020204030204" pitchFamily="34" charset="0"/>
              </a:rPr>
              <a:t>K</a:t>
            </a:r>
            <a:r>
              <a:rPr lang="fr-FR" sz="1600" dirty="0">
                <a:latin typeface="Calibri" panose="020F0502020204030204" pitchFamily="34" charset="0"/>
                <a:cs typeface="Calibri" panose="020F0502020204030204" pitchFamily="34" charset="0"/>
              </a:rPr>
              <a:t> </a:t>
            </a:r>
            <a:r>
              <a:rPr lang="fr-FR" sz="1600" dirty="0" err="1">
                <a:latin typeface="Calibri" panose="020F0502020204030204" pitchFamily="34" charset="0"/>
                <a:cs typeface="Calibri" panose="020F0502020204030204" pitchFamily="34" charset="0"/>
              </a:rPr>
              <a:t>be</a:t>
            </a:r>
            <a:r>
              <a:rPr lang="fr-FR" sz="1600" dirty="0">
                <a:latin typeface="Calibri" panose="020F0502020204030204" pitchFamily="34" charset="0"/>
                <a:cs typeface="Calibri" panose="020F0502020204030204" pitchFamily="34" charset="0"/>
              </a:rPr>
              <a:t> a HES. </a:t>
            </a:r>
            <a:r>
              <a:rPr lang="fr-FR" sz="1600" dirty="0" err="1">
                <a:latin typeface="Calibri" panose="020F0502020204030204" pitchFamily="34" charset="0"/>
                <a:cs typeface="Calibri" panose="020F0502020204030204" pitchFamily="34" charset="0"/>
              </a:rPr>
              <a:t>We</a:t>
            </a:r>
            <a:r>
              <a:rPr lang="fr-FR" sz="1600" dirty="0">
                <a:latin typeface="Calibri" panose="020F0502020204030204" pitchFamily="34" charset="0"/>
                <a:cs typeface="Calibri" panose="020F0502020204030204" pitchFamily="34" charset="0"/>
              </a:rPr>
              <a:t> </a:t>
            </a:r>
            <a:r>
              <a:rPr lang="fr-FR" sz="1600" dirty="0" err="1">
                <a:latin typeface="Calibri" panose="020F0502020204030204" pitchFamily="34" charset="0"/>
                <a:cs typeface="Calibri" panose="020F0502020204030204" pitchFamily="34" charset="0"/>
              </a:rPr>
              <a:t>say</a:t>
            </a:r>
            <a:r>
              <a:rPr lang="fr-FR" sz="1600" dirty="0">
                <a:latin typeface="Calibri" panose="020F0502020204030204" pitchFamily="34" charset="0"/>
                <a:cs typeface="Calibri" panose="020F0502020204030204" pitchFamily="34" charset="0"/>
              </a:rPr>
              <a:t> </a:t>
            </a:r>
            <a:r>
              <a:rPr lang="fr-FR" sz="1600" dirty="0" err="1">
                <a:latin typeface="Calibri" panose="020F0502020204030204" pitchFamily="34" charset="0"/>
                <a:cs typeface="Calibri" panose="020F0502020204030204" pitchFamily="34" charset="0"/>
              </a:rPr>
              <a:t>that</a:t>
            </a:r>
            <a:r>
              <a:rPr lang="fr-FR" sz="1600" dirty="0">
                <a:latin typeface="Calibri" panose="020F0502020204030204" pitchFamily="34" charset="0"/>
                <a:cs typeface="Calibri" panose="020F0502020204030204" pitchFamily="34" charset="0"/>
              </a:rPr>
              <a:t> </a:t>
            </a:r>
            <a:r>
              <a:rPr lang="fr-FR" sz="1600" dirty="0" err="1">
                <a:latin typeface="Calibri" panose="020F0502020204030204" pitchFamily="34" charset="0"/>
                <a:cs typeface="Calibri" panose="020F0502020204030204" pitchFamily="34" charset="0"/>
              </a:rPr>
              <a:t>it</a:t>
            </a:r>
            <a:r>
              <a:rPr lang="fr-FR" sz="1600" dirty="0">
                <a:latin typeface="Calibri" panose="020F0502020204030204" pitchFamily="34" charset="0"/>
                <a:cs typeface="Calibri" panose="020F0502020204030204" pitchFamily="34" charset="0"/>
              </a:rPr>
              <a:t> </a:t>
            </a:r>
            <a:r>
              <a:rPr lang="fr-FR" sz="1600" b="1" dirty="0" err="1">
                <a:latin typeface="Calibri" panose="020F0502020204030204" pitchFamily="34" charset="0"/>
                <a:cs typeface="Calibri" panose="020F0502020204030204" pitchFamily="34" charset="0"/>
              </a:rPr>
              <a:t>satisfies</a:t>
            </a:r>
            <a:r>
              <a:rPr lang="fr-FR" sz="1600" b="1" dirty="0">
                <a:latin typeface="Calibri" panose="020F0502020204030204" pitchFamily="34" charset="0"/>
                <a:cs typeface="Calibri" panose="020F0502020204030204" pitchFamily="34" charset="0"/>
              </a:rPr>
              <a:t> MP </a:t>
            </a:r>
            <a:r>
              <a:rPr lang="fr-FR" sz="1600" dirty="0">
                <a:latin typeface="Calibri" panose="020F0502020204030204" pitchFamily="34" charset="0"/>
                <a:cs typeface="Calibri" panose="020F0502020204030204" pitchFamily="34" charset="0"/>
              </a:rPr>
              <a:t>if </a:t>
            </a:r>
            <a:r>
              <a:rPr lang="fr-FR" sz="1600" dirty="0" err="1">
                <a:latin typeface="Calibri" panose="020F0502020204030204" pitchFamily="34" charset="0"/>
                <a:cs typeface="Calibri" panose="020F0502020204030204" pitchFamily="34" charset="0"/>
              </a:rPr>
              <a:t>it</a:t>
            </a:r>
            <a:r>
              <a:rPr lang="fr-FR" sz="1600" dirty="0">
                <a:latin typeface="Calibri" panose="020F0502020204030204" pitchFamily="34" charset="0"/>
                <a:cs typeface="Calibri" panose="020F0502020204030204" pitchFamily="34" charset="0"/>
              </a:rPr>
              <a:t> </a:t>
            </a:r>
            <a:r>
              <a:rPr lang="fr-FR" sz="1600" dirty="0" err="1">
                <a:latin typeface="Calibri" panose="020F0502020204030204" pitchFamily="34" charset="0"/>
                <a:cs typeface="Calibri" panose="020F0502020204030204" pitchFamily="34" charset="0"/>
              </a:rPr>
              <a:t>admits</a:t>
            </a:r>
            <a:r>
              <a:rPr lang="fr-FR" sz="1600" dirty="0">
                <a:latin typeface="Calibri" panose="020F0502020204030204" pitchFamily="34" charset="0"/>
                <a:cs typeface="Calibri" panose="020F0502020204030204" pitchFamily="34" charset="0"/>
              </a:rPr>
              <a:t> n-</a:t>
            </a:r>
            <a:r>
              <a:rPr lang="fr-FR" sz="1600" dirty="0" err="1">
                <a:latin typeface="Calibri" panose="020F0502020204030204" pitchFamily="34" charset="0"/>
                <a:cs typeface="Calibri" panose="020F0502020204030204" pitchFamily="34" charset="0"/>
              </a:rPr>
              <a:t>multifaceted</a:t>
            </a:r>
            <a:r>
              <a:rPr lang="fr-FR" sz="1600" dirty="0">
                <a:latin typeface="Calibri" panose="020F0502020204030204" pitchFamily="34" charset="0"/>
                <a:cs typeface="Calibri" panose="020F0502020204030204" pitchFamily="34" charset="0"/>
              </a:rPr>
              <a:t> components of </a:t>
            </a:r>
            <a:r>
              <a:rPr lang="fr-FR" sz="1600" dirty="0" err="1">
                <a:latin typeface="Calibri" panose="020F0502020204030204" pitchFamily="34" charset="0"/>
                <a:cs typeface="Calibri" panose="020F0502020204030204" pitchFamily="34" charset="0"/>
              </a:rPr>
              <a:t>each</a:t>
            </a:r>
            <a:r>
              <a:rPr lang="fr-FR" sz="1600" dirty="0">
                <a:latin typeface="Calibri" panose="020F0502020204030204" pitchFamily="34" charset="0"/>
                <a:cs typeface="Calibri" panose="020F0502020204030204" pitchFamily="34" charset="0"/>
              </a:rPr>
              <a:t> </a:t>
            </a:r>
            <a:r>
              <a:rPr lang="fr-FR" sz="1600" dirty="0" err="1">
                <a:latin typeface="Calibri" panose="020F0502020204030204" pitchFamily="34" charset="0"/>
                <a:cs typeface="Calibri" panose="020F0502020204030204" pitchFamily="34" charset="0"/>
              </a:rPr>
              <a:t>level</a:t>
            </a:r>
            <a:r>
              <a:rPr lang="fr-FR" sz="1600" dirty="0">
                <a:latin typeface="Calibri" panose="020F0502020204030204" pitchFamily="34" charset="0"/>
                <a:cs typeface="Calibri" panose="020F0502020204030204" pitchFamily="34" charset="0"/>
              </a:rPr>
              <a:t> n &gt; 0. </a:t>
            </a:r>
            <a:r>
              <a:rPr lang="fr-FR" sz="1600" dirty="0" err="1">
                <a:latin typeface="Calibri" panose="020F0502020204030204" pitchFamily="34" charset="0"/>
                <a:cs typeface="Calibri" panose="020F0502020204030204" pitchFamily="34" charset="0"/>
              </a:rPr>
              <a:t>Such</a:t>
            </a:r>
            <a:r>
              <a:rPr lang="fr-FR" sz="1600" dirty="0">
                <a:latin typeface="Calibri" panose="020F0502020204030204" pitchFamily="34" charset="0"/>
                <a:cs typeface="Calibri" panose="020F0502020204030204" pitchFamily="34" charset="0"/>
              </a:rPr>
              <a:t> components </a:t>
            </a:r>
            <a:r>
              <a:rPr lang="fr-FR" sz="1600" dirty="0" err="1">
                <a:latin typeface="Calibri" panose="020F0502020204030204" pitchFamily="34" charset="0"/>
                <a:cs typeface="Calibri" panose="020F0502020204030204" pitchFamily="34" charset="0"/>
              </a:rPr>
              <a:t>give</a:t>
            </a:r>
            <a:r>
              <a:rPr lang="fr-FR" sz="1600" dirty="0">
                <a:latin typeface="Calibri" panose="020F0502020204030204" pitchFamily="34" charset="0"/>
                <a:cs typeface="Calibri" panose="020F0502020204030204" pitchFamily="34" charset="0"/>
              </a:rPr>
              <a:t> </a:t>
            </a:r>
            <a:r>
              <a:rPr lang="fr-FR" sz="1600" i="1" dirty="0">
                <a:latin typeface="Calibri" panose="020F0502020204030204" pitchFamily="34" charset="0"/>
                <a:cs typeface="Calibri" panose="020F0502020204030204" pitchFamily="34" charset="0"/>
              </a:rPr>
              <a:t>flexible </a:t>
            </a:r>
            <a:r>
              <a:rPr lang="fr-FR" sz="1600" i="1" dirty="0" err="1">
                <a:latin typeface="Calibri" panose="020F0502020204030204" pitchFamily="34" charset="0"/>
                <a:cs typeface="Calibri" panose="020F0502020204030204" pitchFamily="34" charset="0"/>
              </a:rPr>
              <a:t>redundancy</a:t>
            </a:r>
            <a:r>
              <a:rPr lang="fr-FR" sz="1600" i="1" dirty="0">
                <a:latin typeface="Calibri" panose="020F0502020204030204" pitchFamily="34" charset="0"/>
                <a:cs typeface="Calibri" panose="020F0502020204030204" pitchFamily="34" charset="0"/>
              </a:rPr>
              <a:t> </a:t>
            </a:r>
            <a:r>
              <a:rPr lang="fr-FR" sz="1600" dirty="0">
                <a:latin typeface="Calibri" panose="020F0502020204030204" pitchFamily="34" charset="0"/>
                <a:cs typeface="Calibri" panose="020F0502020204030204" pitchFamily="34" charset="0"/>
              </a:rPr>
              <a:t>to the system </a:t>
            </a:r>
            <a:r>
              <a:rPr lang="fr-FR" sz="1600" dirty="0" err="1">
                <a:latin typeface="Calibri" panose="020F0502020204030204" pitchFamily="34" charset="0"/>
                <a:cs typeface="Calibri" panose="020F0502020204030204" pitchFamily="34" charset="0"/>
              </a:rPr>
              <a:t>since</a:t>
            </a:r>
            <a:r>
              <a:rPr lang="fr-FR" sz="1600" dirty="0">
                <a:latin typeface="Calibri" panose="020F0502020204030204" pitchFamily="34" charset="0"/>
                <a:cs typeface="Calibri" panose="020F0502020204030204" pitchFamily="34" charset="0"/>
              </a:rPr>
              <a:t> </a:t>
            </a:r>
            <a:r>
              <a:rPr lang="fr-FR" sz="1600" dirty="0" err="1">
                <a:latin typeface="Calibri" panose="020F0502020204030204" pitchFamily="34" charset="0"/>
                <a:cs typeface="Calibri" panose="020F0502020204030204" pitchFamily="34" charset="0"/>
              </a:rPr>
              <a:t>they</a:t>
            </a:r>
            <a:r>
              <a:rPr lang="fr-FR" sz="1600" dirty="0">
                <a:latin typeface="Calibri" panose="020F0502020204030204" pitchFamily="34" charset="0"/>
                <a:cs typeface="Calibri" panose="020F0502020204030204" pitchFamily="34" charset="0"/>
              </a:rPr>
              <a:t> have a multiple </a:t>
            </a:r>
            <a:r>
              <a:rPr lang="fr-FR" sz="1600" dirty="0" err="1">
                <a:latin typeface="Calibri" panose="020F0502020204030204" pitchFamily="34" charset="0"/>
                <a:cs typeface="Calibri" panose="020F0502020204030204" pitchFamily="34" charset="0"/>
              </a:rPr>
              <a:t>identity</a:t>
            </a:r>
            <a:r>
              <a:rPr lang="fr-FR" sz="1600" dirty="0">
                <a:latin typeface="Calibri" panose="020F0502020204030204" pitchFamily="34" charset="0"/>
                <a:cs typeface="Calibri" panose="020F0502020204030204" pitchFamily="34" charset="0"/>
              </a:rPr>
              <a:t> and can </a:t>
            </a:r>
            <a:r>
              <a:rPr lang="fr-FR" sz="1600" dirty="0" err="1">
                <a:latin typeface="Calibri" panose="020F0502020204030204" pitchFamily="34" charset="0"/>
                <a:cs typeface="Calibri" panose="020F0502020204030204" pitchFamily="34" charset="0"/>
              </a:rPr>
              <a:t>operate</a:t>
            </a:r>
            <a:r>
              <a:rPr lang="fr-FR" sz="1600" dirty="0">
                <a:latin typeface="Calibri" panose="020F0502020204030204" pitchFamily="34" charset="0"/>
                <a:cs typeface="Calibri" panose="020F0502020204030204" pitchFamily="34" charset="0"/>
              </a:rPr>
              <a:t> </a:t>
            </a:r>
            <a:r>
              <a:rPr lang="fr-FR" sz="1600" dirty="0" err="1">
                <a:latin typeface="Calibri" panose="020F0502020204030204" pitchFamily="34" charset="0"/>
                <a:cs typeface="Calibri" panose="020F0502020204030204" pitchFamily="34" charset="0"/>
              </a:rPr>
              <a:t>under</a:t>
            </a:r>
            <a:r>
              <a:rPr lang="fr-FR" sz="1600" dirty="0">
                <a:latin typeface="Calibri" panose="020F0502020204030204" pitchFamily="34" charset="0"/>
                <a:cs typeface="Calibri" panose="020F0502020204030204" pitchFamily="34" charset="0"/>
              </a:rPr>
              <a:t> </a:t>
            </a:r>
            <a:r>
              <a:rPr lang="fr-FR" sz="1600" dirty="0" err="1">
                <a:latin typeface="Calibri" panose="020F0502020204030204" pitchFamily="34" charset="0"/>
                <a:cs typeface="Calibri" panose="020F0502020204030204" pitchFamily="34" charset="0"/>
              </a:rPr>
              <a:t>their</a:t>
            </a:r>
            <a:r>
              <a:rPr lang="fr-FR" sz="1600" dirty="0">
                <a:latin typeface="Calibri" panose="020F0502020204030204" pitchFamily="34" charset="0"/>
                <a:cs typeface="Calibri" panose="020F0502020204030204" pitchFamily="34" charset="0"/>
              </a:rPr>
              <a:t> </a:t>
            </a:r>
            <a:r>
              <a:rPr lang="fr-FR" sz="1600" dirty="0" err="1">
                <a:latin typeface="Calibri" panose="020F0502020204030204" pitchFamily="34" charset="0"/>
                <a:cs typeface="Calibri" panose="020F0502020204030204" pitchFamily="34" charset="0"/>
              </a:rPr>
              <a:t>different</a:t>
            </a:r>
            <a:r>
              <a:rPr lang="fr-FR" sz="1600" dirty="0">
                <a:latin typeface="Calibri" panose="020F0502020204030204" pitchFamily="34" charset="0"/>
                <a:cs typeface="Calibri" panose="020F0502020204030204" pitchFamily="34" charset="0"/>
              </a:rPr>
              <a:t> </a:t>
            </a:r>
            <a:r>
              <a:rPr lang="fr-FR" sz="1600" dirty="0" err="1">
                <a:latin typeface="Calibri" panose="020F0502020204030204" pitchFamily="34" charset="0"/>
                <a:cs typeface="Calibri" panose="020F0502020204030204" pitchFamily="34" charset="0"/>
              </a:rPr>
              <a:t>facets</a:t>
            </a:r>
            <a:r>
              <a:rPr lang="fr-FR" sz="1600" dirty="0">
                <a:latin typeface="Calibri" panose="020F0502020204030204" pitchFamily="34" charset="0"/>
                <a:cs typeface="Calibri" panose="020F0502020204030204" pitchFamily="34" charset="0"/>
              </a:rPr>
              <a:t>.</a:t>
            </a:r>
          </a:p>
          <a:p>
            <a:pPr algn="just">
              <a:defRPr/>
            </a:pPr>
            <a:endParaRPr lang="fr-FR" sz="1600" b="1" dirty="0">
              <a:latin typeface="Calibri" panose="020F0502020204030204" pitchFamily="34" charset="0"/>
              <a:cs typeface="Calibri" panose="020F0502020204030204" pitchFamily="34" charset="0"/>
            </a:endParaRPr>
          </a:p>
          <a:p>
            <a:pPr algn="just">
              <a:defRPr/>
            </a:pPr>
            <a:r>
              <a:rPr lang="fr-FR" sz="1600" b="1" dirty="0">
                <a:latin typeface="Calibri" panose="020F0502020204030204" pitchFamily="34" charset="0"/>
                <a:cs typeface="Calibri" panose="020F0502020204030204" pitchFamily="34" charset="0"/>
              </a:rPr>
              <a:t>COMPLEXITY THEOREM. </a:t>
            </a:r>
            <a:r>
              <a:rPr lang="fr-FR" sz="1600" i="1" dirty="0">
                <a:latin typeface="Calibri" panose="020F0502020204030204" pitchFamily="34" charset="0"/>
                <a:cs typeface="Calibri" panose="020F0502020204030204" pitchFamily="34" charset="0"/>
              </a:rPr>
              <a:t>MP </a:t>
            </a:r>
            <a:r>
              <a:rPr lang="fr-FR" sz="1600" i="1" dirty="0" err="1">
                <a:latin typeface="Calibri" panose="020F0502020204030204" pitchFamily="34" charset="0"/>
                <a:cs typeface="Calibri" panose="020F0502020204030204" pitchFamily="34" charset="0"/>
              </a:rPr>
              <a:t>is</a:t>
            </a:r>
            <a:r>
              <a:rPr lang="fr-FR" sz="1600" i="1" dirty="0">
                <a:latin typeface="Calibri" panose="020F0502020204030204" pitchFamily="34" charset="0"/>
                <a:cs typeface="Calibri" panose="020F0502020204030204" pitchFamily="34" charset="0"/>
              </a:rPr>
              <a:t> a </a:t>
            </a:r>
            <a:r>
              <a:rPr lang="fr-FR" sz="1600" i="1" dirty="0" err="1">
                <a:latin typeface="Calibri" panose="020F0502020204030204" pitchFamily="34" charset="0"/>
                <a:cs typeface="Calibri" panose="020F0502020204030204" pitchFamily="34" charset="0"/>
              </a:rPr>
              <a:t>necessary</a:t>
            </a:r>
            <a:r>
              <a:rPr lang="fr-FR" sz="1600" i="1" dirty="0">
                <a:latin typeface="Calibri" panose="020F0502020204030204" pitchFamily="34" charset="0"/>
                <a:cs typeface="Calibri" panose="020F0502020204030204" pitchFamily="34" charset="0"/>
              </a:rPr>
              <a:t> condition for the existence in K of components of </a:t>
            </a:r>
            <a:r>
              <a:rPr lang="fr-FR" sz="1600" i="1" dirty="0" err="1">
                <a:latin typeface="Calibri" panose="020F0502020204030204" pitchFamily="34" charset="0"/>
                <a:cs typeface="Calibri" panose="020F0502020204030204" pitchFamily="34" charset="0"/>
              </a:rPr>
              <a:t>complexity</a:t>
            </a:r>
            <a:r>
              <a:rPr lang="fr-FR" sz="1600" i="1" dirty="0">
                <a:latin typeface="Calibri" panose="020F0502020204030204" pitchFamily="34" charset="0"/>
                <a:cs typeface="Calibri" panose="020F0502020204030204" pitchFamily="34" charset="0"/>
              </a:rPr>
              <a:t> </a:t>
            </a:r>
            <a:r>
              <a:rPr lang="fr-FR" sz="1600" i="1" dirty="0" err="1">
                <a:latin typeface="Calibri" panose="020F0502020204030204" pitchFamily="34" charset="0"/>
                <a:cs typeface="Calibri" panose="020F0502020204030204" pitchFamily="34" charset="0"/>
              </a:rPr>
              <a:t>order</a:t>
            </a:r>
            <a:r>
              <a:rPr lang="fr-FR" sz="1600" i="1" dirty="0">
                <a:latin typeface="Calibri" panose="020F0502020204030204" pitchFamily="34" charset="0"/>
                <a:cs typeface="Calibri" panose="020F0502020204030204" pitchFamily="34" charset="0"/>
              </a:rPr>
              <a:t> &gt; </a:t>
            </a:r>
            <a:r>
              <a:rPr lang="fr-FR" sz="1600" dirty="0">
                <a:latin typeface="Calibri" panose="020F0502020204030204" pitchFamily="34" charset="0"/>
                <a:cs typeface="Calibri" panose="020F0502020204030204" pitchFamily="34" charset="0"/>
              </a:rPr>
              <a:t>1. </a:t>
            </a:r>
          </a:p>
          <a:p>
            <a:pPr algn="just">
              <a:defRPr/>
            </a:pPr>
            <a:r>
              <a:rPr lang="fr-FR" sz="1600" dirty="0" err="1">
                <a:latin typeface="Calibri" panose="020F0502020204030204" pitchFamily="34" charset="0"/>
                <a:cs typeface="Calibri" panose="020F0502020204030204" pitchFamily="34" charset="0"/>
              </a:rPr>
              <a:t>Otherwise</a:t>
            </a:r>
            <a:r>
              <a:rPr lang="fr-FR" sz="1600" dirty="0">
                <a:latin typeface="Calibri" panose="020F0502020204030204" pitchFamily="34" charset="0"/>
                <a:cs typeface="Calibri" panose="020F0502020204030204" pitchFamily="34" charset="0"/>
              </a:rPr>
              <a:t>, </a:t>
            </a:r>
            <a:r>
              <a:rPr lang="fr-FR" sz="1600" dirty="0" err="1">
                <a:latin typeface="Calibri" panose="020F0502020204030204" pitchFamily="34" charset="0"/>
                <a:cs typeface="Calibri" panose="020F0502020204030204" pitchFamily="34" charset="0"/>
              </a:rPr>
              <a:t>we</a:t>
            </a:r>
            <a:r>
              <a:rPr lang="fr-FR" sz="1600" dirty="0">
                <a:latin typeface="Calibri" panose="020F0502020204030204" pitchFamily="34" charset="0"/>
                <a:cs typeface="Calibri" panose="020F0502020204030204" pitchFamily="34" charset="0"/>
              </a:rPr>
              <a:t> have </a:t>
            </a:r>
            <a:r>
              <a:rPr lang="fr-FR" sz="1600" b="1" i="1" dirty="0">
                <a:latin typeface="Calibri" panose="020F0502020204030204" pitchFamily="34" charset="0"/>
                <a:cs typeface="Calibri" panose="020F0502020204030204" pitchFamily="34" charset="0"/>
              </a:rPr>
              <a:t>Pure </a:t>
            </a:r>
            <a:r>
              <a:rPr lang="fr-FR" sz="1600" b="1" i="1" dirty="0" err="1">
                <a:latin typeface="Calibri" panose="020F0502020204030204" pitchFamily="34" charset="0"/>
                <a:cs typeface="Calibri" panose="020F0502020204030204" pitchFamily="34" charset="0"/>
              </a:rPr>
              <a:t>Reductionism</a:t>
            </a:r>
            <a:r>
              <a:rPr lang="fr-FR" sz="1600" i="1" dirty="0">
                <a:latin typeface="Calibri" panose="020F0502020204030204" pitchFamily="34" charset="0"/>
                <a:cs typeface="Calibri" panose="020F0502020204030204" pitchFamily="34" charset="0"/>
              </a:rPr>
              <a:t>.</a:t>
            </a:r>
          </a:p>
          <a:p>
            <a:pPr algn="just">
              <a:defRPr/>
            </a:pPr>
            <a:endParaRPr lang="fr-FR" sz="1600" i="1" dirty="0">
              <a:latin typeface="Calibri" panose="020F0502020204030204" pitchFamily="34" charset="0"/>
              <a:cs typeface="Calibri" panose="020F0502020204030204" pitchFamily="34" charset="0"/>
            </a:endParaRPr>
          </a:p>
          <a:p>
            <a:pPr algn="just">
              <a:defRPr/>
            </a:pPr>
            <a:r>
              <a:rPr lang="fr-FR" sz="1600" b="1" dirty="0">
                <a:latin typeface="Calibri" panose="020F0502020204030204" pitchFamily="34" charset="0"/>
                <a:cs typeface="Calibri" panose="020F0502020204030204" pitchFamily="34" charset="0"/>
              </a:rPr>
              <a:t>EMERGENCE THEOREM. </a:t>
            </a:r>
            <a:r>
              <a:rPr lang="fr-FR" sz="1600" dirty="0">
                <a:latin typeface="Calibri" panose="020F0502020204030204" pitchFamily="34" charset="0"/>
                <a:cs typeface="Calibri" panose="020F0502020204030204" pitchFamily="34" charset="0"/>
              </a:rPr>
              <a:t>If </a:t>
            </a:r>
            <a:r>
              <a:rPr lang="fr-FR" sz="1600" i="1" dirty="0">
                <a:latin typeface="Calibri" panose="020F0502020204030204" pitchFamily="34" charset="0"/>
                <a:cs typeface="Calibri" panose="020F0502020204030204" pitchFamily="34" charset="0"/>
              </a:rPr>
              <a:t>MP </a:t>
            </a:r>
            <a:r>
              <a:rPr lang="fr-FR" sz="1600" i="1" dirty="0" err="1">
                <a:latin typeface="Calibri" panose="020F0502020204030204" pitchFamily="34" charset="0"/>
                <a:cs typeface="Calibri" panose="020F0502020204030204" pitchFamily="34" charset="0"/>
              </a:rPr>
              <a:t>is</a:t>
            </a:r>
            <a:r>
              <a:rPr lang="fr-FR" sz="1600" i="1" dirty="0">
                <a:latin typeface="Calibri" panose="020F0502020204030204" pitchFamily="34" charset="0"/>
                <a:cs typeface="Calibri" panose="020F0502020204030204" pitchFamily="34" charset="0"/>
              </a:rPr>
              <a:t> </a:t>
            </a:r>
            <a:r>
              <a:rPr lang="fr-FR" sz="1600" i="1" dirty="0" err="1">
                <a:latin typeface="Calibri" panose="020F0502020204030204" pitchFamily="34" charset="0"/>
                <a:cs typeface="Calibri" panose="020F0502020204030204" pitchFamily="34" charset="0"/>
              </a:rPr>
              <a:t>satisfied</a:t>
            </a:r>
            <a:r>
              <a:rPr lang="fr-FR" sz="1600" i="1" dirty="0">
                <a:latin typeface="Calibri" panose="020F0502020204030204" pitchFamily="34" charset="0"/>
                <a:cs typeface="Calibri" panose="020F0502020204030204" pitchFamily="34" charset="0"/>
              </a:rPr>
              <a:t>, and </a:t>
            </a:r>
            <a:r>
              <a:rPr lang="fr-FR" sz="1600" i="1" dirty="0" err="1">
                <a:latin typeface="Calibri" panose="020F0502020204030204" pitchFamily="34" charset="0"/>
                <a:cs typeface="Calibri" panose="020F0502020204030204" pitchFamily="34" charset="0"/>
              </a:rPr>
              <a:t>only</a:t>
            </a:r>
            <a:r>
              <a:rPr lang="fr-FR" sz="1600" i="1" dirty="0">
                <a:latin typeface="Calibri" panose="020F0502020204030204" pitchFamily="34" charset="0"/>
                <a:cs typeface="Calibri" panose="020F0502020204030204" pitchFamily="34" charset="0"/>
              </a:rPr>
              <a:t> in </a:t>
            </a:r>
            <a:r>
              <a:rPr lang="fr-FR" sz="1600" i="1" dirty="0" err="1">
                <a:latin typeface="Calibri" panose="020F0502020204030204" pitchFamily="34" charset="0"/>
                <a:cs typeface="Calibri" panose="020F0502020204030204" pitchFamily="34" charset="0"/>
              </a:rPr>
              <a:t>this</a:t>
            </a:r>
            <a:r>
              <a:rPr lang="fr-FR" sz="1600" i="1" dirty="0">
                <a:latin typeface="Calibri" panose="020F0502020204030204" pitchFamily="34" charset="0"/>
                <a:cs typeface="Calibri" panose="020F0502020204030204" pitchFamily="34" charset="0"/>
              </a:rPr>
              <a:t> case, a complexification process can lead to the formation of </a:t>
            </a:r>
            <a:r>
              <a:rPr lang="fr-FR" sz="1600" i="1" dirty="0" err="1">
                <a:latin typeface="Calibri" panose="020F0502020204030204" pitchFamily="34" charset="0"/>
                <a:cs typeface="Calibri" panose="020F0502020204030204" pitchFamily="34" charset="0"/>
              </a:rPr>
              <a:t>multifaceted</a:t>
            </a:r>
            <a:r>
              <a:rPr lang="fr-FR" sz="1600" i="1" dirty="0">
                <a:latin typeface="Calibri" panose="020F0502020204030204" pitchFamily="34" charset="0"/>
                <a:cs typeface="Calibri" panose="020F0502020204030204" pitchFamily="34" charset="0"/>
              </a:rPr>
              <a:t> components of </a:t>
            </a:r>
            <a:r>
              <a:rPr lang="fr-FR" sz="1600" i="1" dirty="0" err="1">
                <a:latin typeface="Calibri" panose="020F0502020204030204" pitchFamily="34" charset="0"/>
                <a:cs typeface="Calibri" panose="020F0502020204030204" pitchFamily="34" charset="0"/>
              </a:rPr>
              <a:t>increasing</a:t>
            </a:r>
            <a:r>
              <a:rPr lang="fr-FR" sz="1600" i="1" dirty="0">
                <a:latin typeface="Calibri" panose="020F0502020204030204" pitchFamily="34" charset="0"/>
                <a:cs typeface="Calibri" panose="020F0502020204030204" pitchFamily="34" charset="0"/>
              </a:rPr>
              <a:t> </a:t>
            </a:r>
            <a:r>
              <a:rPr lang="fr-FR" sz="1600" i="1" dirty="0" err="1">
                <a:latin typeface="Calibri" panose="020F0502020204030204" pitchFamily="34" charset="0"/>
                <a:cs typeface="Calibri" panose="020F0502020204030204" pitchFamily="34" charset="0"/>
              </a:rPr>
              <a:t>complexity</a:t>
            </a:r>
            <a:r>
              <a:rPr lang="fr-FR" sz="1600" i="1" dirty="0">
                <a:latin typeface="Calibri" panose="020F0502020204030204" pitchFamily="34" charset="0"/>
                <a:cs typeface="Calibri" panose="020F0502020204030204" pitchFamily="34" charset="0"/>
              </a:rPr>
              <a:t> </a:t>
            </a:r>
            <a:r>
              <a:rPr lang="fr-FR" sz="1600" i="1" dirty="0" err="1">
                <a:latin typeface="Calibri" panose="020F0502020204030204" pitchFamily="34" charset="0"/>
                <a:cs typeface="Calibri" panose="020F0502020204030204" pitchFamily="34" charset="0"/>
              </a:rPr>
              <a:t>orders</a:t>
            </a:r>
            <a:r>
              <a:rPr lang="fr-FR" sz="1600" i="1" dirty="0">
                <a:latin typeface="Calibri" panose="020F0502020204030204" pitchFamily="34" charset="0"/>
                <a:cs typeface="Calibri" panose="020F0502020204030204" pitchFamily="34" charset="0"/>
              </a:rPr>
              <a:t> and to the </a:t>
            </a:r>
            <a:r>
              <a:rPr lang="en-US" sz="1600" i="1" dirty="0">
                <a:latin typeface="Calibri" panose="020F0502020204030204" pitchFamily="34" charset="0"/>
                <a:cs typeface="Calibri" panose="020F0502020204030204" pitchFamily="34" charset="0"/>
              </a:rPr>
              <a:t>emergence</a:t>
            </a:r>
            <a:r>
              <a:rPr lang="fr-FR" sz="1600" i="1" dirty="0">
                <a:latin typeface="Calibri" panose="020F0502020204030204" pitchFamily="34" charset="0"/>
                <a:cs typeface="Calibri" panose="020F0502020204030204" pitchFamily="34" charset="0"/>
              </a:rPr>
              <a:t> of </a:t>
            </a:r>
            <a:r>
              <a:rPr lang="fr-FR" sz="1600" i="1" dirty="0" err="1">
                <a:latin typeface="Calibri" panose="020F0502020204030204" pitchFamily="34" charset="0"/>
                <a:cs typeface="Calibri" panose="020F0502020204030204" pitchFamily="34" charset="0"/>
              </a:rPr>
              <a:t>multipart</a:t>
            </a:r>
            <a:r>
              <a:rPr lang="fr-FR" sz="1600" i="1" dirty="0">
                <a:latin typeface="Calibri" panose="020F0502020204030204" pitchFamily="34" charset="0"/>
                <a:cs typeface="Calibri" panose="020F0502020204030204" pitchFamily="34" charset="0"/>
              </a:rPr>
              <a:t> links.</a:t>
            </a:r>
          </a:p>
          <a:p>
            <a:pPr algn="ctr">
              <a:defRPr/>
            </a:pPr>
            <a:r>
              <a:rPr lang="fr-FR" sz="1600" i="1" dirty="0">
                <a:latin typeface="Calibri" panose="020F0502020204030204" pitchFamily="34" charset="0"/>
                <a:cs typeface="Calibri" panose="020F0502020204030204" pitchFamily="34" charset="0"/>
                <a:sym typeface="Wingdings" panose="05000000000000000000" pitchFamily="2" charset="2"/>
              </a:rPr>
              <a:t></a:t>
            </a:r>
            <a:r>
              <a:rPr lang="fr-FR" sz="1600" i="1" dirty="0">
                <a:latin typeface="Calibri" panose="020F0502020204030204" pitchFamily="34" charset="0"/>
                <a:cs typeface="Calibri" panose="020F0502020204030204" pitchFamily="34" charset="0"/>
              </a:rPr>
              <a:t> </a:t>
            </a:r>
            <a:r>
              <a:rPr lang="fr-FR" sz="1600" b="1" i="1" dirty="0" err="1">
                <a:latin typeface="Calibri" panose="020F0502020204030204" pitchFamily="34" charset="0"/>
                <a:cs typeface="Calibri" panose="020F0502020204030204" pitchFamily="34" charset="0"/>
              </a:rPr>
              <a:t>Emergentist</a:t>
            </a:r>
            <a:r>
              <a:rPr lang="fr-FR" sz="1600" b="1" i="1" dirty="0">
                <a:latin typeface="Calibri" panose="020F0502020204030204" pitchFamily="34" charset="0"/>
                <a:cs typeface="Calibri" panose="020F0502020204030204" pitchFamily="34" charset="0"/>
              </a:rPr>
              <a:t> </a:t>
            </a:r>
            <a:r>
              <a:rPr lang="fr-FR" sz="1600" b="1" i="1" dirty="0" err="1">
                <a:latin typeface="Calibri" panose="020F0502020204030204" pitchFamily="34" charset="0"/>
                <a:cs typeface="Calibri" panose="020F0502020204030204" pitchFamily="34" charset="0"/>
              </a:rPr>
              <a:t>Reductionism</a:t>
            </a:r>
            <a:r>
              <a:rPr lang="fr-FR" sz="1600" b="1" i="1" dirty="0">
                <a:latin typeface="Calibri" panose="020F0502020204030204" pitchFamily="34" charset="0"/>
                <a:cs typeface="Calibri" panose="020F0502020204030204" pitchFamily="34" charset="0"/>
              </a:rPr>
              <a:t> </a:t>
            </a:r>
            <a:r>
              <a:rPr lang="fr-FR" sz="1600" dirty="0">
                <a:latin typeface="Calibri" panose="020F0502020204030204" pitchFamily="34" charset="0"/>
                <a:cs typeface="Calibri" panose="020F0502020204030204" pitchFamily="34" charset="0"/>
              </a:rPr>
              <a:t>(in the </a:t>
            </a:r>
            <a:r>
              <a:rPr lang="fr-FR" sz="1600" dirty="0" err="1">
                <a:latin typeface="Calibri" panose="020F0502020204030204" pitchFamily="34" charset="0"/>
                <a:cs typeface="Calibri" panose="020F0502020204030204" pitchFamily="34" charset="0"/>
              </a:rPr>
              <a:t>sense</a:t>
            </a:r>
            <a:r>
              <a:rPr lang="fr-FR" sz="1600" dirty="0">
                <a:latin typeface="Calibri" panose="020F0502020204030204" pitchFamily="34" charset="0"/>
                <a:cs typeface="Calibri" panose="020F0502020204030204" pitchFamily="34" charset="0"/>
              </a:rPr>
              <a:t> of Mario </a:t>
            </a:r>
            <a:r>
              <a:rPr lang="fr-FR" sz="1600" dirty="0" err="1">
                <a:latin typeface="Calibri" panose="020F0502020204030204" pitchFamily="34" charset="0"/>
                <a:cs typeface="Calibri" panose="020F0502020204030204" pitchFamily="34" charset="0"/>
              </a:rPr>
              <a:t>Bunge</a:t>
            </a:r>
            <a:r>
              <a:rPr lang="fr-FR" sz="1600" dirty="0">
                <a:latin typeface="Calibri" panose="020F0502020204030204" pitchFamily="34" charset="0"/>
                <a:cs typeface="Calibri" panose="020F0502020204030204" pitchFamily="34" charset="0"/>
              </a:rPr>
              <a:t>).</a:t>
            </a:r>
          </a:p>
          <a:p>
            <a:pPr algn="just">
              <a:defRPr/>
            </a:pPr>
            <a:endParaRPr lang="fr-FR" sz="1600" i="1" dirty="0">
              <a:latin typeface="Calibri" panose="020F0502020204030204" pitchFamily="34" charset="0"/>
              <a:cs typeface="Calibri" panose="020F0502020204030204" pitchFamily="34" charset="0"/>
            </a:endParaRPr>
          </a:p>
          <a:p>
            <a:pPr algn="just">
              <a:defRPr/>
            </a:pPr>
            <a:r>
              <a:rPr lang="fr-FR" sz="1600" b="1" dirty="0">
                <a:latin typeface="Calibri" panose="020F0502020204030204" pitchFamily="34" charset="0"/>
                <a:cs typeface="Calibri" panose="020F0502020204030204" pitchFamily="34" charset="0"/>
              </a:rPr>
              <a:t>COROLLARY</a:t>
            </a:r>
            <a:r>
              <a:rPr lang="fr-FR" sz="1600" dirty="0">
                <a:latin typeface="Calibri" panose="020F0502020204030204" pitchFamily="34" charset="0"/>
                <a:cs typeface="Calibri" panose="020F0502020204030204" pitchFamily="34" charset="0"/>
              </a:rPr>
              <a:t>. </a:t>
            </a:r>
            <a:r>
              <a:rPr lang="fr-FR" sz="1600" i="1" dirty="0">
                <a:latin typeface="Calibri" panose="020F0502020204030204" pitchFamily="34" charset="0"/>
                <a:cs typeface="Calibri" panose="020F0502020204030204" pitchFamily="34" charset="0"/>
              </a:rPr>
              <a:t>MP </a:t>
            </a:r>
            <a:r>
              <a:rPr lang="fr-FR" sz="1600" i="1" dirty="0" err="1">
                <a:latin typeface="Calibri" panose="020F0502020204030204" pitchFamily="34" charset="0"/>
                <a:cs typeface="Calibri" panose="020F0502020204030204" pitchFamily="34" charset="0"/>
              </a:rPr>
              <a:t>is</a:t>
            </a:r>
            <a:r>
              <a:rPr lang="fr-FR" sz="1600" i="1" dirty="0">
                <a:latin typeface="Calibri" panose="020F0502020204030204" pitchFamily="34" charset="0"/>
                <a:cs typeface="Calibri" panose="020F0502020204030204" pitchFamily="34" charset="0"/>
              </a:rPr>
              <a:t> at the root of the </a:t>
            </a:r>
            <a:r>
              <a:rPr lang="fr-FR" sz="1600" i="1" dirty="0" err="1">
                <a:latin typeface="Calibri" panose="020F0502020204030204" pitchFamily="34" charset="0"/>
                <a:cs typeface="Calibri" panose="020F0502020204030204" pitchFamily="34" charset="0"/>
              </a:rPr>
              <a:t>development</a:t>
            </a:r>
            <a:r>
              <a:rPr lang="fr-FR" sz="1600" i="1" dirty="0">
                <a:latin typeface="Calibri" panose="020F0502020204030204" pitchFamily="34" charset="0"/>
                <a:cs typeface="Calibri" panose="020F0502020204030204" pitchFamily="34" charset="0"/>
              </a:rPr>
              <a:t> of a </a:t>
            </a:r>
            <a:r>
              <a:rPr lang="fr-FR" sz="1600" i="1" dirty="0" err="1">
                <a:latin typeface="Calibri" panose="020F0502020204030204" pitchFamily="34" charset="0"/>
                <a:cs typeface="Calibri" panose="020F0502020204030204" pitchFamily="34" charset="0"/>
              </a:rPr>
              <a:t>robust</a:t>
            </a:r>
            <a:r>
              <a:rPr lang="fr-FR" sz="1600" i="1" dirty="0">
                <a:latin typeface="Calibri" panose="020F0502020204030204" pitchFamily="34" charset="0"/>
                <a:cs typeface="Calibri" panose="020F0502020204030204" pitchFamily="34" charset="0"/>
              </a:rPr>
              <a:t> and flexible </a:t>
            </a:r>
            <a:r>
              <a:rPr lang="fr-FR" sz="1600" b="1" i="1" dirty="0">
                <a:latin typeface="Calibri" panose="020F0502020204030204" pitchFamily="34" charset="0"/>
                <a:cs typeface="Calibri" panose="020F0502020204030204" pitchFamily="34" charset="0"/>
              </a:rPr>
              <a:t>memory: </a:t>
            </a:r>
            <a:r>
              <a:rPr lang="fr-FR" sz="1600" i="1" dirty="0" err="1">
                <a:latin typeface="Calibri" panose="020F0502020204030204" pitchFamily="34" charset="0"/>
                <a:cs typeface="Calibri" panose="020F0502020204030204" pitchFamily="34" charset="0"/>
              </a:rPr>
              <a:t>it</a:t>
            </a:r>
            <a:r>
              <a:rPr lang="fr-FR" sz="1600" i="1" dirty="0">
                <a:latin typeface="Calibri" panose="020F0502020204030204" pitchFamily="34" charset="0"/>
                <a:cs typeface="Calibri" panose="020F0502020204030204" pitchFamily="34" charset="0"/>
              </a:rPr>
              <a:t> </a:t>
            </a:r>
            <a:r>
              <a:rPr lang="fr-FR" sz="1600" i="1" dirty="0" err="1">
                <a:latin typeface="Calibri" panose="020F0502020204030204" pitchFamily="34" charset="0"/>
                <a:cs typeface="Calibri" panose="020F0502020204030204" pitchFamily="34" charset="0"/>
              </a:rPr>
              <a:t>is</a:t>
            </a:r>
            <a:r>
              <a:rPr lang="fr-FR" sz="1600" i="1" dirty="0">
                <a:latin typeface="Calibri" panose="020F0502020204030204" pitchFamily="34" charset="0"/>
                <a:cs typeface="Calibri" panose="020F0502020204030204" pitchFamily="34" charset="0"/>
              </a:rPr>
              <a:t> a </a:t>
            </a:r>
            <a:r>
              <a:rPr lang="fr-FR" sz="1600" i="1" dirty="0" err="1">
                <a:latin typeface="Calibri" panose="020F0502020204030204" pitchFamily="34" charset="0"/>
                <a:cs typeface="Calibri" panose="020F0502020204030204" pitchFamily="34" charset="0"/>
              </a:rPr>
              <a:t>sub</a:t>
            </a:r>
            <a:r>
              <a:rPr lang="fr-FR" sz="1600" i="1" dirty="0">
                <a:latin typeface="Calibri" panose="020F0502020204030204" pitchFamily="34" charset="0"/>
                <a:cs typeface="Calibri" panose="020F0502020204030204" pitchFamily="34" charset="0"/>
              </a:rPr>
              <a:t>-system of K </a:t>
            </a:r>
            <a:r>
              <a:rPr lang="fr-FR" sz="1600" i="1" dirty="0" err="1">
                <a:latin typeface="Calibri" panose="020F0502020204030204" pitchFamily="34" charset="0"/>
                <a:cs typeface="Calibri" panose="020F0502020204030204" pitchFamily="34" charset="0"/>
              </a:rPr>
              <a:t>with</a:t>
            </a:r>
            <a:r>
              <a:rPr lang="fr-FR" sz="1600" i="1" dirty="0">
                <a:latin typeface="Calibri" panose="020F0502020204030204" pitchFamily="34" charset="0"/>
                <a:cs typeface="Calibri" panose="020F0502020204030204" pitchFamily="34" charset="0"/>
              </a:rPr>
              <a:t> components of </a:t>
            </a:r>
            <a:r>
              <a:rPr lang="fr-FR" sz="1600" i="1" dirty="0" err="1">
                <a:latin typeface="Calibri" panose="020F0502020204030204" pitchFamily="34" charset="0"/>
                <a:cs typeface="Calibri" panose="020F0502020204030204" pitchFamily="34" charset="0"/>
              </a:rPr>
              <a:t>increasing</a:t>
            </a:r>
            <a:r>
              <a:rPr lang="fr-FR" sz="1600" i="1" dirty="0">
                <a:latin typeface="Calibri" panose="020F0502020204030204" pitchFamily="34" charset="0"/>
                <a:cs typeface="Calibri" panose="020F0502020204030204" pitchFamily="34" charset="0"/>
              </a:rPr>
              <a:t> </a:t>
            </a:r>
            <a:r>
              <a:rPr lang="fr-FR" sz="1600" i="1" dirty="0" err="1">
                <a:latin typeface="Calibri" panose="020F0502020204030204" pitchFamily="34" charset="0"/>
                <a:cs typeface="Calibri" panose="020F0502020204030204" pitchFamily="34" charset="0"/>
              </a:rPr>
              <a:t>complexity</a:t>
            </a:r>
            <a:r>
              <a:rPr lang="fr-FR" sz="1600" i="1" dirty="0">
                <a:latin typeface="Calibri" panose="020F0502020204030204" pitchFamily="34" charset="0"/>
                <a:cs typeface="Calibri" panose="020F0502020204030204" pitchFamily="34" charset="0"/>
              </a:rPr>
              <a:t> </a:t>
            </a:r>
            <a:r>
              <a:rPr lang="fr-FR" sz="1600" i="1" dirty="0" err="1">
                <a:latin typeface="Calibri" panose="020F0502020204030204" pitchFamily="34" charset="0"/>
                <a:cs typeface="Calibri" panose="020F0502020204030204" pitchFamily="34" charset="0"/>
              </a:rPr>
              <a:t>orders</a:t>
            </a:r>
            <a:r>
              <a:rPr lang="fr-FR" sz="1600" i="1" dirty="0">
                <a:latin typeface="Calibri" panose="020F0502020204030204" pitchFamily="34" charset="0"/>
                <a:cs typeface="Calibri" panose="020F0502020204030204" pitchFamily="34" charset="0"/>
              </a:rPr>
              <a:t> </a:t>
            </a:r>
            <a:r>
              <a:rPr lang="fr-FR" sz="1600" i="1" dirty="0" err="1">
                <a:latin typeface="Calibri" panose="020F0502020204030204" pitchFamily="34" charset="0"/>
                <a:cs typeface="Calibri" panose="020F0502020204030204" pitchFamily="34" charset="0"/>
              </a:rPr>
              <a:t>called</a:t>
            </a:r>
            <a:r>
              <a:rPr lang="fr-FR" sz="1600" i="1" dirty="0">
                <a:latin typeface="Calibri" panose="020F0502020204030204" pitchFamily="34" charset="0"/>
                <a:cs typeface="Calibri" panose="020F0502020204030204" pitchFamily="34" charset="0"/>
              </a:rPr>
              <a:t> records.</a:t>
            </a:r>
            <a:r>
              <a:rPr lang="fr-FR" sz="16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672651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E2D48A-4A6C-2B65-275C-C3991A357DA9}"/>
              </a:ext>
            </a:extLst>
          </p:cNvPr>
          <p:cNvSpPr txBox="1"/>
          <p:nvPr/>
        </p:nvSpPr>
        <p:spPr>
          <a:xfrm>
            <a:off x="322760" y="1774209"/>
            <a:ext cx="6523630" cy="1015663"/>
          </a:xfrm>
          <a:prstGeom prst="rect">
            <a:avLst/>
          </a:prstGeom>
          <a:noFill/>
        </p:spPr>
        <p:txBody>
          <a:bodyPr wrap="square" rtlCol="0">
            <a:spAutoFit/>
          </a:bodyPr>
          <a:lstStyle/>
          <a:p>
            <a:pPr algn="ctr"/>
            <a:r>
              <a:rPr lang="fr-FR" sz="1600" b="1" dirty="0">
                <a:latin typeface="Arial" panose="020B0604020202020204" pitchFamily="34" charset="0"/>
                <a:cs typeface="Arial" panose="020B0604020202020204" pitchFamily="34" charset="0"/>
              </a:rPr>
              <a:t>PART III</a:t>
            </a:r>
          </a:p>
          <a:p>
            <a:pPr algn="ctr"/>
            <a:endParaRPr lang="fr-FR" sz="1600" b="1" dirty="0">
              <a:latin typeface="Arial" panose="020B0604020202020204" pitchFamily="34" charset="0"/>
              <a:cs typeface="Arial" panose="020B0604020202020204" pitchFamily="34" charset="0"/>
            </a:endParaRPr>
          </a:p>
          <a:p>
            <a:pPr algn="ctr"/>
            <a:r>
              <a:rPr lang="fr-FR" sz="1400" b="1" dirty="0">
                <a:latin typeface="Arial" panose="020B0604020202020204" pitchFamily="34" charset="0"/>
                <a:cs typeface="Arial" panose="020B0604020202020204" pitchFamily="34" charset="0"/>
              </a:rPr>
              <a:t>MENS, THE  MES OF CAT-NEURONS </a:t>
            </a:r>
          </a:p>
          <a:p>
            <a:pPr algn="ctr"/>
            <a:r>
              <a:rPr lang="fr-FR" sz="1400" b="1" dirty="0">
                <a:latin typeface="Arial" panose="020B0604020202020204" pitchFamily="34" charset="0"/>
                <a:cs typeface="Arial" panose="020B0604020202020204" pitchFamily="34" charset="0"/>
              </a:rPr>
              <a:t>TO MODEL MENTAL OBJECTS</a:t>
            </a:r>
          </a:p>
        </p:txBody>
      </p:sp>
    </p:spTree>
    <p:extLst>
      <p:ext uri="{BB962C8B-B14F-4D97-AF65-F5344CB8AC3E}">
        <p14:creationId xmlns:p14="http://schemas.microsoft.com/office/powerpoint/2010/main" val="3731168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9CB959-36F1-1023-92CD-39D7CF29FC7F}"/>
              </a:ext>
            </a:extLst>
          </p:cNvPr>
          <p:cNvSpPr txBox="1"/>
          <p:nvPr/>
        </p:nvSpPr>
        <p:spPr>
          <a:xfrm>
            <a:off x="556713" y="516646"/>
            <a:ext cx="6202680" cy="4278094"/>
          </a:xfrm>
          <a:prstGeom prst="rect">
            <a:avLst/>
          </a:prstGeom>
          <a:noFill/>
        </p:spPr>
        <p:txBody>
          <a:bodyPr wrap="square" rtlCol="0">
            <a:spAutoFit/>
          </a:bodyPr>
          <a:lstStyle/>
          <a:p>
            <a:pPr algn="just"/>
            <a:r>
              <a:rPr lang="fr-FR" sz="1600" b="1" i="0" u="none" strike="noStrike" baseline="0" dirty="0">
                <a:latin typeface="Calibri" pitchFamily="34" charset="0"/>
                <a:cs typeface="Calibri" pitchFamily="34" charset="0"/>
              </a:rPr>
              <a:t>MENS</a:t>
            </a:r>
            <a:r>
              <a:rPr lang="fr-FR" sz="1600" b="0" i="0" u="none" strike="noStrike" baseline="0" dirty="0">
                <a:latin typeface="Calibri" pitchFamily="34" charset="0"/>
                <a:cs typeface="Calibri" pitchFamily="34" charset="0"/>
              </a:rPr>
              <a:t> </a:t>
            </a:r>
            <a:r>
              <a:rPr lang="en-US" sz="1600" dirty="0">
                <a:latin typeface="Calibri" pitchFamily="34" charset="0"/>
                <a:cs typeface="Calibri" pitchFamily="34" charset="0"/>
              </a:rPr>
              <a:t>(for </a:t>
            </a:r>
            <a:r>
              <a:rPr lang="en-US" sz="1600" i="1" dirty="0">
                <a:latin typeface="Calibri" pitchFamily="34" charset="0"/>
                <a:cs typeface="Calibri" pitchFamily="34" charset="0"/>
              </a:rPr>
              <a:t>Memory Evolutive Neural System</a:t>
            </a:r>
            <a:r>
              <a:rPr lang="en-US" sz="1600" dirty="0">
                <a:latin typeface="Calibri" pitchFamily="34" charset="0"/>
                <a:cs typeface="Calibri" pitchFamily="34" charset="0"/>
              </a:rPr>
              <a:t>) is </a:t>
            </a:r>
            <a:r>
              <a:rPr lang="fr-FR" sz="1600" b="0" i="0" u="none" strike="noStrike" baseline="0" dirty="0">
                <a:latin typeface="Calibri" pitchFamily="34" charset="0"/>
                <a:cs typeface="Calibri" pitchFamily="34" charset="0"/>
              </a:rPr>
              <a:t>a</a:t>
            </a:r>
            <a:r>
              <a:rPr lang="en-US" sz="1600" dirty="0">
                <a:latin typeface="Calibri" pitchFamily="34" charset="0"/>
                <a:cs typeface="Calibri" pitchFamily="34" charset="0"/>
              </a:rPr>
              <a:t> </a:t>
            </a:r>
            <a:r>
              <a:rPr lang="en-US" sz="1600" b="0" i="0" u="none" strike="noStrike" baseline="0" dirty="0">
                <a:latin typeface="Calibri" pitchFamily="34" charset="0"/>
                <a:cs typeface="Calibri" pitchFamily="34" charset="0"/>
              </a:rPr>
              <a:t>‘dynamic model’ of a neuro-cognitive-mental system. We introduced it in 2002 under the name of “MES of neurons”. It proposes a common frame to study neuronal and mental processes up to the development of higher order cognitive </a:t>
            </a:r>
            <a:r>
              <a:rPr lang="fr-FR" sz="1600" b="0" i="0" u="none" strike="noStrike" baseline="0" dirty="0" err="1">
                <a:latin typeface="Calibri" pitchFamily="34" charset="0"/>
                <a:cs typeface="Calibri" pitchFamily="34" charset="0"/>
              </a:rPr>
              <a:t>processes</a:t>
            </a:r>
            <a:r>
              <a:rPr lang="fr-FR" sz="1600" b="0" i="0" u="none" strike="noStrike" baseline="0" dirty="0">
                <a:latin typeface="Calibri" pitchFamily="34" charset="0"/>
                <a:cs typeface="Calibri" pitchFamily="34" charset="0"/>
              </a:rPr>
              <a:t>, at </a:t>
            </a:r>
            <a:r>
              <a:rPr lang="fr-FR" sz="1600" b="0" i="0" u="none" strike="noStrike" baseline="0" dirty="0" err="1">
                <a:latin typeface="Calibri" pitchFamily="34" charset="0"/>
                <a:cs typeface="Calibri" pitchFamily="34" charset="0"/>
              </a:rPr>
              <a:t>different</a:t>
            </a:r>
            <a:r>
              <a:rPr lang="fr-FR" sz="1600" b="0" i="0" u="none" strike="noStrike" baseline="0" dirty="0">
                <a:latin typeface="Calibri" pitchFamily="34" charset="0"/>
                <a:cs typeface="Calibri" pitchFamily="34" charset="0"/>
              </a:rPr>
              <a:t> </a:t>
            </a:r>
            <a:r>
              <a:rPr lang="fr-FR" sz="1600" b="0" i="0" u="none" strike="noStrike" baseline="0" dirty="0" err="1">
                <a:latin typeface="Calibri" pitchFamily="34" charset="0"/>
                <a:cs typeface="Calibri" pitchFamily="34" charset="0"/>
              </a:rPr>
              <a:t>levels</a:t>
            </a:r>
            <a:r>
              <a:rPr lang="fr-FR" sz="1600" b="0" i="0" u="none" strike="noStrike" baseline="0" dirty="0">
                <a:latin typeface="Calibri" pitchFamily="34" charset="0"/>
                <a:cs typeface="Calibri" pitchFamily="34" charset="0"/>
              </a:rPr>
              <a:t> up to </a:t>
            </a:r>
            <a:r>
              <a:rPr lang="fr-FR" sz="1600" b="0" i="0" u="none" strike="noStrike" baseline="0" dirty="0" err="1">
                <a:latin typeface="Calibri" pitchFamily="34" charset="0"/>
                <a:cs typeface="Calibri" pitchFamily="34" charset="0"/>
              </a:rPr>
              <a:t>consc</a:t>
            </a:r>
            <a:r>
              <a:rPr lang="fr-FR" sz="1600" dirty="0" err="1">
                <a:latin typeface="Calibri" pitchFamily="34" charset="0"/>
                <a:cs typeface="Calibri" pitchFamily="34" charset="0"/>
              </a:rPr>
              <a:t>i</a:t>
            </a:r>
            <a:r>
              <a:rPr lang="fr-FR" sz="1600" b="0" i="0" u="none" strike="noStrike" baseline="0" dirty="0" err="1">
                <a:latin typeface="Calibri" pitchFamily="34" charset="0"/>
                <a:cs typeface="Calibri" pitchFamily="34" charset="0"/>
              </a:rPr>
              <a:t>ousness</a:t>
            </a:r>
            <a:r>
              <a:rPr lang="fr-FR" sz="1600" b="0" i="0" u="none" strike="noStrike" baseline="0" dirty="0">
                <a:latin typeface="Calibri" pitchFamily="34" charset="0"/>
                <a:cs typeface="Calibri" pitchFamily="34" charset="0"/>
              </a:rPr>
              <a:t>.</a:t>
            </a:r>
          </a:p>
          <a:p>
            <a:endParaRPr lang="fr-FR" sz="1600" dirty="0">
              <a:latin typeface="Calibri" pitchFamily="34" charset="0"/>
              <a:cs typeface="Calibri" pitchFamily="34" charset="0"/>
            </a:endParaRPr>
          </a:p>
          <a:p>
            <a:pPr algn="just"/>
            <a:r>
              <a:rPr lang="fr-FR" sz="1600" b="1" dirty="0">
                <a:latin typeface="Calibri" pitchFamily="34" charset="0"/>
                <a:cs typeface="Calibri" pitchFamily="34" charset="0"/>
              </a:rPr>
              <a:t>MENS</a:t>
            </a:r>
            <a:r>
              <a:rPr lang="fr-FR" sz="1600" dirty="0">
                <a:latin typeface="Calibri" pitchFamily="34" charset="0"/>
                <a:cs typeface="Calibri" pitchFamily="34" charset="0"/>
              </a:rPr>
              <a:t> </a:t>
            </a:r>
            <a:r>
              <a:rPr lang="fr-FR" sz="1600" dirty="0" err="1">
                <a:latin typeface="Calibri" pitchFamily="34" charset="0"/>
                <a:cs typeface="Calibri" pitchFamily="34" charset="0"/>
              </a:rPr>
              <a:t>is</a:t>
            </a:r>
            <a:r>
              <a:rPr lang="fr-FR" sz="1600" dirty="0">
                <a:latin typeface="Calibri" pitchFamily="34" charset="0"/>
                <a:cs typeface="Calibri" pitchFamily="34" charset="0"/>
              </a:rPr>
              <a:t> a HES </a:t>
            </a:r>
            <a:r>
              <a:rPr lang="fr-FR" sz="1600" dirty="0" err="1">
                <a:latin typeface="Calibri" pitchFamily="34" charset="0"/>
                <a:cs typeface="Calibri" pitchFamily="34" charset="0"/>
              </a:rPr>
              <a:t>having</a:t>
            </a:r>
            <a:r>
              <a:rPr lang="fr-FR" sz="1600" dirty="0">
                <a:latin typeface="Calibri" pitchFamily="34" charset="0"/>
                <a:cs typeface="Calibri" pitchFamily="34" charset="0"/>
              </a:rPr>
              <a:t> the ES of </a:t>
            </a:r>
            <a:r>
              <a:rPr lang="fr-FR" sz="1600" dirty="0" err="1">
                <a:latin typeface="Calibri" pitchFamily="34" charset="0"/>
                <a:cs typeface="Calibri" pitchFamily="34" charset="0"/>
              </a:rPr>
              <a:t>neurons</a:t>
            </a:r>
            <a:r>
              <a:rPr lang="fr-FR" sz="1600" dirty="0">
                <a:latin typeface="Calibri" pitchFamily="34" charset="0"/>
                <a:cs typeface="Calibri" pitchFamily="34" charset="0"/>
              </a:rPr>
              <a:t> </a:t>
            </a:r>
            <a:r>
              <a:rPr lang="fr-FR" sz="1600" b="1" dirty="0">
                <a:latin typeface="Calibri" pitchFamily="34" charset="0"/>
                <a:cs typeface="Calibri" pitchFamily="34" charset="0"/>
              </a:rPr>
              <a:t>NEUR</a:t>
            </a:r>
            <a:r>
              <a:rPr lang="fr-FR" sz="1600" dirty="0">
                <a:latin typeface="Calibri" pitchFamily="34" charset="0"/>
                <a:cs typeface="Calibri" pitchFamily="34" charset="0"/>
              </a:rPr>
              <a:t> as </a:t>
            </a:r>
            <a:r>
              <a:rPr lang="fr-FR" sz="1600" dirty="0" err="1">
                <a:latin typeface="Calibri" pitchFamily="34" charset="0"/>
                <a:cs typeface="Calibri" pitchFamily="34" charset="0"/>
              </a:rPr>
              <a:t>its</a:t>
            </a:r>
            <a:r>
              <a:rPr lang="fr-FR" sz="1600" dirty="0">
                <a:latin typeface="Calibri" pitchFamily="34" charset="0"/>
                <a:cs typeface="Calibri" pitchFamily="34" charset="0"/>
              </a:rPr>
              <a:t> </a:t>
            </a:r>
            <a:r>
              <a:rPr lang="fr-FR" sz="1600" dirty="0" err="1">
                <a:latin typeface="Calibri" pitchFamily="34" charset="0"/>
                <a:cs typeface="Calibri" pitchFamily="34" charset="0"/>
              </a:rPr>
              <a:t>sub</a:t>
            </a:r>
            <a:r>
              <a:rPr lang="fr-FR" sz="1600" dirty="0">
                <a:latin typeface="Calibri" pitchFamily="34" charset="0"/>
                <a:cs typeface="Calibri" pitchFamily="34" charset="0"/>
              </a:rPr>
              <a:t>-ES of </a:t>
            </a:r>
            <a:r>
              <a:rPr lang="fr-FR" sz="1600" dirty="0" err="1">
                <a:latin typeface="Calibri" pitchFamily="34" charset="0"/>
                <a:cs typeface="Calibri" pitchFamily="34" charset="0"/>
              </a:rPr>
              <a:t>level</a:t>
            </a:r>
            <a:r>
              <a:rPr lang="fr-FR" sz="1600" dirty="0">
                <a:latin typeface="Calibri" pitchFamily="34" charset="0"/>
                <a:cs typeface="Calibri" pitchFamily="34" charset="0"/>
              </a:rPr>
              <a:t> 0. </a:t>
            </a:r>
            <a:r>
              <a:rPr lang="fr-FR" sz="1600" dirty="0" err="1">
                <a:latin typeface="Calibri" pitchFamily="34" charset="0"/>
                <a:cs typeface="Calibri" pitchFamily="34" charset="0"/>
              </a:rPr>
              <a:t>Its</a:t>
            </a:r>
            <a:r>
              <a:rPr lang="fr-FR" sz="1600" dirty="0">
                <a:latin typeface="Calibri" pitchFamily="34" charset="0"/>
                <a:cs typeface="Calibri" pitchFamily="34" charset="0"/>
              </a:rPr>
              <a:t> </a:t>
            </a:r>
            <a:r>
              <a:rPr lang="fr-FR" sz="1600" dirty="0" err="1">
                <a:latin typeface="Calibri" pitchFamily="34" charset="0"/>
                <a:cs typeface="Calibri" pitchFamily="34" charset="0"/>
              </a:rPr>
              <a:t>objects</a:t>
            </a:r>
            <a:r>
              <a:rPr lang="fr-FR" sz="1600" dirty="0">
                <a:latin typeface="Calibri" pitchFamily="34" charset="0"/>
                <a:cs typeface="Calibri" pitchFamily="34" charset="0"/>
              </a:rPr>
              <a:t> of </a:t>
            </a:r>
            <a:r>
              <a:rPr lang="fr-FR" sz="1600" dirty="0" err="1">
                <a:latin typeface="Calibri" pitchFamily="34" charset="0"/>
                <a:cs typeface="Calibri" pitchFamily="34" charset="0"/>
              </a:rPr>
              <a:t>higher</a:t>
            </a:r>
            <a:r>
              <a:rPr lang="fr-FR" sz="1600" dirty="0">
                <a:latin typeface="Calibri" pitchFamily="34" charset="0"/>
                <a:cs typeface="Calibri" pitchFamily="34" charset="0"/>
              </a:rPr>
              <a:t> </a:t>
            </a:r>
            <a:r>
              <a:rPr lang="fr-FR" sz="1600" dirty="0" err="1">
                <a:latin typeface="Calibri" pitchFamily="34" charset="0"/>
                <a:cs typeface="Calibri" pitchFamily="34" charset="0"/>
              </a:rPr>
              <a:t>levels</a:t>
            </a:r>
            <a:r>
              <a:rPr lang="fr-FR" sz="1600" dirty="0">
                <a:latin typeface="Calibri" pitchFamily="34" charset="0"/>
                <a:cs typeface="Calibri" pitchFamily="34" charset="0"/>
              </a:rPr>
              <a:t> are </a:t>
            </a:r>
            <a:r>
              <a:rPr lang="fr-FR" altLang="fr-FR" sz="1600" dirty="0">
                <a:latin typeface="Calibri" pitchFamily="34" charset="0"/>
                <a:cs typeface="Calibri" pitchFamily="34" charset="0"/>
              </a:rPr>
              <a:t>'</a:t>
            </a:r>
            <a:r>
              <a:rPr lang="fr-FR" altLang="fr-FR" sz="1600" dirty="0" err="1">
                <a:latin typeface="Calibri" pitchFamily="34" charset="0"/>
                <a:cs typeface="Calibri" pitchFamily="34" charset="0"/>
              </a:rPr>
              <a:t>conceptual</a:t>
            </a:r>
            <a:r>
              <a:rPr lang="fr-FR" altLang="fr-FR" sz="1600" dirty="0">
                <a:latin typeface="Calibri" pitchFamily="34" charset="0"/>
                <a:cs typeface="Calibri" pitchFamily="34" charset="0"/>
              </a:rPr>
              <a:t>' </a:t>
            </a:r>
            <a:r>
              <a:rPr lang="fr-FR" altLang="fr-FR" sz="1600" dirty="0" err="1">
                <a:latin typeface="Calibri" pitchFamily="34" charset="0"/>
                <a:cs typeface="Calibri" pitchFamily="34" charset="0"/>
              </a:rPr>
              <a:t>objects</a:t>
            </a:r>
            <a:r>
              <a:rPr lang="fr-FR" altLang="fr-FR" sz="1600" dirty="0">
                <a:latin typeface="Calibri" pitchFamily="34" charset="0"/>
                <a:cs typeface="Calibri" pitchFamily="34" charset="0"/>
              </a:rPr>
              <a:t>, </a:t>
            </a:r>
            <a:r>
              <a:rPr lang="fr-FR" altLang="fr-FR" sz="1600" dirty="0" err="1">
                <a:latin typeface="Calibri" pitchFamily="34" charset="0"/>
                <a:cs typeface="Calibri" pitchFamily="34" charset="0"/>
              </a:rPr>
              <a:t>called</a:t>
            </a:r>
            <a:r>
              <a:rPr lang="fr-FR" altLang="fr-FR" sz="1600" dirty="0">
                <a:latin typeface="Calibri" pitchFamily="34" charset="0"/>
                <a:cs typeface="Calibri" pitchFamily="34" charset="0"/>
              </a:rPr>
              <a:t> </a:t>
            </a:r>
            <a:r>
              <a:rPr lang="fr-FR" sz="1600" b="1" dirty="0" err="1">
                <a:latin typeface="Calibri" pitchFamily="34" charset="0"/>
                <a:cs typeface="Calibri" pitchFamily="34" charset="0"/>
              </a:rPr>
              <a:t>category-neurons</a:t>
            </a:r>
            <a:r>
              <a:rPr lang="fr-FR" sz="1600" b="1" dirty="0">
                <a:latin typeface="Calibri" pitchFamily="34" charset="0"/>
                <a:cs typeface="Calibri" pitchFamily="34" charset="0"/>
              </a:rPr>
              <a:t> </a:t>
            </a:r>
            <a:r>
              <a:rPr lang="fr-FR" sz="1600" dirty="0">
                <a:latin typeface="Calibri" pitchFamily="34" charset="0"/>
                <a:cs typeface="Calibri" pitchFamily="34" charset="0"/>
              </a:rPr>
              <a:t>(or </a:t>
            </a:r>
            <a:r>
              <a:rPr lang="fr-FR" sz="1600" b="1" i="1" dirty="0">
                <a:latin typeface="Calibri" pitchFamily="34" charset="0"/>
                <a:cs typeface="Calibri" pitchFamily="34" charset="0"/>
              </a:rPr>
              <a:t>cat-</a:t>
            </a:r>
            <a:r>
              <a:rPr lang="fr-FR" sz="1600" b="1" i="1" dirty="0" err="1">
                <a:latin typeface="Calibri" pitchFamily="34" charset="0"/>
                <a:cs typeface="Calibri" pitchFamily="34" charset="0"/>
              </a:rPr>
              <a:t>neurons</a:t>
            </a:r>
            <a:r>
              <a:rPr lang="fr-FR" sz="1600" b="1" dirty="0">
                <a:latin typeface="Calibri" pitchFamily="34" charset="0"/>
                <a:cs typeface="Calibri" pitchFamily="34" charset="0"/>
              </a:rPr>
              <a:t>)</a:t>
            </a:r>
            <a:r>
              <a:rPr lang="fr-FR" sz="1600" dirty="0">
                <a:latin typeface="Calibri" pitchFamily="34" charset="0"/>
                <a:cs typeface="Calibri" pitchFamily="34" charset="0"/>
              </a:rPr>
              <a:t> </a:t>
            </a:r>
            <a:r>
              <a:rPr lang="fr-FR" sz="1600" dirty="0" err="1">
                <a:latin typeface="Calibri" pitchFamily="34" charset="0"/>
                <a:cs typeface="Calibri" pitchFamily="34" charset="0"/>
              </a:rPr>
              <a:t>constructed</a:t>
            </a:r>
            <a:r>
              <a:rPr lang="fr-FR" sz="1600" dirty="0">
                <a:latin typeface="Calibri" pitchFamily="34" charset="0"/>
                <a:cs typeface="Calibri" pitchFamily="34" charset="0"/>
              </a:rPr>
              <a:t> </a:t>
            </a:r>
            <a:r>
              <a:rPr lang="fr-FR" sz="1600" dirty="0" err="1">
                <a:latin typeface="Calibri" pitchFamily="34" charset="0"/>
                <a:cs typeface="Calibri" pitchFamily="34" charset="0"/>
              </a:rPr>
              <a:t>from</a:t>
            </a:r>
            <a:r>
              <a:rPr lang="fr-FR" sz="1600" dirty="0">
                <a:latin typeface="Calibri" pitchFamily="34" charset="0"/>
                <a:cs typeface="Calibri" pitchFamily="34" charset="0"/>
              </a:rPr>
              <a:t> </a:t>
            </a:r>
            <a:r>
              <a:rPr lang="fr-FR" sz="1600" b="1" dirty="0">
                <a:latin typeface="Calibri" pitchFamily="34" charset="0"/>
                <a:cs typeface="Calibri" pitchFamily="34" charset="0"/>
              </a:rPr>
              <a:t>NEUR</a:t>
            </a:r>
            <a:r>
              <a:rPr lang="fr-FR" sz="1600" dirty="0">
                <a:latin typeface="Calibri" pitchFamily="34" charset="0"/>
                <a:cs typeface="Calibri" pitchFamily="34" charset="0"/>
              </a:rPr>
              <a:t> by successive complexification </a:t>
            </a:r>
            <a:r>
              <a:rPr lang="fr-FR" sz="1600" dirty="0" err="1">
                <a:latin typeface="Calibri" pitchFamily="34" charset="0"/>
                <a:cs typeface="Calibri" pitchFamily="34" charset="0"/>
              </a:rPr>
              <a:t>processes</a:t>
            </a:r>
            <a:r>
              <a:rPr lang="fr-FR" sz="1600" dirty="0">
                <a:latin typeface="Calibri" pitchFamily="34" charset="0"/>
                <a:cs typeface="Calibri" pitchFamily="34" charset="0"/>
              </a:rPr>
              <a:t>. </a:t>
            </a:r>
            <a:r>
              <a:rPr lang="fr-FR" sz="1600" dirty="0" err="1">
                <a:latin typeface="Calibri" pitchFamily="34" charset="0"/>
                <a:cs typeface="Calibri" pitchFamily="34" charset="0"/>
              </a:rPr>
              <a:t>They</a:t>
            </a:r>
            <a:r>
              <a:rPr lang="fr-FR" sz="1600" dirty="0">
                <a:latin typeface="Calibri" pitchFamily="34" charset="0"/>
                <a:cs typeface="Calibri" pitchFamily="34" charset="0"/>
              </a:rPr>
              <a:t> model more and more </a:t>
            </a:r>
            <a:r>
              <a:rPr lang="fr-FR" sz="1600" dirty="0" err="1">
                <a:latin typeface="Calibri" pitchFamily="34" charset="0"/>
                <a:cs typeface="Calibri" pitchFamily="34" charset="0"/>
              </a:rPr>
              <a:t>complex</a:t>
            </a:r>
            <a:r>
              <a:rPr lang="fr-FR" sz="1600" dirty="0">
                <a:latin typeface="Calibri" pitchFamily="34" charset="0"/>
                <a:cs typeface="Calibri" pitchFamily="34" charset="0"/>
              </a:rPr>
              <a:t> mental </a:t>
            </a:r>
            <a:r>
              <a:rPr lang="fr-FR" sz="1600" dirty="0" err="1">
                <a:latin typeface="Calibri" pitchFamily="34" charset="0"/>
                <a:cs typeface="Calibri" pitchFamily="34" charset="0"/>
              </a:rPr>
              <a:t>objects</a:t>
            </a:r>
            <a:r>
              <a:rPr lang="fr-FR" sz="1600" dirty="0">
                <a:latin typeface="Calibri" pitchFamily="34" charset="0"/>
                <a:cs typeface="Calibri" pitchFamily="34" charset="0"/>
              </a:rPr>
              <a:t> by </a:t>
            </a:r>
            <a:r>
              <a:rPr lang="fr-FR" altLang="fr-FR" sz="1600" dirty="0">
                <a:latin typeface="Calibri" pitchFamily="34" charset="0"/>
                <a:cs typeface="Calibri" pitchFamily="34" charset="0"/>
              </a:rPr>
              <a:t>activation of the </a:t>
            </a:r>
            <a:r>
              <a:rPr lang="fr-FR" altLang="fr-FR" sz="1600" dirty="0" err="1">
                <a:latin typeface="Calibri" pitchFamily="34" charset="0"/>
                <a:cs typeface="Calibri" pitchFamily="34" charset="0"/>
              </a:rPr>
              <a:t>colimit</a:t>
            </a:r>
            <a:r>
              <a:rPr lang="fr-FR" altLang="fr-FR" sz="1600" dirty="0">
                <a:latin typeface="Calibri" pitchFamily="34" charset="0"/>
                <a:cs typeface="Calibri" pitchFamily="34" charset="0"/>
              </a:rPr>
              <a:t> </a:t>
            </a:r>
            <a:r>
              <a:rPr lang="fr-FR" altLang="fr-FR" sz="1600" dirty="0" err="1">
                <a:latin typeface="Calibri" pitchFamily="34" charset="0"/>
                <a:cs typeface="Calibri" pitchFamily="34" charset="0"/>
              </a:rPr>
              <a:t>cP</a:t>
            </a:r>
            <a:r>
              <a:rPr lang="fr-FR" altLang="fr-FR" sz="1600" dirty="0">
                <a:latin typeface="Calibri" pitchFamily="34" charset="0"/>
                <a:cs typeface="Calibri" pitchFamily="34" charset="0"/>
              </a:rPr>
              <a:t> = </a:t>
            </a:r>
            <a:r>
              <a:rPr lang="fr-FR" altLang="fr-FR" sz="1600" dirty="0" err="1">
                <a:latin typeface="Calibri" pitchFamily="34" charset="0"/>
                <a:cs typeface="Calibri" pitchFamily="34" charset="0"/>
              </a:rPr>
              <a:t>cP</a:t>
            </a:r>
            <a:r>
              <a:rPr lang="fr-FR" altLang="fr-FR" sz="1600" dirty="0">
                <a:latin typeface="Calibri" pitchFamily="34" charset="0"/>
                <a:cs typeface="Calibri" pitchFamily="34" charset="0"/>
              </a:rPr>
              <a:t>' of </a:t>
            </a:r>
            <a:r>
              <a:rPr lang="fr-FR" altLang="fr-FR" sz="1600" dirty="0" err="1">
                <a:latin typeface="Calibri" pitchFamily="34" charset="0"/>
                <a:cs typeface="Calibri" pitchFamily="34" charset="0"/>
              </a:rPr>
              <a:t>corresponding</a:t>
            </a:r>
            <a:r>
              <a:rPr lang="fr-FR" altLang="fr-FR" sz="1600" dirty="0">
                <a:latin typeface="Calibri" pitchFamily="34" charset="0"/>
                <a:cs typeface="Calibri" pitchFamily="34" charset="0"/>
              </a:rPr>
              <a:t> </a:t>
            </a:r>
            <a:r>
              <a:rPr lang="fr-FR" altLang="fr-FR" sz="1600" dirty="0" err="1">
                <a:latin typeface="Calibri" pitchFamily="34" charset="0"/>
                <a:cs typeface="Calibri" pitchFamily="34" charset="0"/>
              </a:rPr>
              <a:t>synchronous</a:t>
            </a:r>
            <a:r>
              <a:rPr lang="fr-FR" altLang="fr-FR" sz="1600" dirty="0">
                <a:latin typeface="Calibri" pitchFamily="34" charset="0"/>
                <a:cs typeface="Calibri" pitchFamily="34" charset="0"/>
              </a:rPr>
              <a:t> </a:t>
            </a:r>
            <a:r>
              <a:rPr lang="fr-FR" altLang="fr-FR" sz="1600" dirty="0" err="1">
                <a:latin typeface="Calibri" pitchFamily="34" charset="0"/>
                <a:cs typeface="Calibri" pitchFamily="34" charset="0"/>
              </a:rPr>
              <a:t>assemblies</a:t>
            </a:r>
            <a:r>
              <a:rPr lang="fr-FR" altLang="fr-FR" sz="1600" dirty="0">
                <a:latin typeface="Calibri" pitchFamily="34" charset="0"/>
                <a:cs typeface="Calibri" pitchFamily="34" charset="0"/>
              </a:rPr>
              <a:t> of cat-</a:t>
            </a:r>
            <a:r>
              <a:rPr lang="fr-FR" altLang="fr-FR" sz="1600" dirty="0" err="1">
                <a:latin typeface="Calibri" pitchFamily="34" charset="0"/>
                <a:cs typeface="Calibri" pitchFamily="34" charset="0"/>
              </a:rPr>
              <a:t>neurons</a:t>
            </a:r>
            <a:r>
              <a:rPr lang="fr-FR" altLang="fr-FR" sz="1600" dirty="0">
                <a:latin typeface="Calibri" pitchFamily="34" charset="0"/>
                <a:cs typeface="Calibri" pitchFamily="34" charset="0"/>
              </a:rPr>
              <a:t>  P, P'</a:t>
            </a:r>
            <a:r>
              <a:rPr lang="fr-FR" altLang="fr-FR" sz="1600" i="1" dirty="0">
                <a:latin typeface="Calibri" pitchFamily="34" charset="0"/>
                <a:cs typeface="Calibri" pitchFamily="34" charset="0"/>
              </a:rPr>
              <a:t>.</a:t>
            </a:r>
            <a:endParaRPr lang="fr-FR" altLang="fr-FR" sz="1600" dirty="0">
              <a:latin typeface="Calibri" pitchFamily="34" charset="0"/>
              <a:cs typeface="Calibri" pitchFamily="34" charset="0"/>
            </a:endParaRPr>
          </a:p>
          <a:p>
            <a:pPr algn="just"/>
            <a:endParaRPr lang="fr-FR" sz="1600" dirty="0">
              <a:latin typeface="Calibri" pitchFamily="34" charset="0"/>
              <a:cs typeface="Calibri" pitchFamily="34" charset="0"/>
            </a:endParaRPr>
          </a:p>
          <a:p>
            <a:pPr algn="just"/>
            <a:r>
              <a:rPr lang="fr-FR" sz="1600" b="1" dirty="0">
                <a:latin typeface="Calibri" pitchFamily="34" charset="0"/>
                <a:cs typeface="Calibri" pitchFamily="34" charset="0"/>
              </a:rPr>
              <a:t>MENS </a:t>
            </a:r>
            <a:r>
              <a:rPr lang="fr-FR" sz="1600" dirty="0" err="1">
                <a:latin typeface="Calibri" pitchFamily="34" charset="0"/>
                <a:cs typeface="Calibri" pitchFamily="34" charset="0"/>
              </a:rPr>
              <a:t>is</a:t>
            </a:r>
            <a:r>
              <a:rPr lang="fr-FR" sz="1600" dirty="0">
                <a:latin typeface="Calibri" pitchFamily="34" charset="0"/>
                <a:cs typeface="Calibri" pitchFamily="34" charset="0"/>
              </a:rPr>
              <a:t> </a:t>
            </a:r>
            <a:r>
              <a:rPr lang="fr-FR" sz="1600" dirty="0" err="1">
                <a:latin typeface="Calibri" pitchFamily="34" charset="0"/>
                <a:cs typeface="Calibri" pitchFamily="34" charset="0"/>
              </a:rPr>
              <a:t>also</a:t>
            </a:r>
            <a:r>
              <a:rPr lang="fr-FR" sz="1600" dirty="0">
                <a:latin typeface="Calibri" pitchFamily="34" charset="0"/>
                <a:cs typeface="Calibri" pitchFamily="34" charset="0"/>
              </a:rPr>
              <a:t> a </a:t>
            </a:r>
            <a:r>
              <a:rPr lang="fr-FR" sz="1600" b="1" dirty="0">
                <a:latin typeface="Calibri" pitchFamily="34" charset="0"/>
                <a:cs typeface="Calibri" pitchFamily="34" charset="0"/>
              </a:rPr>
              <a:t>MES</a:t>
            </a:r>
            <a:r>
              <a:rPr lang="fr-FR" sz="1600" dirty="0">
                <a:latin typeface="Calibri" pitchFamily="34" charset="0"/>
                <a:cs typeface="Calibri" pitchFamily="34" charset="0"/>
              </a:rPr>
              <a:t>, </a:t>
            </a:r>
            <a:r>
              <a:rPr lang="fr-FR" sz="1600" dirty="0" err="1">
                <a:latin typeface="Calibri" pitchFamily="34" charset="0"/>
                <a:cs typeface="Calibri" pitchFamily="34" charset="0"/>
              </a:rPr>
              <a:t>meaning</a:t>
            </a:r>
            <a:r>
              <a:rPr lang="fr-FR" sz="1600" dirty="0">
                <a:latin typeface="Calibri" pitchFamily="34" charset="0"/>
                <a:cs typeface="Calibri" pitchFamily="34" charset="0"/>
              </a:rPr>
              <a:t> </a:t>
            </a:r>
            <a:r>
              <a:rPr lang="fr-FR" sz="1600" dirty="0" err="1">
                <a:latin typeface="Calibri" pitchFamily="34" charset="0"/>
                <a:cs typeface="Calibri" pitchFamily="34" charset="0"/>
              </a:rPr>
              <a:t>that</a:t>
            </a:r>
            <a:r>
              <a:rPr lang="fr-FR" sz="1600" dirty="0">
                <a:latin typeface="Calibri" pitchFamily="34" charset="0"/>
                <a:cs typeface="Calibri" pitchFamily="34" charset="0"/>
              </a:rPr>
              <a:t> </a:t>
            </a:r>
            <a:r>
              <a:rPr lang="fr-FR" sz="1600" dirty="0" err="1">
                <a:latin typeface="Calibri" pitchFamily="34" charset="0"/>
                <a:cs typeface="Calibri" pitchFamily="34" charset="0"/>
              </a:rPr>
              <a:t>it</a:t>
            </a:r>
            <a:r>
              <a:rPr lang="fr-FR" sz="1600" dirty="0">
                <a:latin typeface="Calibri" pitchFamily="34" charset="0"/>
                <a:cs typeface="Calibri" pitchFamily="34" charset="0"/>
              </a:rPr>
              <a:t> has a multi-agent </a:t>
            </a:r>
            <a:r>
              <a:rPr lang="fr-FR" sz="1600" dirty="0" err="1">
                <a:latin typeface="Calibri" pitchFamily="34" charset="0"/>
                <a:cs typeface="Calibri" pitchFamily="34" charset="0"/>
              </a:rPr>
              <a:t>dynamic</a:t>
            </a:r>
            <a:r>
              <a:rPr lang="fr-FR" sz="1600" dirty="0">
                <a:latin typeface="Calibri" pitchFamily="34" charset="0"/>
                <a:cs typeface="Calibri" pitchFamily="34" charset="0"/>
              </a:rPr>
              <a:t> </a:t>
            </a:r>
            <a:r>
              <a:rPr lang="fr-FR" sz="1600" dirty="0" err="1">
                <a:latin typeface="Calibri" pitchFamily="34" charset="0"/>
                <a:cs typeface="Calibri" pitchFamily="34" charset="0"/>
              </a:rPr>
              <a:t>which</a:t>
            </a:r>
            <a:r>
              <a:rPr lang="fr-FR" sz="1600" dirty="0">
                <a:latin typeface="Calibri" pitchFamily="34" charset="0"/>
                <a:cs typeface="Calibri" pitchFamily="34" charset="0"/>
              </a:rPr>
              <a:t> </a:t>
            </a:r>
            <a:r>
              <a:rPr lang="fr-FR" sz="1600" dirty="0" err="1">
                <a:latin typeface="Calibri" pitchFamily="34" charset="0"/>
                <a:cs typeface="Calibri" pitchFamily="34" charset="0"/>
              </a:rPr>
              <a:t>helps</a:t>
            </a:r>
            <a:r>
              <a:rPr lang="fr-FR" sz="1600" dirty="0">
                <a:latin typeface="Calibri" pitchFamily="34" charset="0"/>
                <a:cs typeface="Calibri" pitchFamily="34" charset="0"/>
              </a:rPr>
              <a:t> </a:t>
            </a:r>
            <a:r>
              <a:rPr lang="fr-FR" sz="1600" dirty="0" err="1">
                <a:latin typeface="Calibri" pitchFamily="34" charset="0"/>
                <a:cs typeface="Calibri" pitchFamily="34" charset="0"/>
              </a:rPr>
              <a:t>developing</a:t>
            </a:r>
            <a:r>
              <a:rPr lang="fr-FR" sz="1600" dirty="0">
                <a:latin typeface="Calibri" pitchFamily="34" charset="0"/>
                <a:cs typeface="Calibri" pitchFamily="34" charset="0"/>
              </a:rPr>
              <a:t> a flexible and </a:t>
            </a:r>
            <a:r>
              <a:rPr lang="fr-FR" sz="1600" dirty="0" err="1">
                <a:latin typeface="Calibri" pitchFamily="34" charset="0"/>
                <a:cs typeface="Calibri" pitchFamily="34" charset="0"/>
              </a:rPr>
              <a:t>robust</a:t>
            </a:r>
            <a:r>
              <a:rPr lang="fr-FR" sz="1600" dirty="0">
                <a:latin typeface="Calibri" pitchFamily="34" charset="0"/>
                <a:cs typeface="Calibri" pitchFamily="34" charset="0"/>
              </a:rPr>
              <a:t> memory. </a:t>
            </a:r>
            <a:r>
              <a:rPr lang="fr-FR" sz="1600" b="1" dirty="0">
                <a:latin typeface="Calibri" pitchFamily="34" charset="0"/>
                <a:cs typeface="Calibri" pitchFamily="34" charset="0"/>
              </a:rPr>
              <a:t>MEM. </a:t>
            </a:r>
            <a:r>
              <a:rPr lang="fr-FR" sz="1600" dirty="0">
                <a:latin typeface="Calibri" pitchFamily="34" charset="0"/>
                <a:cs typeface="Calibri" pitchFamily="34" charset="0"/>
              </a:rPr>
              <a:t>This memory has a </a:t>
            </a:r>
            <a:r>
              <a:rPr lang="fr-FR" sz="1600" dirty="0" err="1">
                <a:latin typeface="Calibri" pitchFamily="34" charset="0"/>
                <a:cs typeface="Calibri" pitchFamily="34" charset="0"/>
              </a:rPr>
              <a:t>higher</a:t>
            </a:r>
            <a:r>
              <a:rPr lang="fr-FR" sz="1600" dirty="0">
                <a:latin typeface="Calibri" pitchFamily="34" charset="0"/>
                <a:cs typeface="Calibri" pitchFamily="34" charset="0"/>
              </a:rPr>
              <a:t> </a:t>
            </a:r>
            <a:r>
              <a:rPr lang="fr-FR" sz="1600" dirty="0" err="1">
                <a:latin typeface="Calibri" pitchFamily="34" charset="0"/>
                <a:cs typeface="Calibri" pitchFamily="34" charset="0"/>
              </a:rPr>
              <a:t>level</a:t>
            </a:r>
            <a:r>
              <a:rPr lang="fr-FR" sz="1600" dirty="0">
                <a:latin typeface="Calibri" pitchFamily="34" charset="0"/>
                <a:cs typeface="Calibri" pitchFamily="34" charset="0"/>
              </a:rPr>
              <a:t>, </a:t>
            </a:r>
            <a:r>
              <a:rPr lang="fr-FR" sz="1600" dirty="0" err="1">
                <a:latin typeface="Calibri" pitchFamily="34" charset="0"/>
                <a:cs typeface="Calibri" pitchFamily="34" charset="0"/>
              </a:rPr>
              <a:t>called</a:t>
            </a:r>
            <a:r>
              <a:rPr lang="fr-FR" sz="1600" dirty="0">
                <a:latin typeface="Calibri" pitchFamily="34" charset="0"/>
                <a:cs typeface="Calibri" pitchFamily="34" charset="0"/>
              </a:rPr>
              <a:t> the </a:t>
            </a:r>
            <a:r>
              <a:rPr lang="fr-FR" sz="1600" b="1" dirty="0" err="1">
                <a:latin typeface="Calibri" pitchFamily="34" charset="0"/>
                <a:cs typeface="Calibri" pitchFamily="34" charset="0"/>
              </a:rPr>
              <a:t>Archetypal</a:t>
            </a:r>
            <a:r>
              <a:rPr lang="fr-FR" sz="1600" b="1" dirty="0">
                <a:latin typeface="Calibri" pitchFamily="34" charset="0"/>
                <a:cs typeface="Calibri" pitchFamily="34" charset="0"/>
              </a:rPr>
              <a:t> </a:t>
            </a:r>
            <a:r>
              <a:rPr lang="fr-FR" sz="1600" b="1" dirty="0" err="1">
                <a:latin typeface="Calibri" pitchFamily="34" charset="0"/>
                <a:cs typeface="Calibri" pitchFamily="34" charset="0"/>
              </a:rPr>
              <a:t>Core</a:t>
            </a:r>
            <a:r>
              <a:rPr lang="fr-FR" sz="1600" b="1" dirty="0">
                <a:latin typeface="Calibri" pitchFamily="34" charset="0"/>
                <a:cs typeface="Calibri" pitchFamily="34" charset="0"/>
              </a:rPr>
              <a:t> </a:t>
            </a:r>
            <a:r>
              <a:rPr lang="fr-FR" sz="1600" dirty="0" err="1">
                <a:latin typeface="Calibri" pitchFamily="34" charset="0"/>
                <a:cs typeface="Calibri" pitchFamily="34" charset="0"/>
              </a:rPr>
              <a:t>which</a:t>
            </a:r>
            <a:r>
              <a:rPr lang="fr-FR" sz="1600" dirty="0">
                <a:latin typeface="Calibri" pitchFamily="34" charset="0"/>
                <a:cs typeface="Calibri" pitchFamily="34" charset="0"/>
              </a:rPr>
              <a:t> </a:t>
            </a:r>
            <a:r>
              <a:rPr lang="fr-FR" sz="1600" dirty="0" err="1">
                <a:latin typeface="Calibri" pitchFamily="34" charset="0"/>
                <a:cs typeface="Calibri" pitchFamily="34" charset="0"/>
              </a:rPr>
              <a:t>acts</a:t>
            </a:r>
            <a:r>
              <a:rPr lang="fr-FR" sz="1600" dirty="0">
                <a:latin typeface="Calibri" pitchFamily="34" charset="0"/>
                <a:cs typeface="Calibri" pitchFamily="34" charset="0"/>
              </a:rPr>
              <a:t> as an engine for </a:t>
            </a:r>
            <a:r>
              <a:rPr lang="fr-FR" sz="1600" dirty="0" err="1">
                <a:latin typeface="Calibri" pitchFamily="34" charset="0"/>
                <a:cs typeface="Calibri" pitchFamily="34" charset="0"/>
              </a:rPr>
              <a:t>developing</a:t>
            </a:r>
            <a:r>
              <a:rPr lang="fr-FR" sz="1600" b="1" dirty="0">
                <a:latin typeface="Calibri" pitchFamily="34" charset="0"/>
                <a:cs typeface="Calibri" pitchFamily="34" charset="0"/>
              </a:rPr>
              <a:t> </a:t>
            </a:r>
            <a:r>
              <a:rPr lang="fr-FR" sz="1600" i="1" dirty="0" err="1">
                <a:latin typeface="Calibri" pitchFamily="34" charset="0"/>
                <a:cs typeface="Calibri" pitchFamily="34" charset="0"/>
              </a:rPr>
              <a:t>higher</a:t>
            </a:r>
            <a:r>
              <a:rPr lang="fr-FR" sz="1600" i="1" dirty="0">
                <a:latin typeface="Calibri" pitchFamily="34" charset="0"/>
                <a:cs typeface="Calibri" pitchFamily="34" charset="0"/>
              </a:rPr>
              <a:t> cognitive </a:t>
            </a:r>
            <a:r>
              <a:rPr lang="fr-FR" sz="1600" i="1" dirty="0" err="1">
                <a:latin typeface="Calibri" pitchFamily="34" charset="0"/>
                <a:cs typeface="Calibri" pitchFamily="34" charset="0"/>
              </a:rPr>
              <a:t>processes</a:t>
            </a:r>
            <a:r>
              <a:rPr lang="fr-FR" sz="1600" b="1" i="1" dirty="0">
                <a:latin typeface="Calibri" pitchFamily="34" charset="0"/>
                <a:cs typeface="Calibri" pitchFamily="34" charset="0"/>
              </a:rPr>
              <a:t> </a:t>
            </a:r>
            <a:r>
              <a:rPr lang="fr-FR" sz="1600" i="1" dirty="0">
                <a:latin typeface="Calibri" pitchFamily="34" charset="0"/>
                <a:cs typeface="Calibri" pitchFamily="34" charset="0"/>
              </a:rPr>
              <a:t>and </a:t>
            </a:r>
            <a:r>
              <a:rPr lang="fr-FR" sz="1600" i="1" dirty="0" err="1">
                <a:latin typeface="Calibri" pitchFamily="34" charset="0"/>
                <a:cs typeface="Calibri" pitchFamily="34" charset="0"/>
              </a:rPr>
              <a:t>consciousness</a:t>
            </a:r>
            <a:r>
              <a:rPr lang="fr-FR" sz="1600" b="1" dirty="0">
                <a:latin typeface="Calibri" pitchFamily="34" charset="0"/>
                <a:cs typeface="Calibri" pitchFamily="34" charset="0"/>
              </a:rPr>
              <a:t>.</a:t>
            </a:r>
          </a:p>
        </p:txBody>
      </p:sp>
      <p:sp>
        <p:nvSpPr>
          <p:cNvPr id="3" name="TextBox 2">
            <a:extLst>
              <a:ext uri="{FF2B5EF4-FFF2-40B4-BE49-F238E27FC236}">
                <a16:creationId xmlns:a16="http://schemas.microsoft.com/office/drawing/2014/main" id="{510CC97A-3D9F-5BBD-CFE1-4196ABF34876}"/>
              </a:ext>
            </a:extLst>
          </p:cNvPr>
          <p:cNvSpPr txBox="1"/>
          <p:nvPr/>
        </p:nvSpPr>
        <p:spPr>
          <a:xfrm>
            <a:off x="1403714" y="102596"/>
            <a:ext cx="4762500" cy="338554"/>
          </a:xfrm>
          <a:prstGeom prst="rect">
            <a:avLst/>
          </a:prstGeom>
          <a:noFill/>
        </p:spPr>
        <p:txBody>
          <a:bodyPr wrap="square" rtlCol="0">
            <a:spAutoFit/>
          </a:bodyPr>
          <a:lstStyle/>
          <a:p>
            <a:pPr algn="ctr"/>
            <a:r>
              <a:rPr lang="fr-FR" sz="1600" b="1" dirty="0">
                <a:latin typeface="Arial" panose="020B0604020202020204" pitchFamily="34" charset="0"/>
                <a:cs typeface="Arial" panose="020B0604020202020204" pitchFamily="34" charset="0"/>
              </a:rPr>
              <a:t>PROPERTIES OF MENS</a:t>
            </a:r>
          </a:p>
        </p:txBody>
      </p:sp>
    </p:spTree>
    <p:extLst>
      <p:ext uri="{BB962C8B-B14F-4D97-AF65-F5344CB8AC3E}">
        <p14:creationId xmlns:p14="http://schemas.microsoft.com/office/powerpoint/2010/main" val="3209167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5" name="ZoneTexte 6">
            <a:extLst>
              <a:ext uri="{FF2B5EF4-FFF2-40B4-BE49-F238E27FC236}">
                <a16:creationId xmlns:a16="http://schemas.microsoft.com/office/drawing/2014/main" id="{0721C9B5-F659-4614-8C43-4F5D0A80846C}"/>
              </a:ext>
            </a:extLst>
          </p:cNvPr>
          <p:cNvSpPr txBox="1">
            <a:spLocks noChangeArrowheads="1"/>
          </p:cNvSpPr>
          <p:nvPr/>
        </p:nvSpPr>
        <p:spPr bwMode="auto">
          <a:xfrm>
            <a:off x="3778250" y="611384"/>
            <a:ext cx="284236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0BD0D9"/>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0CF9B"/>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7CCA62"/>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7CCA62"/>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7CCA62"/>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7CCA62"/>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7CCA62"/>
              </a:buClr>
              <a:buChar char="•"/>
              <a:defRPr>
                <a:solidFill>
                  <a:schemeClr val="tx1"/>
                </a:solidFill>
                <a:latin typeface="Georgia" panose="02040502050405020303" pitchFamily="18" charset="0"/>
              </a:defRPr>
            </a:lvl9pPr>
          </a:lstStyle>
          <a:p>
            <a:pPr algn="just">
              <a:spcBef>
                <a:spcPct val="0"/>
              </a:spcBef>
              <a:buClrTx/>
              <a:buSzTx/>
              <a:buNone/>
            </a:pPr>
            <a:r>
              <a:rPr lang="fr-FR" altLang="fr-FR" sz="1400" dirty="0">
                <a:latin typeface="Calibri" panose="020F0502020204030204" pitchFamily="34" charset="0"/>
                <a:cs typeface="Calibri" panose="020F0502020204030204" pitchFamily="34" charset="0"/>
              </a:rPr>
              <a:t>Hebb (1949): </a:t>
            </a:r>
            <a:r>
              <a:rPr lang="fr-FR" altLang="fr-FR" sz="1400" b="1" i="1" dirty="0">
                <a:latin typeface="Calibri" panose="020F0502020204030204" pitchFamily="34" charset="0"/>
                <a:cs typeface="Calibri" panose="020F0502020204030204" pitchFamily="34" charset="0"/>
              </a:rPr>
              <a:t>"</a:t>
            </a:r>
            <a:r>
              <a:rPr lang="fr-FR" altLang="fr-FR" sz="1400" i="1" dirty="0" err="1">
                <a:latin typeface="Calibri" panose="020F0502020204030204" pitchFamily="34" charset="0"/>
                <a:cs typeface="Calibri" panose="020F0502020204030204" pitchFamily="34" charset="0"/>
              </a:rPr>
              <a:t>Any</a:t>
            </a:r>
            <a:r>
              <a:rPr lang="fr-FR" altLang="fr-FR" sz="1400" i="1" dirty="0">
                <a:latin typeface="Calibri" panose="020F0502020204030204" pitchFamily="34" charset="0"/>
                <a:cs typeface="Calibri" panose="020F0502020204030204" pitchFamily="34" charset="0"/>
              </a:rPr>
              <a:t>  </a:t>
            </a:r>
            <a:r>
              <a:rPr lang="fr-FR" altLang="fr-FR" sz="1400" i="1" dirty="0" err="1">
                <a:latin typeface="Calibri" panose="020F0502020204030204" pitchFamily="34" charset="0"/>
                <a:cs typeface="Calibri" panose="020F0502020204030204" pitchFamily="34" charset="0"/>
              </a:rPr>
              <a:t>frequently</a:t>
            </a:r>
            <a:r>
              <a:rPr lang="fr-FR" altLang="fr-FR" sz="1400" i="1" dirty="0">
                <a:latin typeface="Calibri" panose="020F0502020204030204" pitchFamily="34" charset="0"/>
                <a:cs typeface="Calibri" panose="020F0502020204030204" pitchFamily="34" charset="0"/>
              </a:rPr>
              <a:t> </a:t>
            </a:r>
            <a:r>
              <a:rPr lang="fr-FR" altLang="fr-FR" sz="1400" i="1" dirty="0" err="1">
                <a:latin typeface="Calibri" panose="020F0502020204030204" pitchFamily="34" charset="0"/>
                <a:cs typeface="Calibri" panose="020F0502020204030204" pitchFamily="34" charset="0"/>
              </a:rPr>
              <a:t>repeated</a:t>
            </a:r>
            <a:r>
              <a:rPr lang="fr-FR" altLang="fr-FR" sz="1400" i="1" dirty="0">
                <a:latin typeface="Calibri" panose="020F0502020204030204" pitchFamily="34" charset="0"/>
                <a:cs typeface="Calibri" panose="020F0502020204030204" pitchFamily="34" charset="0"/>
              </a:rPr>
              <a:t>, </a:t>
            </a:r>
            <a:r>
              <a:rPr lang="fr-FR" altLang="fr-FR" sz="1400" i="1" dirty="0" err="1">
                <a:latin typeface="Calibri" panose="020F0502020204030204" pitchFamily="34" charset="0"/>
                <a:cs typeface="Calibri" panose="020F0502020204030204" pitchFamily="34" charset="0"/>
              </a:rPr>
              <a:t>particular</a:t>
            </a:r>
            <a:r>
              <a:rPr lang="fr-FR" altLang="fr-FR" sz="1400" i="1" dirty="0">
                <a:latin typeface="Calibri" panose="020F0502020204030204" pitchFamily="34" charset="0"/>
                <a:cs typeface="Calibri" panose="020F0502020204030204" pitchFamily="34" charset="0"/>
              </a:rPr>
              <a:t> stimulation </a:t>
            </a:r>
            <a:r>
              <a:rPr lang="fr-FR" altLang="fr-FR" sz="1400" i="1" dirty="0" err="1">
                <a:latin typeface="Calibri" panose="020F0502020204030204" pitchFamily="34" charset="0"/>
                <a:cs typeface="Calibri" panose="020F0502020204030204" pitchFamily="34" charset="0"/>
              </a:rPr>
              <a:t>will</a:t>
            </a:r>
            <a:r>
              <a:rPr lang="fr-FR" altLang="fr-FR" sz="1400" i="1" dirty="0">
                <a:latin typeface="Calibri" panose="020F0502020204030204" pitchFamily="34" charset="0"/>
                <a:cs typeface="Calibri" panose="020F0502020204030204" pitchFamily="34" charset="0"/>
              </a:rPr>
              <a:t> lead to the slow </a:t>
            </a:r>
            <a:r>
              <a:rPr lang="fr-FR" altLang="fr-FR" sz="1400" i="1" dirty="0" err="1">
                <a:latin typeface="Calibri" panose="020F0502020204030204" pitchFamily="34" charset="0"/>
                <a:cs typeface="Calibri" panose="020F0502020204030204" pitchFamily="34" charset="0"/>
              </a:rPr>
              <a:t>development</a:t>
            </a:r>
            <a:r>
              <a:rPr lang="fr-FR" altLang="fr-FR" sz="1400" i="1" dirty="0">
                <a:latin typeface="Calibri" panose="020F0502020204030204" pitchFamily="34" charset="0"/>
                <a:cs typeface="Calibri" panose="020F0502020204030204" pitchFamily="34" charset="0"/>
              </a:rPr>
              <a:t> of a</a:t>
            </a:r>
            <a:r>
              <a:rPr lang="fr-FR" altLang="fr-FR" sz="1400" b="1" i="1" dirty="0">
                <a:latin typeface="Calibri" panose="020F0502020204030204" pitchFamily="34" charset="0"/>
                <a:cs typeface="Calibri" panose="020F0502020204030204" pitchFamily="34" charset="0"/>
              </a:rPr>
              <a:t> </a:t>
            </a:r>
            <a:r>
              <a:rPr lang="fr-FR" altLang="fr-FR" sz="1400" b="1" i="1" dirty="0" err="1">
                <a:latin typeface="Calibri" panose="020F0502020204030204" pitchFamily="34" charset="0"/>
                <a:cs typeface="Calibri" panose="020F0502020204030204" pitchFamily="34" charset="0"/>
              </a:rPr>
              <a:t>synchronous</a:t>
            </a:r>
            <a:r>
              <a:rPr lang="fr-FR" altLang="fr-FR" sz="1400" b="1" i="1" dirty="0">
                <a:latin typeface="Calibri" panose="020F0502020204030204" pitchFamily="34" charset="0"/>
                <a:cs typeface="Calibri" panose="020F0502020204030204" pitchFamily="34" charset="0"/>
              </a:rPr>
              <a:t> </a:t>
            </a:r>
            <a:r>
              <a:rPr lang="fr-FR" altLang="fr-FR" sz="1400" b="1" i="1" dirty="0" err="1">
                <a:latin typeface="Calibri" panose="020F0502020204030204" pitchFamily="34" charset="0"/>
                <a:cs typeface="Calibri" panose="020F0502020204030204" pitchFamily="34" charset="0"/>
              </a:rPr>
              <a:t>cell-assembly</a:t>
            </a:r>
            <a:r>
              <a:rPr lang="fr-FR" altLang="fr-FR" sz="1400" i="1" dirty="0">
                <a:latin typeface="Calibri" panose="020F0502020204030204" pitchFamily="34" charset="0"/>
                <a:cs typeface="Calibri" panose="020F0502020204030204" pitchFamily="34" charset="0"/>
              </a:rPr>
              <a:t>" &lt;…&gt; capable of acting </a:t>
            </a:r>
            <a:r>
              <a:rPr lang="fr-FR" altLang="fr-FR" sz="1400" i="1" dirty="0" err="1">
                <a:latin typeface="Calibri" panose="020F0502020204030204" pitchFamily="34" charset="0"/>
                <a:cs typeface="Calibri" panose="020F0502020204030204" pitchFamily="34" charset="0"/>
              </a:rPr>
              <a:t>briefly</a:t>
            </a:r>
            <a:r>
              <a:rPr lang="fr-FR" altLang="fr-FR" sz="1400" i="1" dirty="0">
                <a:latin typeface="Calibri" panose="020F0502020204030204" pitchFamily="34" charset="0"/>
                <a:cs typeface="Calibri" panose="020F0502020204030204" pitchFamily="34" charset="0"/>
              </a:rPr>
              <a:t> as a close system </a:t>
            </a:r>
            <a:r>
              <a:rPr lang="fr-FR" altLang="fr-FR" sz="1400" dirty="0">
                <a:latin typeface="Calibri" panose="020F0502020204030204" pitchFamily="34" charset="0"/>
                <a:cs typeface="Calibri" panose="020F0502020204030204" pitchFamily="34" charset="0"/>
              </a:rPr>
              <a:t>". </a:t>
            </a:r>
          </a:p>
          <a:p>
            <a:pPr algn="just">
              <a:spcBef>
                <a:spcPct val="0"/>
              </a:spcBef>
              <a:buClrTx/>
              <a:buSzTx/>
              <a:buNone/>
            </a:pPr>
            <a:r>
              <a:rPr lang="fr-FR" altLang="fr-FR" sz="1400" dirty="0">
                <a:latin typeface="Calibri" panose="020F0502020204030204" pitchFamily="34" charset="0"/>
                <a:cs typeface="Calibri" panose="020F0502020204030204" pitchFamily="34" charset="0"/>
              </a:rPr>
              <a:t>And </a:t>
            </a:r>
            <a:r>
              <a:rPr lang="fr-FR" altLang="fr-FR" sz="1400" dirty="0" err="1">
                <a:latin typeface="Calibri" panose="020F0502020204030204" pitchFamily="34" charset="0"/>
                <a:cs typeface="Calibri" panose="020F0502020204030204" pitchFamily="34" charset="0"/>
              </a:rPr>
              <a:t>he</a:t>
            </a:r>
            <a:r>
              <a:rPr lang="fr-FR" altLang="fr-FR" sz="1400" dirty="0">
                <a:latin typeface="Calibri" panose="020F0502020204030204" pitchFamily="34" charset="0"/>
                <a:cs typeface="Calibri" panose="020F0502020204030204" pitchFamily="34" charset="0"/>
              </a:rPr>
              <a:t> </a:t>
            </a:r>
            <a:r>
              <a:rPr lang="fr-FR" altLang="fr-FR" sz="1400" dirty="0" err="1">
                <a:latin typeface="Calibri" panose="020F0502020204030204" pitchFamily="34" charset="0"/>
                <a:cs typeface="Calibri" panose="020F0502020204030204" pitchFamily="34" charset="0"/>
              </a:rPr>
              <a:t>attributes</a:t>
            </a:r>
            <a:r>
              <a:rPr lang="fr-FR" altLang="fr-FR" sz="1400" dirty="0">
                <a:latin typeface="Calibri" panose="020F0502020204030204" pitchFamily="34" charset="0"/>
                <a:cs typeface="Calibri" panose="020F0502020204030204" pitchFamily="34" charset="0"/>
              </a:rPr>
              <a:t> </a:t>
            </a:r>
            <a:r>
              <a:rPr lang="fr-FR" altLang="fr-FR" sz="1400" dirty="0" err="1">
                <a:latin typeface="Calibri" panose="020F0502020204030204" pitchFamily="34" charset="0"/>
                <a:cs typeface="Calibri" panose="020F0502020204030204" pitchFamily="34" charset="0"/>
              </a:rPr>
              <a:t>their</a:t>
            </a:r>
            <a:r>
              <a:rPr lang="fr-FR" altLang="fr-FR" sz="1400" dirty="0">
                <a:latin typeface="Calibri" panose="020F0502020204030204" pitchFamily="34" charset="0"/>
                <a:cs typeface="Calibri" panose="020F0502020204030204" pitchFamily="34" charset="0"/>
              </a:rPr>
              <a:t> formation to the </a:t>
            </a:r>
            <a:r>
              <a:rPr lang="fr-FR" altLang="fr-FR" sz="1400" b="1" i="1" dirty="0">
                <a:latin typeface="Calibri" panose="020F0502020204030204" pitchFamily="34" charset="0"/>
                <a:cs typeface="Calibri" panose="020F0502020204030204" pitchFamily="34" charset="0"/>
              </a:rPr>
              <a:t>Hebb </a:t>
            </a:r>
            <a:r>
              <a:rPr lang="fr-FR" altLang="fr-FR" sz="1400" b="1" i="1" dirty="0" err="1">
                <a:latin typeface="Calibri" panose="020F0502020204030204" pitchFamily="34" charset="0"/>
                <a:cs typeface="Calibri" panose="020F0502020204030204" pitchFamily="34" charset="0"/>
              </a:rPr>
              <a:t>rule</a:t>
            </a:r>
            <a:r>
              <a:rPr lang="fr-FR" altLang="fr-FR" sz="1400" b="1" i="1" dirty="0">
                <a:latin typeface="Calibri" panose="020F0502020204030204" pitchFamily="34" charset="0"/>
                <a:cs typeface="Calibri" panose="020F0502020204030204" pitchFamily="34" charset="0"/>
              </a:rPr>
              <a:t> for </a:t>
            </a:r>
            <a:r>
              <a:rPr lang="fr-FR" altLang="fr-FR" sz="1400" b="1" i="1" dirty="0" err="1">
                <a:latin typeface="Calibri" panose="020F0502020204030204" pitchFamily="34" charset="0"/>
                <a:cs typeface="Calibri" panose="020F0502020204030204" pitchFamily="34" charset="0"/>
              </a:rPr>
              <a:t>synaptic</a:t>
            </a:r>
            <a:r>
              <a:rPr lang="fr-FR" altLang="fr-FR" sz="1400" b="1" i="1" dirty="0">
                <a:latin typeface="Calibri" panose="020F0502020204030204" pitchFamily="34" charset="0"/>
                <a:cs typeface="Calibri" panose="020F0502020204030204" pitchFamily="34" charset="0"/>
              </a:rPr>
              <a:t> </a:t>
            </a:r>
            <a:r>
              <a:rPr lang="fr-FR" altLang="fr-FR" sz="1400" b="1" i="1" dirty="0" err="1">
                <a:latin typeface="Calibri" panose="020F0502020204030204" pitchFamily="34" charset="0"/>
                <a:cs typeface="Calibri" panose="020F0502020204030204" pitchFamily="34" charset="0"/>
              </a:rPr>
              <a:t>plasticity</a:t>
            </a:r>
            <a:r>
              <a:rPr lang="fr-FR" altLang="fr-FR" sz="1400" b="1" i="1" dirty="0">
                <a:latin typeface="Calibri" panose="020F0502020204030204" pitchFamily="34" charset="0"/>
                <a:cs typeface="Calibri" panose="020F0502020204030204" pitchFamily="34" charset="0"/>
              </a:rPr>
              <a:t>.</a:t>
            </a:r>
            <a:r>
              <a:rPr lang="en-US" altLang="fr-FR" sz="1400" dirty="0">
                <a:latin typeface="Calibri" panose="020F0502020204030204" pitchFamily="34" charset="0"/>
                <a:cs typeface="Calibri" panose="020F0502020204030204" pitchFamily="34" charset="0"/>
              </a:rPr>
              <a:t> </a:t>
            </a:r>
          </a:p>
        </p:txBody>
      </p:sp>
      <p:sp>
        <p:nvSpPr>
          <p:cNvPr id="38916" name="ZoneTexte 3">
            <a:extLst>
              <a:ext uri="{FF2B5EF4-FFF2-40B4-BE49-F238E27FC236}">
                <a16:creationId xmlns:a16="http://schemas.microsoft.com/office/drawing/2014/main" id="{53E16B47-3E43-4F25-A8B9-A5A0F40B8C01}"/>
              </a:ext>
            </a:extLst>
          </p:cNvPr>
          <p:cNvSpPr txBox="1">
            <a:spLocks noChangeArrowheads="1"/>
          </p:cNvSpPr>
          <p:nvPr/>
        </p:nvSpPr>
        <p:spPr bwMode="auto">
          <a:xfrm>
            <a:off x="1779814" y="-5370"/>
            <a:ext cx="509093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0BD0D9"/>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0CF9B"/>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7CCA62"/>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7CCA62"/>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7CCA62"/>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7CCA62"/>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7CCA62"/>
              </a:buClr>
              <a:buChar char="•"/>
              <a:defRPr>
                <a:solidFill>
                  <a:schemeClr val="tx1"/>
                </a:solidFill>
                <a:latin typeface="Georgia" panose="02040502050405020303" pitchFamily="18" charset="0"/>
              </a:defRPr>
            </a:lvl9pPr>
          </a:lstStyle>
          <a:p>
            <a:pPr algn="ctr" eaLnBrk="1" hangingPunct="1">
              <a:spcBef>
                <a:spcPct val="0"/>
              </a:spcBef>
              <a:buClrTx/>
              <a:buSzTx/>
              <a:buFontTx/>
              <a:buNone/>
            </a:pPr>
            <a:r>
              <a:rPr lang="fr-FR" altLang="fr-FR" sz="1600" b="1" dirty="0">
                <a:latin typeface="Arial" panose="020B0604020202020204" pitchFamily="34" charset="0"/>
                <a:cs typeface="Arial" panose="020B0604020202020204" pitchFamily="34" charset="0"/>
              </a:rPr>
              <a:t>CAT-NEURONS TO MODEL MENTAL OBJECTS</a:t>
            </a:r>
          </a:p>
        </p:txBody>
      </p:sp>
      <p:sp>
        <p:nvSpPr>
          <p:cNvPr id="38921" name="ZoneTexte 9">
            <a:extLst>
              <a:ext uri="{FF2B5EF4-FFF2-40B4-BE49-F238E27FC236}">
                <a16:creationId xmlns:a16="http://schemas.microsoft.com/office/drawing/2014/main" id="{AF4BF007-48FE-420D-B4AD-B99A8C7F9CFF}"/>
              </a:ext>
            </a:extLst>
          </p:cNvPr>
          <p:cNvSpPr txBox="1">
            <a:spLocks noChangeArrowheads="1"/>
          </p:cNvSpPr>
          <p:nvPr/>
        </p:nvSpPr>
        <p:spPr bwMode="auto">
          <a:xfrm>
            <a:off x="502136" y="2712112"/>
            <a:ext cx="6164877" cy="27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0BD0D9"/>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0CF9B"/>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7CCA62"/>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7CCA62"/>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7CCA62"/>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7CCA62"/>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7CCA62"/>
              </a:buClr>
              <a:buChar char="•"/>
              <a:defRPr>
                <a:solidFill>
                  <a:schemeClr val="tx1"/>
                </a:solidFill>
                <a:latin typeface="Georgia" panose="02040502050405020303" pitchFamily="18" charset="0"/>
              </a:defRPr>
            </a:lvl9pPr>
          </a:lstStyle>
          <a:p>
            <a:pPr algn="just">
              <a:spcBef>
                <a:spcPts val="1200"/>
              </a:spcBef>
              <a:buClrTx/>
              <a:buSzTx/>
              <a:buNone/>
            </a:pPr>
            <a:r>
              <a:rPr lang="en-US" altLang="fr-FR" sz="1400" dirty="0">
                <a:latin typeface="Calibri" panose="020F0502020204030204" pitchFamily="34" charset="0"/>
                <a:cs typeface="Calibri" panose="020F0502020204030204" pitchFamily="34" charset="0"/>
              </a:rPr>
              <a:t>Such synchronous cell assemblies play an essential role in the formation of </a:t>
            </a:r>
            <a:r>
              <a:rPr lang="en-US" altLang="fr-FR" sz="1400" i="1" dirty="0">
                <a:latin typeface="Calibri" panose="020F0502020204030204" pitchFamily="34" charset="0"/>
                <a:cs typeface="Calibri" panose="020F0502020204030204" pitchFamily="34" charset="0"/>
              </a:rPr>
              <a:t>mental objects</a:t>
            </a:r>
            <a:r>
              <a:rPr lang="en-US" altLang="fr-FR" sz="1400" dirty="0">
                <a:latin typeface="Calibri" panose="020F0502020204030204" pitchFamily="34" charset="0"/>
                <a:cs typeface="Calibri" panose="020F0502020204030204" pitchFamily="34" charset="0"/>
              </a:rPr>
              <a:t>. For Changeux:</a:t>
            </a:r>
            <a:r>
              <a:rPr lang="fr-FR" altLang="fr-FR" sz="1400" dirty="0">
                <a:latin typeface="Calibri" panose="020F0502020204030204" pitchFamily="34" charset="0"/>
                <a:cs typeface="Calibri" panose="020F0502020204030204" pitchFamily="34" charset="0"/>
              </a:rPr>
              <a:t> </a:t>
            </a:r>
            <a:r>
              <a:rPr lang="fr-FR" sz="1400" dirty="0">
                <a:latin typeface="Calibri" panose="020F0502020204030204" pitchFamily="34" charset="0"/>
                <a:cs typeface="Calibri" panose="020F0502020204030204" pitchFamily="34" charset="0"/>
              </a:rPr>
              <a:t>« </a:t>
            </a:r>
            <a:r>
              <a:rPr lang="fr-FR" sz="1400" i="1" dirty="0">
                <a:latin typeface="Calibri" panose="020F0502020204030204" pitchFamily="34" charset="0"/>
                <a:cs typeface="Calibri" panose="020F0502020204030204" pitchFamily="34" charset="0"/>
              </a:rPr>
              <a:t>L'objet mental est identifié à l'état physique &lt;…&gt; créé par l'entrée en activité d'une large population ou «assemblée» de neurones  ».</a:t>
            </a:r>
            <a:endParaRPr lang="en-US" altLang="fr-FR" sz="1400" dirty="0">
              <a:latin typeface="Calibri" panose="020F0502020204030204" pitchFamily="34" charset="0"/>
              <a:cs typeface="Calibri" panose="020F0502020204030204" pitchFamily="34" charset="0"/>
            </a:endParaRPr>
          </a:p>
          <a:p>
            <a:pPr marL="36000" algn="just">
              <a:spcBef>
                <a:spcPts val="1200"/>
              </a:spcBef>
              <a:buClrTx/>
              <a:buSzTx/>
              <a:buNone/>
            </a:pPr>
            <a:r>
              <a:rPr lang="en-US" altLang="fr-FR" sz="1400" dirty="0">
                <a:latin typeface="Calibri" panose="020F0502020204030204" pitchFamily="34" charset="0"/>
                <a:cs typeface="Calibri" panose="020F0502020204030204" pitchFamily="34" charset="0"/>
              </a:rPr>
              <a:t>       In </a:t>
            </a:r>
            <a:r>
              <a:rPr lang="en-US" altLang="fr-FR" sz="1400" b="1" dirty="0">
                <a:latin typeface="Calibri" panose="020F0502020204030204" pitchFamily="34" charset="0"/>
                <a:cs typeface="Calibri" panose="020F0502020204030204" pitchFamily="34" charset="0"/>
              </a:rPr>
              <a:t>MENS</a:t>
            </a:r>
            <a:r>
              <a:rPr lang="en-US" altLang="fr-FR" sz="1400" dirty="0">
                <a:latin typeface="Calibri" panose="020F0502020204030204" pitchFamily="34" charset="0"/>
                <a:cs typeface="Calibri" panose="020F0502020204030204" pitchFamily="34" charset="0"/>
              </a:rPr>
              <a:t> we model the assembly (also called </a:t>
            </a:r>
            <a:r>
              <a:rPr lang="en-US" altLang="fr-FR" sz="1400" i="1" dirty="0">
                <a:latin typeface="Calibri" panose="020F0502020204030204" pitchFamily="34" charset="0"/>
                <a:cs typeface="Calibri" panose="020F0502020204030204" pitchFamily="34" charset="0"/>
              </a:rPr>
              <a:t>neural pattern</a:t>
            </a:r>
            <a:r>
              <a:rPr lang="en-US" altLang="fr-FR" sz="1400" dirty="0">
                <a:latin typeface="Calibri" panose="020F0502020204030204" pitchFamily="34" charset="0"/>
                <a:cs typeface="Calibri" panose="020F0502020204030204" pitchFamily="34" charset="0"/>
              </a:rPr>
              <a:t>) by </a:t>
            </a:r>
            <a:r>
              <a:rPr lang="en-US" altLang="fr-FR" sz="1400" b="1" dirty="0">
                <a:solidFill>
                  <a:srgbClr val="00B050"/>
                </a:solidFill>
                <a:latin typeface="Calibri" panose="020F0502020204030204" pitchFamily="34" charset="0"/>
                <a:cs typeface="Calibri" panose="020F0502020204030204" pitchFamily="34" charset="0"/>
              </a:rPr>
              <a:t>a diagram P </a:t>
            </a:r>
            <a:r>
              <a:rPr lang="en-US" altLang="fr-FR" sz="1400" dirty="0">
                <a:latin typeface="Calibri" panose="020F0502020204030204" pitchFamily="34" charset="0"/>
                <a:cs typeface="Calibri" panose="020F0502020204030204" pitchFamily="34" charset="0"/>
              </a:rPr>
              <a:t>to a category </a:t>
            </a:r>
            <a:r>
              <a:rPr lang="en-US" altLang="fr-FR" sz="1400" i="1" dirty="0" err="1">
                <a:latin typeface="Calibri" panose="020F0502020204030204" pitchFamily="34" charset="0"/>
                <a:cs typeface="Calibri" panose="020F0502020204030204" pitchFamily="34" charset="0"/>
              </a:rPr>
              <a:t>Neur</a:t>
            </a:r>
            <a:r>
              <a:rPr lang="en-US" altLang="fr-FR" sz="1400" i="1" baseline="-25000" dirty="0" err="1">
                <a:latin typeface="Calibri" panose="020F0502020204030204" pitchFamily="34" charset="0"/>
                <a:cs typeface="Calibri" panose="020F0502020204030204" pitchFamily="34" charset="0"/>
              </a:rPr>
              <a:t>t</a:t>
            </a:r>
            <a:r>
              <a:rPr lang="en-US" altLang="fr-FR" sz="1400" dirty="0">
                <a:latin typeface="Calibri" panose="020F0502020204030204" pitchFamily="34" charset="0"/>
                <a:cs typeface="Calibri" panose="020F0502020204030204" pitchFamily="34" charset="0"/>
              </a:rPr>
              <a:t> and the mental object by activation of:</a:t>
            </a:r>
          </a:p>
          <a:p>
            <a:pPr marL="400050" indent="-400050" algn="just">
              <a:spcBef>
                <a:spcPts val="600"/>
              </a:spcBef>
              <a:buClrTx/>
              <a:buSzTx/>
              <a:buAutoNum type="romanLcParenBoth"/>
            </a:pPr>
            <a:r>
              <a:rPr lang="en-US" altLang="fr-FR" sz="1400" dirty="0">
                <a:latin typeface="Calibri" panose="020F0502020204030204" pitchFamily="34" charset="0"/>
                <a:cs typeface="Calibri" panose="020F0502020204030204" pitchFamily="34" charset="0"/>
              </a:rPr>
              <a:t>the neuron colimit of </a:t>
            </a:r>
            <a:r>
              <a:rPr lang="en-US" altLang="fr-FR" sz="1400" b="1" dirty="0">
                <a:solidFill>
                  <a:srgbClr val="00B050"/>
                </a:solidFill>
                <a:latin typeface="Calibri" panose="020F0502020204030204" pitchFamily="34" charset="0"/>
                <a:cs typeface="Calibri" panose="020F0502020204030204" pitchFamily="34" charset="0"/>
              </a:rPr>
              <a:t>P </a:t>
            </a:r>
            <a:r>
              <a:rPr lang="en-US" altLang="fr-FR" sz="1400" dirty="0">
                <a:latin typeface="Calibri" panose="020F0502020204030204" pitchFamily="34" charset="0"/>
                <a:cs typeface="Calibri" panose="020F0502020204030204" pitchFamily="34" charset="0"/>
              </a:rPr>
              <a:t>in this category when it may exist; </a:t>
            </a:r>
          </a:p>
          <a:p>
            <a:pPr marL="400050" indent="-400050" algn="just">
              <a:spcBef>
                <a:spcPct val="0"/>
              </a:spcBef>
              <a:buClrTx/>
              <a:buSzTx/>
              <a:buAutoNum type="romanLcParenBoth"/>
            </a:pPr>
            <a:r>
              <a:rPr lang="en-US" altLang="fr-FR" sz="1400" dirty="0">
                <a:latin typeface="Calibri" panose="020F0502020204030204" pitchFamily="34" charset="0"/>
                <a:cs typeface="Calibri" panose="020F0502020204030204" pitchFamily="34" charset="0"/>
              </a:rPr>
              <a:t>otherwise, the colimit </a:t>
            </a:r>
            <a:r>
              <a:rPr lang="en-US" altLang="fr-FR" sz="1400" dirty="0" err="1">
                <a:solidFill>
                  <a:schemeClr val="accent1">
                    <a:lumMod val="75000"/>
                  </a:schemeClr>
                </a:solidFill>
                <a:latin typeface="Calibri" panose="020F0502020204030204" pitchFamily="34" charset="0"/>
                <a:cs typeface="Calibri" panose="020F0502020204030204" pitchFamily="34" charset="0"/>
              </a:rPr>
              <a:t>cP</a:t>
            </a:r>
            <a:r>
              <a:rPr lang="en-US" altLang="fr-FR" sz="1400" dirty="0">
                <a:latin typeface="Calibri" panose="020F0502020204030204" pitchFamily="34" charset="0"/>
                <a:cs typeface="Calibri" panose="020F0502020204030204" pitchFamily="34" charset="0"/>
              </a:rPr>
              <a:t> associated to </a:t>
            </a:r>
            <a:r>
              <a:rPr lang="en-US" altLang="fr-FR" sz="1400" b="1" dirty="0">
                <a:solidFill>
                  <a:srgbClr val="00B050"/>
                </a:solidFill>
                <a:latin typeface="Calibri" panose="020F0502020204030204" pitchFamily="34" charset="0"/>
                <a:cs typeface="Calibri" panose="020F0502020204030204" pitchFamily="34" charset="0"/>
              </a:rPr>
              <a:t>P </a:t>
            </a:r>
            <a:r>
              <a:rPr lang="en-US" altLang="fr-FR" sz="1400" b="1" dirty="0">
                <a:latin typeface="Calibri" panose="020F0502020204030204" pitchFamily="34" charset="0"/>
                <a:cs typeface="Calibri" panose="020F0502020204030204" pitchFamily="34" charset="0"/>
              </a:rPr>
              <a:t>in</a:t>
            </a:r>
            <a:r>
              <a:rPr lang="en-US" altLang="fr-FR" sz="1400" dirty="0">
                <a:latin typeface="Calibri" panose="020F0502020204030204" pitchFamily="34" charset="0"/>
                <a:cs typeface="Calibri" panose="020F0502020204030204" pitchFamily="34" charset="0"/>
              </a:rPr>
              <a:t> an adequate  complexification of </a:t>
            </a:r>
            <a:r>
              <a:rPr lang="en-US" altLang="fr-FR" sz="1400" i="1" dirty="0" err="1">
                <a:latin typeface="Calibri" panose="020F0502020204030204" pitchFamily="34" charset="0"/>
                <a:cs typeface="Calibri" panose="020F0502020204030204" pitchFamily="34" charset="0"/>
              </a:rPr>
              <a:t>Neur</a:t>
            </a:r>
            <a:r>
              <a:rPr lang="en-US" altLang="fr-FR" sz="1400" i="1" baseline="-25000" dirty="0" err="1">
                <a:latin typeface="Calibri" panose="020F0502020204030204" pitchFamily="34" charset="0"/>
                <a:cs typeface="Calibri" panose="020F0502020204030204" pitchFamily="34" charset="0"/>
              </a:rPr>
              <a:t>t</a:t>
            </a:r>
            <a:r>
              <a:rPr lang="en-US" altLang="fr-FR" sz="1400" i="1" baseline="-25000" dirty="0">
                <a:latin typeface="Calibri" panose="020F0502020204030204" pitchFamily="34" charset="0"/>
                <a:cs typeface="Calibri" panose="020F0502020204030204" pitchFamily="34" charset="0"/>
              </a:rPr>
              <a:t> </a:t>
            </a:r>
            <a:r>
              <a:rPr lang="en-US" altLang="fr-FR" sz="1400" dirty="0">
                <a:latin typeface="Calibri" panose="020F0502020204030204" pitchFamily="34" charset="0"/>
                <a:cs typeface="Calibri" panose="020F0502020204030204" pitchFamily="34" charset="0"/>
              </a:rPr>
              <a:t>; then </a:t>
            </a:r>
            <a:r>
              <a:rPr lang="en-US" altLang="fr-FR" sz="1400" b="1" dirty="0" err="1">
                <a:solidFill>
                  <a:srgbClr val="00B050"/>
                </a:solidFill>
                <a:latin typeface="Calibri" panose="020F0502020204030204" pitchFamily="34" charset="0"/>
                <a:cs typeface="Calibri" panose="020F0502020204030204" pitchFamily="34" charset="0"/>
              </a:rPr>
              <a:t>cP</a:t>
            </a:r>
            <a:r>
              <a:rPr lang="en-US" altLang="fr-FR" sz="1400" b="1" dirty="0">
                <a:solidFill>
                  <a:srgbClr val="00B050"/>
                </a:solidFill>
                <a:latin typeface="Calibri" panose="020F0502020204030204" pitchFamily="34" charset="0"/>
                <a:cs typeface="Calibri" panose="020F0502020204030204" pitchFamily="34" charset="0"/>
              </a:rPr>
              <a:t> </a:t>
            </a:r>
            <a:r>
              <a:rPr lang="en-US" altLang="fr-FR" sz="1400" dirty="0">
                <a:latin typeface="Calibri" panose="020F0502020204030204" pitchFamily="34" charset="0"/>
                <a:cs typeface="Calibri" panose="020F0502020204030204" pitchFamily="34" charset="0"/>
              </a:rPr>
              <a:t>is called a </a:t>
            </a:r>
            <a:r>
              <a:rPr lang="en-US" altLang="fr-FR" sz="1400" b="1" i="1" dirty="0">
                <a:latin typeface="Calibri" panose="020F0502020204030204" pitchFamily="34" charset="0"/>
                <a:cs typeface="Calibri" panose="020F0502020204030204" pitchFamily="34" charset="0"/>
              </a:rPr>
              <a:t>cat-neuron of level </a:t>
            </a:r>
            <a:r>
              <a:rPr lang="en-US" altLang="fr-FR" sz="1400" b="1" dirty="0">
                <a:latin typeface="Calibri" panose="020F0502020204030204" pitchFamily="34" charset="0"/>
                <a:cs typeface="Calibri" panose="020F0502020204030204" pitchFamily="34" charset="0"/>
              </a:rPr>
              <a:t>1.</a:t>
            </a:r>
            <a:endParaRPr lang="en-US" altLang="fr-FR" sz="1400" dirty="0">
              <a:latin typeface="Calibri" panose="020F0502020204030204" pitchFamily="34" charset="0"/>
              <a:cs typeface="Calibri" panose="020F0502020204030204" pitchFamily="34" charset="0"/>
            </a:endParaRPr>
          </a:p>
          <a:p>
            <a:pPr algn="just">
              <a:spcBef>
                <a:spcPts val="600"/>
              </a:spcBef>
              <a:buClrTx/>
              <a:buSzTx/>
              <a:buNone/>
            </a:pPr>
            <a:r>
              <a:rPr lang="en-US" altLang="fr-FR" sz="1400" dirty="0">
                <a:latin typeface="Calibri" panose="020F0502020204030204" pitchFamily="34" charset="0"/>
                <a:cs typeface="Calibri" panose="020F0502020204030204" pitchFamily="34" charset="0"/>
              </a:rPr>
              <a:t>The construction is iterated for obtaining an “</a:t>
            </a:r>
            <a:r>
              <a:rPr lang="en-US" altLang="fr-FR" sz="1400" i="1" dirty="0">
                <a:latin typeface="Calibri" panose="020F0502020204030204" pitchFamily="34" charset="0"/>
                <a:cs typeface="Calibri" panose="020F0502020204030204" pitchFamily="34" charset="0"/>
              </a:rPr>
              <a:t>algebra of mental objects</a:t>
            </a:r>
            <a:r>
              <a:rPr lang="en-US" altLang="fr-FR" sz="1400" dirty="0">
                <a:latin typeface="Calibri" panose="020F0502020204030204" pitchFamily="34" charset="0"/>
                <a:cs typeface="Calibri" panose="020F0502020204030204" pitchFamily="34" charset="0"/>
              </a:rPr>
              <a:t>“ (Changeux, 1983) modeled by cat-neurons of increasing levels.</a:t>
            </a:r>
            <a:r>
              <a:rPr lang="fr-FR" sz="1400" dirty="0">
                <a:latin typeface="Calibri" panose="020F0502020204030204" pitchFamily="34" charset="0"/>
                <a:cs typeface="Calibri" panose="020F0502020204030204" pitchFamily="34" charset="0"/>
              </a:rPr>
              <a:t>  </a:t>
            </a:r>
          </a:p>
          <a:p>
            <a:pPr algn="just">
              <a:spcBef>
                <a:spcPct val="0"/>
              </a:spcBef>
              <a:buClrTx/>
              <a:buSzTx/>
              <a:buNone/>
            </a:pPr>
            <a:endParaRPr lang="en-US" altLang="fr-FR" sz="1400" dirty="0">
              <a:latin typeface="Calibri" panose="020F0502020204030204" pitchFamily="34" charset="0"/>
              <a:cs typeface="Calibri" panose="020F0502020204030204" pitchFamily="34" charset="0"/>
            </a:endParaRPr>
          </a:p>
        </p:txBody>
      </p:sp>
      <p:pic>
        <p:nvPicPr>
          <p:cNvPr id="4101" name="Picture 5"/>
          <p:cNvPicPr>
            <a:picLocks noChangeAspect="1" noChangeArrowheads="1"/>
          </p:cNvPicPr>
          <p:nvPr/>
        </p:nvPicPr>
        <p:blipFill>
          <a:blip r:embed="rId3" cstate="print"/>
          <a:srcRect/>
          <a:stretch>
            <a:fillRect/>
          </a:stretch>
        </p:blipFill>
        <p:spPr bwMode="auto">
          <a:xfrm>
            <a:off x="565150" y="333184"/>
            <a:ext cx="3213100" cy="2279206"/>
          </a:xfrm>
          <a:prstGeom prst="rect">
            <a:avLst/>
          </a:prstGeom>
          <a:noFill/>
          <a:ln w="9525">
            <a:noFill/>
            <a:miter lim="800000"/>
            <a:headEnd/>
            <a:tailEnd/>
          </a:ln>
          <a:effectLst/>
        </p:spPr>
      </p:pic>
    </p:spTree>
    <p:extLst>
      <p:ext uri="{BB962C8B-B14F-4D97-AF65-F5344CB8AC3E}">
        <p14:creationId xmlns:p14="http://schemas.microsoft.com/office/powerpoint/2010/main" val="2276762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5EBA0B-1A63-168D-9866-CA74EF20BB32}"/>
              </a:ext>
            </a:extLst>
          </p:cNvPr>
          <p:cNvSpPr txBox="1"/>
          <p:nvPr/>
        </p:nvSpPr>
        <p:spPr>
          <a:xfrm>
            <a:off x="1511587" y="164640"/>
            <a:ext cx="4488873" cy="338554"/>
          </a:xfrm>
          <a:prstGeom prst="rect">
            <a:avLst/>
          </a:prstGeom>
          <a:noFill/>
        </p:spPr>
        <p:txBody>
          <a:bodyPr wrap="square" rtlCol="0">
            <a:spAutoFit/>
          </a:bodyPr>
          <a:lstStyle/>
          <a:p>
            <a:pPr algn="ctr"/>
            <a:r>
              <a:rPr lang="fr-FR" sz="1600" b="1" dirty="0">
                <a:latin typeface="Arial" panose="020B0604020202020204" pitchFamily="34" charset="0"/>
                <a:cs typeface="Arial" panose="020B0604020202020204" pitchFamily="34" charset="0"/>
              </a:rPr>
              <a:t>HIGHER LEVELS CAT-NEURONS</a:t>
            </a:r>
          </a:p>
        </p:txBody>
      </p:sp>
      <p:sp>
        <p:nvSpPr>
          <p:cNvPr id="4" name="TextBox 3">
            <a:extLst>
              <a:ext uri="{FF2B5EF4-FFF2-40B4-BE49-F238E27FC236}">
                <a16:creationId xmlns:a16="http://schemas.microsoft.com/office/drawing/2014/main" id="{1A54D522-D91C-5496-DE5C-D8852E828401}"/>
              </a:ext>
            </a:extLst>
          </p:cNvPr>
          <p:cNvSpPr txBox="1"/>
          <p:nvPr/>
        </p:nvSpPr>
        <p:spPr>
          <a:xfrm>
            <a:off x="301590" y="639830"/>
            <a:ext cx="6653893" cy="2462213"/>
          </a:xfrm>
          <a:prstGeom prst="rect">
            <a:avLst/>
          </a:prstGeom>
          <a:noFill/>
        </p:spPr>
        <p:txBody>
          <a:bodyPr wrap="square" rtlCol="0">
            <a:spAutoFit/>
          </a:bodyPr>
          <a:lstStyle/>
          <a:p>
            <a:pPr algn="just"/>
            <a:r>
              <a:rPr lang="fr-FR" sz="1400" dirty="0">
                <a:latin typeface="Calibri" panose="020F0502020204030204" pitchFamily="34" charset="0"/>
                <a:cs typeface="Calibri" panose="020F0502020204030204" pitchFamily="34" charset="0"/>
              </a:rPr>
              <a:t>The cat-</a:t>
            </a:r>
            <a:r>
              <a:rPr lang="fr-FR" sz="1400" dirty="0" err="1">
                <a:latin typeface="Calibri" panose="020F0502020204030204" pitchFamily="34" charset="0"/>
                <a:cs typeface="Calibri" panose="020F0502020204030204" pitchFamily="34" charset="0"/>
              </a:rPr>
              <a:t>neurons</a:t>
            </a:r>
            <a:r>
              <a:rPr lang="fr-FR" sz="1400" dirty="0">
                <a:latin typeface="Calibri" panose="020F0502020204030204" pitchFamily="34" charset="0"/>
                <a:cs typeface="Calibri" panose="020F0502020204030204" pitchFamily="34" charset="0"/>
              </a:rPr>
              <a:t> of </a:t>
            </a:r>
            <a:r>
              <a:rPr lang="fr-FR" sz="1400" dirty="0" err="1">
                <a:latin typeface="Calibri" panose="020F0502020204030204" pitchFamily="34" charset="0"/>
                <a:cs typeface="Calibri" panose="020F0502020204030204" pitchFamily="34" charset="0"/>
              </a:rPr>
              <a:t>level</a:t>
            </a:r>
            <a:r>
              <a:rPr lang="fr-FR" sz="1400" dirty="0">
                <a:latin typeface="Calibri" panose="020F0502020204030204" pitchFamily="34" charset="0"/>
                <a:cs typeface="Calibri" panose="020F0502020204030204" pitchFamily="34" charset="0"/>
              </a:rPr>
              <a:t> 1 </a:t>
            </a:r>
            <a:r>
              <a:rPr lang="fr-FR" sz="1400" dirty="0" err="1">
                <a:latin typeface="Calibri" panose="020F0502020204030204" pitchFamily="34" charset="0"/>
                <a:cs typeface="Calibri" panose="020F0502020204030204" pitchFamily="34" charset="0"/>
              </a:rPr>
              <a:t>constructed</a:t>
            </a:r>
            <a:r>
              <a:rPr lang="fr-FR" sz="1400" dirty="0">
                <a:latin typeface="Calibri" panose="020F0502020204030204" pitchFamily="34" charset="0"/>
                <a:cs typeface="Calibri" panose="020F0502020204030204" pitchFamily="34" charset="0"/>
              </a:rPr>
              <a:t> </a:t>
            </a:r>
            <a:r>
              <a:rPr lang="fr-FR" sz="1400" dirty="0" err="1">
                <a:latin typeface="Calibri" panose="020F0502020204030204" pitchFamily="34" charset="0"/>
                <a:cs typeface="Calibri" panose="020F0502020204030204" pitchFamily="34" charset="0"/>
              </a:rPr>
              <a:t>above</a:t>
            </a:r>
            <a:r>
              <a:rPr lang="fr-FR" sz="1400" dirty="0">
                <a:latin typeface="Calibri" panose="020F0502020204030204" pitchFamily="34" charset="0"/>
                <a:cs typeface="Calibri" panose="020F0502020204030204" pitchFamily="34" charset="0"/>
              </a:rPr>
              <a:t> are the </a:t>
            </a:r>
            <a:r>
              <a:rPr lang="fr-FR" sz="1400" dirty="0" err="1">
                <a:latin typeface="Calibri" panose="020F0502020204030204" pitchFamily="34" charset="0"/>
                <a:cs typeface="Calibri" panose="020F0502020204030204" pitchFamily="34" charset="0"/>
              </a:rPr>
              <a:t>objects</a:t>
            </a:r>
            <a:r>
              <a:rPr lang="fr-FR" sz="1400" dirty="0">
                <a:latin typeface="Calibri" panose="020F0502020204030204" pitchFamily="34" charset="0"/>
                <a:cs typeface="Calibri" panose="020F0502020204030204" pitchFamily="34" charset="0"/>
              </a:rPr>
              <a:t> of </a:t>
            </a:r>
            <a:r>
              <a:rPr lang="fr-FR" sz="1400" dirty="0" err="1">
                <a:latin typeface="Calibri" panose="020F0502020204030204" pitchFamily="34" charset="0"/>
                <a:cs typeface="Calibri" panose="020F0502020204030204" pitchFamily="34" charset="0"/>
              </a:rPr>
              <a:t>level</a:t>
            </a:r>
            <a:r>
              <a:rPr lang="fr-FR" sz="1400" dirty="0">
                <a:latin typeface="Calibri" panose="020F0502020204030204" pitchFamily="34" charset="0"/>
                <a:cs typeface="Calibri" panose="020F0502020204030204" pitchFamily="34" charset="0"/>
              </a:rPr>
              <a:t> 1 of </a:t>
            </a:r>
            <a:r>
              <a:rPr lang="fr-FR" sz="1400" b="1" dirty="0">
                <a:latin typeface="Calibri" panose="020F0502020204030204" pitchFamily="34" charset="0"/>
                <a:cs typeface="Calibri" panose="020F0502020204030204" pitchFamily="34" charset="0"/>
              </a:rPr>
              <a:t>MENS.</a:t>
            </a:r>
            <a:r>
              <a:rPr lang="fr-FR" sz="1400" dirty="0">
                <a:latin typeface="Calibri" panose="020F0502020204030204" pitchFamily="34" charset="0"/>
                <a:cs typeface="Calibri" panose="020F0502020204030204" pitchFamily="34" charset="0"/>
              </a:rPr>
              <a:t> </a:t>
            </a:r>
            <a:r>
              <a:rPr lang="fr-FR" sz="1400" dirty="0" err="1">
                <a:latin typeface="Calibri" panose="020F0502020204030204" pitchFamily="34" charset="0"/>
                <a:cs typeface="Calibri" panose="020F0502020204030204" pitchFamily="34" charset="0"/>
              </a:rPr>
              <a:t>They</a:t>
            </a:r>
            <a:r>
              <a:rPr lang="fr-FR" sz="1400" dirty="0">
                <a:latin typeface="Calibri" panose="020F0502020204030204" pitchFamily="34" charset="0"/>
                <a:cs typeface="Calibri" panose="020F0502020204030204" pitchFamily="34" charset="0"/>
              </a:rPr>
              <a:t> can </a:t>
            </a:r>
            <a:r>
              <a:rPr lang="fr-FR" sz="1400" dirty="0" err="1">
                <a:latin typeface="Calibri" panose="020F0502020204030204" pitchFamily="34" charset="0"/>
                <a:cs typeface="Calibri" panose="020F0502020204030204" pitchFamily="34" charset="0"/>
              </a:rPr>
              <a:t>be</a:t>
            </a:r>
            <a:r>
              <a:rPr lang="fr-FR" sz="1400" dirty="0">
                <a:latin typeface="Calibri" panose="020F0502020204030204" pitchFamily="34" charset="0"/>
                <a:cs typeface="Calibri" panose="020F0502020204030204" pitchFamily="34" charset="0"/>
              </a:rPr>
              <a:t> simple or </a:t>
            </a:r>
            <a:r>
              <a:rPr lang="fr-FR" sz="1400" dirty="0" err="1">
                <a:latin typeface="Calibri" panose="020F0502020204030204" pitchFamily="34" charset="0"/>
                <a:cs typeface="Calibri" panose="020F0502020204030204" pitchFamily="34" charset="0"/>
              </a:rPr>
              <a:t>multifaceted</a:t>
            </a:r>
            <a:r>
              <a:rPr lang="fr-FR" sz="1400" dirty="0">
                <a:latin typeface="Calibri" panose="020F0502020204030204" pitchFamily="34" charset="0"/>
                <a:cs typeface="Calibri" panose="020F0502020204030204" pitchFamily="34" charset="0"/>
              </a:rPr>
              <a:t>. The </a:t>
            </a:r>
            <a:r>
              <a:rPr lang="fr-FR" sz="1400" dirty="0" err="1">
                <a:latin typeface="Calibri" panose="020F0502020204030204" pitchFamily="34" charset="0"/>
                <a:cs typeface="Calibri" panose="020F0502020204030204" pitchFamily="34" charset="0"/>
              </a:rPr>
              <a:t>morphisms</a:t>
            </a:r>
            <a:r>
              <a:rPr lang="fr-FR" sz="1400" dirty="0">
                <a:latin typeface="Calibri" panose="020F0502020204030204" pitchFamily="34" charset="0"/>
                <a:cs typeface="Calibri" panose="020F0502020204030204" pitchFamily="34" charset="0"/>
              </a:rPr>
              <a:t> </a:t>
            </a:r>
            <a:r>
              <a:rPr lang="fr-FR" sz="1400" dirty="0" err="1">
                <a:latin typeface="Calibri" panose="020F0502020204030204" pitchFamily="34" charset="0"/>
                <a:cs typeface="Calibri" panose="020F0502020204030204" pitchFamily="34" charset="0"/>
              </a:rPr>
              <a:t>between</a:t>
            </a:r>
            <a:r>
              <a:rPr lang="fr-FR" sz="1400" dirty="0">
                <a:latin typeface="Calibri" panose="020F0502020204030204" pitchFamily="34" charset="0"/>
                <a:cs typeface="Calibri" panose="020F0502020204030204" pitchFamily="34" charset="0"/>
              </a:rPr>
              <a:t> </a:t>
            </a:r>
            <a:r>
              <a:rPr lang="fr-FR" sz="1400" dirty="0" err="1">
                <a:latin typeface="Calibri" panose="020F0502020204030204" pitchFamily="34" charset="0"/>
                <a:cs typeface="Calibri" panose="020F0502020204030204" pitchFamily="34" charset="0"/>
              </a:rPr>
              <a:t>them</a:t>
            </a:r>
            <a:r>
              <a:rPr lang="fr-FR" sz="1400" dirty="0">
                <a:latin typeface="Calibri" panose="020F0502020204030204" pitchFamily="34" charset="0"/>
                <a:cs typeface="Calibri" panose="020F0502020204030204" pitchFamily="34" charset="0"/>
              </a:rPr>
              <a:t> at a time t are </a:t>
            </a:r>
            <a:r>
              <a:rPr lang="fr-FR" sz="1400" dirty="0" err="1">
                <a:latin typeface="Calibri" panose="020F0502020204030204" pitchFamily="34" charset="0"/>
                <a:cs typeface="Calibri" panose="020F0502020204030204" pitchFamily="34" charset="0"/>
              </a:rPr>
              <a:t>generated</a:t>
            </a:r>
            <a:r>
              <a:rPr lang="fr-FR" sz="1400" dirty="0">
                <a:latin typeface="Calibri" panose="020F0502020204030204" pitchFamily="34" charset="0"/>
                <a:cs typeface="Calibri" panose="020F0502020204030204" pitchFamily="34" charset="0"/>
              </a:rPr>
              <a:t> by simple links binding neural clusters and by </a:t>
            </a:r>
            <a:r>
              <a:rPr lang="fr-FR" sz="1400" dirty="0" err="1">
                <a:latin typeface="Calibri" panose="020F0502020204030204" pitchFamily="34" charset="0"/>
                <a:cs typeface="Calibri" panose="020F0502020204030204" pitchFamily="34" charset="0"/>
              </a:rPr>
              <a:t>multipart</a:t>
            </a:r>
            <a:r>
              <a:rPr lang="fr-FR" sz="1400" dirty="0">
                <a:latin typeface="Calibri" panose="020F0502020204030204" pitchFamily="34" charset="0"/>
                <a:cs typeface="Calibri" panose="020F0502020204030204" pitchFamily="34" charset="0"/>
              </a:rPr>
              <a:t> links. </a:t>
            </a:r>
          </a:p>
          <a:p>
            <a:pPr algn="just"/>
            <a:endParaRPr lang="fr-FR" sz="1400" dirty="0">
              <a:latin typeface="Calibri" panose="020F0502020204030204" pitchFamily="34" charset="0"/>
              <a:cs typeface="Calibri" panose="020F0502020204030204" pitchFamily="34" charset="0"/>
            </a:endParaRPr>
          </a:p>
          <a:p>
            <a:pPr algn="just"/>
            <a:r>
              <a:rPr lang="fr-FR" sz="1400" dirty="0">
                <a:latin typeface="Calibri" panose="020F0502020204030204" pitchFamily="34" charset="0"/>
                <a:cs typeface="Calibri" panose="020F0502020204030204" pitchFamily="34" charset="0"/>
              </a:rPr>
              <a:t>The full </a:t>
            </a:r>
            <a:r>
              <a:rPr lang="fr-FR" sz="1400" dirty="0" err="1">
                <a:latin typeface="Calibri" panose="020F0502020204030204" pitchFamily="34" charset="0"/>
                <a:cs typeface="Calibri" panose="020F0502020204030204" pitchFamily="34" charset="0"/>
              </a:rPr>
              <a:t>sub-category</a:t>
            </a:r>
            <a:r>
              <a:rPr lang="fr-FR" sz="1400" dirty="0">
                <a:latin typeface="Calibri" panose="020F0502020204030204" pitchFamily="34" charset="0"/>
                <a:cs typeface="Calibri" panose="020F0502020204030204" pitchFamily="34" charset="0"/>
              </a:rPr>
              <a:t> of </a:t>
            </a:r>
            <a:r>
              <a:rPr lang="fr-FR" sz="1400" i="1" dirty="0" err="1">
                <a:latin typeface="Calibri" panose="020F0502020204030204" pitchFamily="34" charset="0"/>
                <a:cs typeface="Calibri" panose="020F0502020204030204" pitchFamily="34" charset="0"/>
              </a:rPr>
              <a:t>MENS</a:t>
            </a:r>
            <a:r>
              <a:rPr lang="fr-FR" sz="1400" baseline="-25000" dirty="0" err="1">
                <a:latin typeface="Calibri" panose="020F0502020204030204" pitchFamily="34" charset="0"/>
                <a:cs typeface="Calibri" panose="020F0502020204030204" pitchFamily="34" charset="0"/>
              </a:rPr>
              <a:t>t</a:t>
            </a:r>
            <a:r>
              <a:rPr lang="fr-FR" sz="1400" dirty="0">
                <a:latin typeface="Calibri" panose="020F0502020204030204" pitchFamily="34" charset="0"/>
                <a:cs typeface="Calibri" panose="020F0502020204030204" pitchFamily="34" charset="0"/>
              </a:rPr>
              <a:t> </a:t>
            </a:r>
            <a:r>
              <a:rPr lang="fr-FR" sz="1400" dirty="0" err="1">
                <a:latin typeface="Calibri" panose="020F0502020204030204" pitchFamily="34" charset="0"/>
                <a:cs typeface="Calibri" panose="020F0502020204030204" pitchFamily="34" charset="0"/>
              </a:rPr>
              <a:t>with</a:t>
            </a:r>
            <a:r>
              <a:rPr lang="fr-FR" sz="1400" dirty="0">
                <a:latin typeface="Calibri" panose="020F0502020204030204" pitchFamily="34" charset="0"/>
                <a:cs typeface="Calibri" panose="020F0502020204030204" pitchFamily="34" charset="0"/>
              </a:rPr>
              <a:t> </a:t>
            </a:r>
            <a:r>
              <a:rPr lang="fr-FR" sz="1400" dirty="0" err="1">
                <a:latin typeface="Calibri" panose="020F0502020204030204" pitchFamily="34" charset="0"/>
                <a:cs typeface="Calibri" panose="020F0502020204030204" pitchFamily="34" charset="0"/>
              </a:rPr>
              <a:t>levels</a:t>
            </a:r>
            <a:r>
              <a:rPr lang="fr-FR" sz="1400" dirty="0">
                <a:latin typeface="Calibri" panose="020F0502020204030204" pitchFamily="34" charset="0"/>
                <a:cs typeface="Calibri" panose="020F0502020204030204" pitchFamily="34" charset="0"/>
              </a:rPr>
              <a:t> 0 and 1 can </a:t>
            </a:r>
            <a:r>
              <a:rPr lang="fr-FR" sz="1400" dirty="0" err="1">
                <a:latin typeface="Calibri" panose="020F0502020204030204" pitchFamily="34" charset="0"/>
                <a:cs typeface="Calibri" panose="020F0502020204030204" pitchFamily="34" charset="0"/>
              </a:rPr>
              <a:t>also</a:t>
            </a:r>
            <a:r>
              <a:rPr lang="fr-FR" sz="1400" dirty="0">
                <a:latin typeface="Calibri" panose="020F0502020204030204" pitchFamily="34" charset="0"/>
                <a:cs typeface="Calibri" panose="020F0502020204030204" pitchFamily="34" charset="0"/>
              </a:rPr>
              <a:t> </a:t>
            </a:r>
            <a:r>
              <a:rPr lang="fr-FR" sz="1400" dirty="0" err="1">
                <a:latin typeface="Calibri" panose="020F0502020204030204" pitchFamily="34" charset="0"/>
                <a:cs typeface="Calibri" panose="020F0502020204030204" pitchFamily="34" charset="0"/>
              </a:rPr>
              <a:t>be</a:t>
            </a:r>
            <a:r>
              <a:rPr lang="fr-FR" sz="1400" dirty="0">
                <a:latin typeface="Calibri" panose="020F0502020204030204" pitchFamily="34" charset="0"/>
                <a:cs typeface="Calibri" panose="020F0502020204030204" pitchFamily="34" charset="0"/>
              </a:rPr>
              <a:t> </a:t>
            </a:r>
            <a:r>
              <a:rPr lang="fr-FR" sz="1400" dirty="0" err="1">
                <a:latin typeface="Calibri" panose="020F0502020204030204" pitchFamily="34" charset="0"/>
                <a:cs typeface="Calibri" panose="020F0502020204030204" pitchFamily="34" charset="0"/>
              </a:rPr>
              <a:t>defined</a:t>
            </a:r>
            <a:r>
              <a:rPr lang="fr-FR" sz="1400" dirty="0">
                <a:latin typeface="Calibri" panose="020F0502020204030204" pitchFamily="34" charset="0"/>
                <a:cs typeface="Calibri" panose="020F0502020204030204" pitchFamily="34" charset="0"/>
              </a:rPr>
              <a:t> as the complexification of </a:t>
            </a:r>
            <a:r>
              <a:rPr lang="fr-FR" sz="1400" i="1" dirty="0" err="1">
                <a:latin typeface="Calibri" panose="020F0502020204030204" pitchFamily="34" charset="0"/>
                <a:cs typeface="Calibri" panose="020F0502020204030204" pitchFamily="34" charset="0"/>
              </a:rPr>
              <a:t>Neur</a:t>
            </a:r>
            <a:r>
              <a:rPr lang="fr-FR" sz="1400" i="1" baseline="-25000" dirty="0" err="1">
                <a:latin typeface="Calibri" panose="020F0502020204030204" pitchFamily="34" charset="0"/>
                <a:cs typeface="Calibri" panose="020F0502020204030204" pitchFamily="34" charset="0"/>
              </a:rPr>
              <a:t>t</a:t>
            </a:r>
            <a:r>
              <a:rPr lang="fr-FR" sz="1400" dirty="0">
                <a:latin typeface="Calibri" panose="020F0502020204030204" pitchFamily="34" charset="0"/>
                <a:cs typeface="Calibri" panose="020F0502020204030204" pitchFamily="34" charset="0"/>
              </a:rPr>
              <a:t> to </a:t>
            </a:r>
            <a:r>
              <a:rPr lang="fr-FR" sz="1400" dirty="0" err="1">
                <a:latin typeface="Calibri" panose="020F0502020204030204" pitchFamily="34" charset="0"/>
                <a:cs typeface="Calibri" panose="020F0502020204030204" pitchFamily="34" charset="0"/>
              </a:rPr>
              <a:t>add</a:t>
            </a:r>
            <a:r>
              <a:rPr lang="fr-FR" sz="1400" dirty="0">
                <a:latin typeface="Calibri" panose="020F0502020204030204" pitchFamily="34" charset="0"/>
                <a:cs typeface="Calibri" panose="020F0502020204030204" pitchFamily="34" charset="0"/>
              </a:rPr>
              <a:t> </a:t>
            </a:r>
            <a:r>
              <a:rPr lang="fr-FR" sz="1400" dirty="0" err="1">
                <a:latin typeface="Calibri" panose="020F0502020204030204" pitchFamily="34" charset="0"/>
                <a:cs typeface="Calibri" panose="020F0502020204030204" pitchFamily="34" charset="0"/>
              </a:rPr>
              <a:t>colimits</a:t>
            </a:r>
            <a:r>
              <a:rPr lang="fr-FR" sz="1400" dirty="0">
                <a:latin typeface="Calibri" panose="020F0502020204030204" pitchFamily="34" charset="0"/>
                <a:cs typeface="Calibri" panose="020F0502020204030204" pitchFamily="34" charset="0"/>
              </a:rPr>
              <a:t> to </a:t>
            </a:r>
            <a:r>
              <a:rPr lang="fr-FR" sz="1400" dirty="0" err="1">
                <a:latin typeface="Calibri" panose="020F0502020204030204" pitchFamily="34" charset="0"/>
                <a:cs typeface="Calibri" panose="020F0502020204030204" pitchFamily="34" charset="0"/>
              </a:rPr>
              <a:t>synchronous</a:t>
            </a:r>
            <a:r>
              <a:rPr lang="fr-FR" sz="1400" dirty="0">
                <a:latin typeface="Calibri" panose="020F0502020204030204" pitchFamily="34" charset="0"/>
                <a:cs typeface="Calibri" panose="020F0502020204030204" pitchFamily="34" charset="0"/>
              </a:rPr>
              <a:t> neural patterns </a:t>
            </a:r>
            <a:r>
              <a:rPr lang="fr-FR" sz="1400" dirty="0" err="1">
                <a:latin typeface="Calibri" panose="020F0502020204030204" pitchFamily="34" charset="0"/>
                <a:cs typeface="Calibri" panose="020F0502020204030204" pitchFamily="34" charset="0"/>
              </a:rPr>
              <a:t>with</a:t>
            </a:r>
            <a:r>
              <a:rPr lang="fr-FR" sz="1400" dirty="0">
                <a:latin typeface="Calibri" panose="020F0502020204030204" pitchFamily="34" charset="0"/>
                <a:cs typeface="Calibri" panose="020F0502020204030204" pitchFamily="34" charset="0"/>
              </a:rPr>
              <a:t> no </a:t>
            </a:r>
            <a:r>
              <a:rPr lang="fr-FR" sz="1400" dirty="0" err="1">
                <a:latin typeface="Calibri" panose="020F0502020204030204" pitchFamily="34" charset="0"/>
                <a:cs typeface="Calibri" panose="020F0502020204030204" pitchFamily="34" charset="0"/>
              </a:rPr>
              <a:t>colimit</a:t>
            </a:r>
            <a:r>
              <a:rPr lang="fr-FR" sz="1400" dirty="0">
                <a:latin typeface="Calibri" panose="020F0502020204030204" pitchFamily="34" charset="0"/>
                <a:cs typeface="Calibri" panose="020F0502020204030204" pitchFamily="34" charset="0"/>
              </a:rPr>
              <a:t> in </a:t>
            </a:r>
            <a:r>
              <a:rPr lang="fr-FR" sz="1400" i="1" dirty="0">
                <a:latin typeface="Calibri" panose="020F0502020204030204" pitchFamily="34" charset="0"/>
                <a:cs typeface="Calibri" panose="020F0502020204030204" pitchFamily="34" charset="0"/>
              </a:rPr>
              <a:t>Neur. </a:t>
            </a:r>
            <a:r>
              <a:rPr lang="fr-FR" sz="1400" dirty="0">
                <a:latin typeface="Calibri" panose="020F0502020204030204" pitchFamily="34" charset="0"/>
                <a:cs typeface="Calibri" panose="020F0502020204030204" pitchFamily="34" charset="0"/>
              </a:rPr>
              <a:t>The process </a:t>
            </a:r>
            <a:r>
              <a:rPr lang="fr-FR" sz="1400" dirty="0" err="1">
                <a:latin typeface="Calibri" panose="020F0502020204030204" pitchFamily="34" charset="0"/>
                <a:cs typeface="Calibri" panose="020F0502020204030204" pitchFamily="34" charset="0"/>
              </a:rPr>
              <a:t>allows</a:t>
            </a:r>
            <a:r>
              <a:rPr lang="fr-FR" sz="1400" dirty="0">
                <a:latin typeface="Calibri" panose="020F0502020204030204" pitchFamily="34" charset="0"/>
                <a:cs typeface="Calibri" panose="020F0502020204030204" pitchFamily="34" charset="0"/>
              </a:rPr>
              <a:t> to </a:t>
            </a:r>
            <a:r>
              <a:rPr lang="fr-FR" sz="1400" dirty="0" err="1">
                <a:latin typeface="Calibri" panose="020F0502020204030204" pitchFamily="34" charset="0"/>
                <a:cs typeface="Calibri" panose="020F0502020204030204" pitchFamily="34" charset="0"/>
              </a:rPr>
              <a:t>extend</a:t>
            </a:r>
            <a:r>
              <a:rPr lang="fr-FR" sz="1400" dirty="0">
                <a:latin typeface="Calibri" panose="020F0502020204030204" pitchFamily="34" charset="0"/>
                <a:cs typeface="Calibri" panose="020F0502020204030204" pitchFamily="34" charset="0"/>
              </a:rPr>
              <a:t> </a:t>
            </a:r>
            <a:r>
              <a:rPr lang="fr-FR" sz="1400" dirty="0" err="1">
                <a:latin typeface="Calibri" panose="020F0502020204030204" pitchFamily="34" charset="0"/>
                <a:cs typeface="Calibri" panose="020F0502020204030204" pitchFamily="34" charset="0"/>
              </a:rPr>
              <a:t>synaptic</a:t>
            </a:r>
            <a:r>
              <a:rPr lang="fr-FR" sz="1400" dirty="0">
                <a:latin typeface="Calibri" panose="020F0502020204030204" pitchFamily="34" charset="0"/>
                <a:cs typeface="Calibri" panose="020F0502020204030204" pitchFamily="34" charset="0"/>
              </a:rPr>
              <a:t> propagation </a:t>
            </a:r>
            <a:r>
              <a:rPr lang="fr-FR" sz="1400" dirty="0" err="1">
                <a:latin typeface="Calibri" panose="020F0502020204030204" pitchFamily="34" charset="0"/>
                <a:cs typeface="Calibri" panose="020F0502020204030204" pitchFamily="34" charset="0"/>
              </a:rPr>
              <a:t>delays</a:t>
            </a:r>
            <a:r>
              <a:rPr lang="fr-FR" sz="1400" dirty="0">
                <a:latin typeface="Calibri" panose="020F0502020204030204" pitchFamily="34" charset="0"/>
                <a:cs typeface="Calibri" panose="020F0502020204030204" pitchFamily="34" charset="0"/>
              </a:rPr>
              <a:t> to </a:t>
            </a:r>
            <a:r>
              <a:rPr lang="fr-FR" sz="1400" dirty="0" err="1">
                <a:latin typeface="Calibri" panose="020F0502020204030204" pitchFamily="34" charset="0"/>
                <a:cs typeface="Calibri" panose="020F0502020204030204" pitchFamily="34" charset="0"/>
              </a:rPr>
              <a:t>its</a:t>
            </a:r>
            <a:r>
              <a:rPr lang="fr-FR" sz="1400" dirty="0">
                <a:latin typeface="Calibri" panose="020F0502020204030204" pitchFamily="34" charset="0"/>
                <a:cs typeface="Calibri" panose="020F0502020204030204" pitchFamily="34" charset="0"/>
              </a:rPr>
              <a:t> </a:t>
            </a:r>
            <a:r>
              <a:rPr lang="fr-FR" sz="1400" dirty="0" err="1">
                <a:latin typeface="Calibri" panose="020F0502020204030204" pitchFamily="34" charset="0"/>
                <a:cs typeface="Calibri" panose="020F0502020204030204" pitchFamily="34" charset="0"/>
              </a:rPr>
              <a:t>morphisms</a:t>
            </a:r>
            <a:r>
              <a:rPr lang="fr-FR" sz="1400" dirty="0">
                <a:latin typeface="Calibri" panose="020F0502020204030204" pitchFamily="34" charset="0"/>
                <a:cs typeface="Calibri" panose="020F0502020204030204" pitchFamily="34" charset="0"/>
              </a:rPr>
              <a:t>.</a:t>
            </a:r>
          </a:p>
          <a:p>
            <a:pPr algn="just"/>
            <a:endParaRPr lang="fr-FR" sz="1400" dirty="0">
              <a:latin typeface="Calibri" panose="020F0502020204030204" pitchFamily="34" charset="0"/>
              <a:cs typeface="Calibri" panose="020F0502020204030204" pitchFamily="34" charset="0"/>
            </a:endParaRPr>
          </a:p>
          <a:p>
            <a:pPr algn="just"/>
            <a:r>
              <a:rPr lang="fr-FR" sz="1400" dirty="0">
                <a:latin typeface="Calibri" panose="020F0502020204030204" pitchFamily="34" charset="0"/>
                <a:cs typeface="Calibri" panose="020F0502020204030204" pitchFamily="34" charset="0"/>
              </a:rPr>
              <a:t>By induction, </a:t>
            </a:r>
            <a:r>
              <a:rPr lang="fr-FR" sz="1400" dirty="0" err="1">
                <a:latin typeface="Calibri" panose="020F0502020204030204" pitchFamily="34" charset="0"/>
                <a:cs typeface="Calibri" panose="020F0502020204030204" pitchFamily="34" charset="0"/>
              </a:rPr>
              <a:t>we</a:t>
            </a:r>
            <a:r>
              <a:rPr lang="fr-FR" sz="1400" dirty="0">
                <a:latin typeface="Calibri" panose="020F0502020204030204" pitchFamily="34" charset="0"/>
                <a:cs typeface="Calibri" panose="020F0502020204030204" pitchFamily="34" charset="0"/>
              </a:rPr>
              <a:t> </a:t>
            </a:r>
            <a:r>
              <a:rPr lang="fr-FR" sz="1400" dirty="0" err="1">
                <a:latin typeface="Calibri" panose="020F0502020204030204" pitchFamily="34" charset="0"/>
                <a:cs typeface="Calibri" panose="020F0502020204030204" pitchFamily="34" charset="0"/>
              </a:rPr>
              <a:t>construct</a:t>
            </a:r>
            <a:r>
              <a:rPr lang="fr-FR" sz="1400" dirty="0">
                <a:latin typeface="Calibri" panose="020F0502020204030204" pitchFamily="34" charset="0"/>
                <a:cs typeface="Calibri" panose="020F0502020204030204" pitchFamily="34" charset="0"/>
              </a:rPr>
              <a:t> cat-</a:t>
            </a:r>
            <a:r>
              <a:rPr lang="fr-FR" sz="1400" dirty="0" err="1">
                <a:latin typeface="Calibri" panose="020F0502020204030204" pitchFamily="34" charset="0"/>
                <a:cs typeface="Calibri" panose="020F0502020204030204" pitchFamily="34" charset="0"/>
              </a:rPr>
              <a:t>neurons</a:t>
            </a:r>
            <a:r>
              <a:rPr lang="fr-FR" sz="1400" dirty="0">
                <a:latin typeface="Calibri" panose="020F0502020204030204" pitchFamily="34" charset="0"/>
                <a:cs typeface="Calibri" panose="020F0502020204030204" pitchFamily="34" charset="0"/>
              </a:rPr>
              <a:t> of </a:t>
            </a:r>
            <a:r>
              <a:rPr lang="fr-FR" sz="1400" dirty="0" err="1">
                <a:latin typeface="Calibri" panose="020F0502020204030204" pitchFamily="34" charset="0"/>
                <a:cs typeface="Calibri" panose="020F0502020204030204" pitchFamily="34" charset="0"/>
              </a:rPr>
              <a:t>level</a:t>
            </a:r>
            <a:r>
              <a:rPr lang="fr-FR" sz="1400" dirty="0">
                <a:latin typeface="Calibri" panose="020F0502020204030204" pitchFamily="34" charset="0"/>
                <a:cs typeface="Calibri" panose="020F0502020204030204" pitchFamily="34" charset="0"/>
              </a:rPr>
              <a:t> n+1 by forming a </a:t>
            </a:r>
            <a:r>
              <a:rPr lang="fr-FR" sz="1400" dirty="0" err="1">
                <a:latin typeface="Calibri" panose="020F0502020204030204" pitchFamily="34" charset="0"/>
                <a:cs typeface="Calibri" panose="020F0502020204030204" pitchFamily="34" charset="0"/>
              </a:rPr>
              <a:t>similar</a:t>
            </a:r>
            <a:r>
              <a:rPr lang="fr-FR" sz="1400" dirty="0">
                <a:latin typeface="Calibri" panose="020F0502020204030204" pitchFamily="34" charset="0"/>
                <a:cs typeface="Calibri" panose="020F0502020204030204" pitchFamily="34" charset="0"/>
              </a:rPr>
              <a:t> complexification of the full </a:t>
            </a:r>
            <a:r>
              <a:rPr lang="fr-FR" sz="1400" dirty="0" err="1">
                <a:latin typeface="Calibri" panose="020F0502020204030204" pitchFamily="34" charset="0"/>
                <a:cs typeface="Calibri" panose="020F0502020204030204" pitchFamily="34" charset="0"/>
              </a:rPr>
              <a:t>sub</a:t>
            </a:r>
            <a:r>
              <a:rPr lang="fr-FR" sz="1400" dirty="0">
                <a:latin typeface="Calibri" panose="020F0502020204030204" pitchFamily="34" charset="0"/>
                <a:cs typeface="Calibri" panose="020F0502020204030204" pitchFamily="34" charset="0"/>
              </a:rPr>
              <a:t>-system of </a:t>
            </a:r>
            <a:r>
              <a:rPr lang="fr-FR" sz="1400" i="1" dirty="0" err="1">
                <a:latin typeface="Calibri" panose="020F0502020204030204" pitchFamily="34" charset="0"/>
                <a:cs typeface="Calibri" panose="020F0502020204030204" pitchFamily="34" charset="0"/>
              </a:rPr>
              <a:t>Mens</a:t>
            </a:r>
            <a:r>
              <a:rPr lang="fr-FR" sz="1400" i="1" baseline="-25000" dirty="0" err="1">
                <a:latin typeface="Calibri" panose="020F0502020204030204" pitchFamily="34" charset="0"/>
                <a:cs typeface="Calibri" panose="020F0502020204030204" pitchFamily="34" charset="0"/>
              </a:rPr>
              <a:t>t</a:t>
            </a:r>
            <a:r>
              <a:rPr lang="fr-FR" sz="1400" i="1" baseline="-25000" dirty="0">
                <a:latin typeface="Calibri" panose="020F0502020204030204" pitchFamily="34" charset="0"/>
                <a:cs typeface="Calibri" panose="020F0502020204030204" pitchFamily="34" charset="0"/>
              </a:rPr>
              <a:t> </a:t>
            </a:r>
            <a:r>
              <a:rPr lang="fr-FR" sz="1400" dirty="0" err="1">
                <a:latin typeface="Calibri" panose="020F0502020204030204" pitchFamily="34" charset="0"/>
                <a:cs typeface="Calibri" panose="020F0502020204030204" pitchFamily="34" charset="0"/>
              </a:rPr>
              <a:t>with</a:t>
            </a:r>
            <a:r>
              <a:rPr lang="fr-FR" sz="1400" dirty="0">
                <a:latin typeface="Calibri" panose="020F0502020204030204" pitchFamily="34" charset="0"/>
                <a:cs typeface="Calibri" panose="020F0502020204030204" pitchFamily="34" charset="0"/>
              </a:rPr>
              <a:t> </a:t>
            </a:r>
            <a:r>
              <a:rPr lang="fr-FR" sz="1400" dirty="0" err="1">
                <a:latin typeface="Calibri" panose="020F0502020204030204" pitchFamily="34" charset="0"/>
                <a:cs typeface="Calibri" panose="020F0502020204030204" pitchFamily="34" charset="0"/>
              </a:rPr>
              <a:t>levels</a:t>
            </a:r>
            <a:r>
              <a:rPr lang="fr-FR" sz="1400" dirty="0">
                <a:latin typeface="Calibri" panose="020F0502020204030204" pitchFamily="34" charset="0"/>
                <a:cs typeface="Calibri" panose="020F0502020204030204" pitchFamily="34" charset="0"/>
              </a:rPr>
              <a:t> 0 to n, to </a:t>
            </a:r>
            <a:r>
              <a:rPr lang="fr-FR" sz="1400" dirty="0" err="1">
                <a:latin typeface="Calibri" panose="020F0502020204030204" pitchFamily="34" charset="0"/>
                <a:cs typeface="Calibri" panose="020F0502020204030204" pitchFamily="34" charset="0"/>
              </a:rPr>
              <a:t>add</a:t>
            </a:r>
            <a:r>
              <a:rPr lang="fr-FR" sz="1400" dirty="0">
                <a:latin typeface="Calibri" panose="020F0502020204030204" pitchFamily="34" charset="0"/>
                <a:cs typeface="Calibri" panose="020F0502020204030204" pitchFamily="34" charset="0"/>
              </a:rPr>
              <a:t> </a:t>
            </a:r>
            <a:r>
              <a:rPr lang="fr-FR" sz="1400" dirty="0" err="1">
                <a:latin typeface="Calibri" panose="020F0502020204030204" pitchFamily="34" charset="0"/>
                <a:cs typeface="Calibri" panose="020F0502020204030204" pitchFamily="34" charset="0"/>
              </a:rPr>
              <a:t>colimits</a:t>
            </a:r>
            <a:r>
              <a:rPr lang="fr-FR" sz="1400" dirty="0">
                <a:latin typeface="Calibri" panose="020F0502020204030204" pitchFamily="34" charset="0"/>
                <a:cs typeface="Calibri" panose="020F0502020204030204" pitchFamily="34" charset="0"/>
              </a:rPr>
              <a:t> to </a:t>
            </a:r>
            <a:r>
              <a:rPr lang="fr-FR" sz="1400" dirty="0" err="1">
                <a:latin typeface="Calibri" panose="020F0502020204030204" pitchFamily="34" charset="0"/>
                <a:cs typeface="Calibri" panose="020F0502020204030204" pitchFamily="34" charset="0"/>
              </a:rPr>
              <a:t>synchronous</a:t>
            </a:r>
            <a:r>
              <a:rPr lang="fr-FR" sz="1400" dirty="0">
                <a:latin typeface="Calibri" panose="020F0502020204030204" pitchFamily="34" charset="0"/>
                <a:cs typeface="Calibri" panose="020F0502020204030204" pitchFamily="34" charset="0"/>
              </a:rPr>
              <a:t> (or </a:t>
            </a:r>
            <a:r>
              <a:rPr lang="fr-FR" sz="1400" dirty="0" err="1">
                <a:latin typeface="Calibri" panose="020F0502020204030204" pitchFamily="34" charset="0"/>
                <a:cs typeface="Calibri" panose="020F0502020204030204" pitchFamily="34" charset="0"/>
              </a:rPr>
              <a:t>Izhikevich</a:t>
            </a:r>
            <a:r>
              <a:rPr lang="fr-FR" sz="1400" dirty="0">
                <a:latin typeface="Calibri" panose="020F0502020204030204" pitchFamily="34" charset="0"/>
                <a:cs typeface="Calibri" panose="020F0502020204030204" pitchFamily="34" charset="0"/>
              </a:rPr>
              <a:t> </a:t>
            </a:r>
            <a:r>
              <a:rPr lang="fr-FR" sz="1400" dirty="0" err="1">
                <a:latin typeface="Calibri" panose="020F0502020204030204" pitchFamily="34" charset="0"/>
                <a:cs typeface="Calibri" panose="020F0502020204030204" pitchFamily="34" charset="0"/>
              </a:rPr>
              <a:t>polychronous</a:t>
            </a:r>
            <a:r>
              <a:rPr lang="fr-FR" sz="1400" dirty="0">
                <a:latin typeface="Calibri" panose="020F0502020204030204" pitchFamily="34" charset="0"/>
                <a:cs typeface="Calibri" panose="020F0502020204030204" pitchFamily="34" charset="0"/>
              </a:rPr>
              <a:t>) patterns </a:t>
            </a:r>
            <a:r>
              <a:rPr lang="fr-FR" sz="1400" dirty="0" err="1">
                <a:latin typeface="Calibri" panose="020F0502020204030204" pitchFamily="34" charset="0"/>
                <a:cs typeface="Calibri" panose="020F0502020204030204" pitchFamily="34" charset="0"/>
              </a:rPr>
              <a:t>whithout</a:t>
            </a:r>
            <a:r>
              <a:rPr lang="fr-FR" sz="1400" dirty="0">
                <a:latin typeface="Calibri" panose="020F0502020204030204" pitchFamily="34" charset="0"/>
                <a:cs typeface="Calibri" panose="020F0502020204030204" pitchFamily="34" charset="0"/>
              </a:rPr>
              <a:t> a </a:t>
            </a:r>
            <a:r>
              <a:rPr lang="fr-FR" sz="1400" dirty="0" err="1">
                <a:latin typeface="Calibri" panose="020F0502020204030204" pitchFamily="34" charset="0"/>
                <a:cs typeface="Calibri" panose="020F0502020204030204" pitchFamily="34" charset="0"/>
              </a:rPr>
              <a:t>colimit</a:t>
            </a:r>
            <a:r>
              <a:rPr lang="fr-FR" sz="1400" dirty="0">
                <a:latin typeface="Calibri" panose="020F0502020204030204" pitchFamily="34" charset="0"/>
                <a:cs typeface="Calibri" panose="020F0502020204030204" pitchFamily="34" charset="0"/>
              </a:rPr>
              <a:t> in </a:t>
            </a:r>
            <a:r>
              <a:rPr lang="fr-FR" sz="1400" dirty="0" err="1">
                <a:latin typeface="Calibri" panose="020F0502020204030204" pitchFamily="34" charset="0"/>
                <a:cs typeface="Calibri" panose="020F0502020204030204" pitchFamily="34" charset="0"/>
              </a:rPr>
              <a:t>it</a:t>
            </a:r>
            <a:r>
              <a:rPr lang="fr-FR" sz="1400" dirty="0">
                <a:latin typeface="Calibri" panose="020F0502020204030204" pitchFamily="34" charset="0"/>
                <a:cs typeface="Calibri" panose="020F0502020204030204" pitchFamily="34" charset="0"/>
              </a:rPr>
              <a:t>.</a:t>
            </a:r>
          </a:p>
        </p:txBody>
      </p:sp>
      <p:grpSp>
        <p:nvGrpSpPr>
          <p:cNvPr id="5" name="Group 4">
            <a:extLst>
              <a:ext uri="{FF2B5EF4-FFF2-40B4-BE49-F238E27FC236}">
                <a16:creationId xmlns:a16="http://schemas.microsoft.com/office/drawing/2014/main" id="{E5FEAD34-65B0-637A-8940-3DE3A127852E}"/>
              </a:ext>
            </a:extLst>
          </p:cNvPr>
          <p:cNvGrpSpPr/>
          <p:nvPr/>
        </p:nvGrpSpPr>
        <p:grpSpPr>
          <a:xfrm>
            <a:off x="257628" y="3650333"/>
            <a:ext cx="6492217" cy="1728788"/>
            <a:chOff x="2420068" y="3005354"/>
            <a:chExt cx="6492217" cy="1728788"/>
          </a:xfrm>
        </p:grpSpPr>
        <p:pic>
          <p:nvPicPr>
            <p:cNvPr id="6" name="Picture 5">
              <a:extLst>
                <a:ext uri="{FF2B5EF4-FFF2-40B4-BE49-F238E27FC236}">
                  <a16:creationId xmlns:a16="http://schemas.microsoft.com/office/drawing/2014/main" id="{5C31A5FC-1E99-A17F-C11A-268DDC13BD85}"/>
                </a:ext>
              </a:extLst>
            </p:cNvPr>
            <p:cNvPicPr>
              <a:picLocks noChangeAspect="1"/>
            </p:cNvPicPr>
            <p:nvPr/>
          </p:nvPicPr>
          <p:blipFill>
            <a:blip r:embed="rId2"/>
            <a:stretch>
              <a:fillRect/>
            </a:stretch>
          </p:blipFill>
          <p:spPr>
            <a:xfrm>
              <a:off x="5511860" y="3005354"/>
              <a:ext cx="3400425" cy="1728788"/>
            </a:xfrm>
            <a:prstGeom prst="rect">
              <a:avLst/>
            </a:prstGeom>
          </p:spPr>
        </p:pic>
        <p:sp>
          <p:nvSpPr>
            <p:cNvPr id="7" name="TextBox 6">
              <a:extLst>
                <a:ext uri="{FF2B5EF4-FFF2-40B4-BE49-F238E27FC236}">
                  <a16:creationId xmlns:a16="http://schemas.microsoft.com/office/drawing/2014/main" id="{090C8168-D986-D50A-9C3A-5853626F41CD}"/>
                </a:ext>
              </a:extLst>
            </p:cNvPr>
            <p:cNvSpPr txBox="1"/>
            <p:nvPr/>
          </p:nvSpPr>
          <p:spPr>
            <a:xfrm>
              <a:off x="2420068" y="3390436"/>
              <a:ext cx="2981459" cy="954107"/>
            </a:xfrm>
            <a:prstGeom prst="rect">
              <a:avLst/>
            </a:prstGeom>
            <a:solidFill>
              <a:schemeClr val="accent1"/>
            </a:solidFill>
          </p:spPr>
          <p:txBody>
            <a:bodyPr wrap="square" rtlCol="0">
              <a:spAutoFit/>
            </a:bodyPr>
            <a:lstStyle/>
            <a:p>
              <a:pPr algn="l"/>
              <a:r>
                <a:rPr lang="fr-FR" sz="1400" dirty="0">
                  <a:latin typeface="Calibri" panose="020F0502020204030204" pitchFamily="34" charset="0"/>
                  <a:cs typeface="Calibri" panose="020F0502020204030204" pitchFamily="34" charset="0"/>
                </a:rPr>
                <a:t>A </a:t>
              </a:r>
              <a:r>
                <a:rPr lang="fr-FR" sz="1400" dirty="0" err="1">
                  <a:latin typeface="Calibri" panose="020F0502020204030204" pitchFamily="34" charset="0"/>
                  <a:cs typeface="Calibri" panose="020F0502020204030204" pitchFamily="34" charset="0"/>
                </a:rPr>
                <a:t>is</a:t>
              </a:r>
              <a:r>
                <a:rPr lang="fr-FR" sz="1400" dirty="0">
                  <a:latin typeface="Calibri" panose="020F0502020204030204" pitchFamily="34" charset="0"/>
                  <a:cs typeface="Calibri" panose="020F0502020204030204" pitchFamily="34" charset="0"/>
                </a:rPr>
                <a:t> an </a:t>
              </a:r>
              <a:r>
                <a:rPr lang="fr-FR" sz="1400" dirty="0" err="1">
                  <a:latin typeface="Calibri" panose="020F0502020204030204" pitchFamily="34" charset="0"/>
                  <a:cs typeface="Calibri" panose="020F0502020204030204" pitchFamily="34" charset="0"/>
                </a:rPr>
                <a:t>example</a:t>
              </a:r>
              <a:r>
                <a:rPr lang="fr-FR" sz="1400" dirty="0">
                  <a:latin typeface="Calibri" panose="020F0502020204030204" pitchFamily="34" charset="0"/>
                  <a:cs typeface="Calibri" panose="020F0502020204030204" pitchFamily="34" charset="0"/>
                </a:rPr>
                <a:t> of a </a:t>
              </a:r>
              <a:r>
                <a:rPr lang="fr-FR" sz="1400" dirty="0" err="1">
                  <a:latin typeface="Calibri" panose="020F0502020204030204" pitchFamily="34" charset="0"/>
                  <a:cs typeface="Calibri" panose="020F0502020204030204" pitchFamily="34" charset="0"/>
                </a:rPr>
                <a:t>multifaceted</a:t>
              </a:r>
              <a:r>
                <a:rPr lang="fr-FR" sz="1400" dirty="0">
                  <a:latin typeface="Calibri" panose="020F0502020204030204" pitchFamily="34" charset="0"/>
                  <a:cs typeface="Calibri" panose="020F0502020204030204" pitchFamily="34" charset="0"/>
                </a:rPr>
                <a:t> cat-</a:t>
              </a:r>
              <a:r>
                <a:rPr lang="fr-FR" sz="1400" dirty="0" err="1">
                  <a:latin typeface="Calibri" panose="020F0502020204030204" pitchFamily="34" charset="0"/>
                  <a:cs typeface="Calibri" panose="020F0502020204030204" pitchFamily="34" charset="0"/>
                </a:rPr>
                <a:t>neuron</a:t>
              </a:r>
              <a:r>
                <a:rPr lang="fr-FR" sz="1400" dirty="0">
                  <a:latin typeface="Calibri" panose="020F0502020204030204" pitchFamily="34" charset="0"/>
                  <a:cs typeface="Calibri" panose="020F0502020204030204" pitchFamily="34" charset="0"/>
                </a:rPr>
                <a:t> of </a:t>
              </a:r>
              <a:r>
                <a:rPr lang="fr-FR" sz="1400" dirty="0" err="1">
                  <a:latin typeface="Calibri" panose="020F0502020204030204" pitchFamily="34" charset="0"/>
                  <a:cs typeface="Calibri" panose="020F0502020204030204" pitchFamily="34" charset="0"/>
                </a:rPr>
                <a:t>level</a:t>
              </a:r>
              <a:r>
                <a:rPr lang="fr-FR" sz="1400" dirty="0">
                  <a:latin typeface="Calibri" panose="020F0502020204030204" pitchFamily="34" charset="0"/>
                  <a:cs typeface="Calibri" panose="020F0502020204030204" pitchFamily="34" charset="0"/>
                </a:rPr>
                <a:t> 2 </a:t>
              </a:r>
              <a:r>
                <a:rPr lang="fr-FR" sz="1400" dirty="0" err="1">
                  <a:latin typeface="Calibri" panose="020F0502020204030204" pitchFamily="34" charset="0"/>
                  <a:cs typeface="Calibri" panose="020F0502020204030204" pitchFamily="34" charset="0"/>
                </a:rPr>
                <a:t>obtained</a:t>
              </a:r>
              <a:r>
                <a:rPr lang="fr-FR" sz="1400" dirty="0">
                  <a:latin typeface="Calibri" panose="020F0502020204030204" pitchFamily="34" charset="0"/>
                  <a:cs typeface="Calibri" panose="020F0502020204030204" pitchFamily="34" charset="0"/>
                </a:rPr>
                <a:t> as the </a:t>
              </a:r>
              <a:r>
                <a:rPr lang="fr-FR" sz="1400" dirty="0" err="1">
                  <a:latin typeface="Calibri" panose="020F0502020204030204" pitchFamily="34" charset="0"/>
                  <a:cs typeface="Calibri" panose="020F0502020204030204" pitchFamily="34" charset="0"/>
                </a:rPr>
                <a:t>colimit</a:t>
              </a:r>
              <a:r>
                <a:rPr lang="fr-FR" sz="1400" dirty="0">
                  <a:latin typeface="Calibri" panose="020F0502020204030204" pitchFamily="34" charset="0"/>
                  <a:cs typeface="Calibri" panose="020F0502020204030204" pitchFamily="34" charset="0"/>
                </a:rPr>
                <a:t> of </a:t>
              </a:r>
              <a:r>
                <a:rPr lang="fr-FR" sz="1400" dirty="0" err="1">
                  <a:latin typeface="Calibri" panose="020F0502020204030204" pitchFamily="34" charset="0"/>
                  <a:cs typeface="Calibri" panose="020F0502020204030204" pitchFamily="34" charset="0"/>
                </a:rPr>
                <a:t>both</a:t>
              </a:r>
              <a:r>
                <a:rPr lang="fr-FR" sz="1400" dirty="0">
                  <a:latin typeface="Calibri" panose="020F0502020204030204" pitchFamily="34" charset="0"/>
                  <a:cs typeface="Calibri" panose="020F0502020204030204" pitchFamily="34" charset="0"/>
                </a:rPr>
                <a:t> patterns P and R of </a:t>
              </a:r>
              <a:r>
                <a:rPr lang="fr-FR" sz="1400" dirty="0" err="1">
                  <a:latin typeface="Calibri" panose="020F0502020204030204" pitchFamily="34" charset="0"/>
                  <a:cs typeface="Calibri" panose="020F0502020204030204" pitchFamily="34" charset="0"/>
                </a:rPr>
                <a:t>level</a:t>
              </a:r>
              <a:r>
                <a:rPr lang="fr-FR" sz="1400" dirty="0">
                  <a:latin typeface="Calibri" panose="020F0502020204030204" pitchFamily="34" charset="0"/>
                  <a:cs typeface="Calibri" panose="020F0502020204030204" pitchFamily="34" charset="0"/>
                </a:rPr>
                <a:t> 1 cat-</a:t>
              </a:r>
              <a:r>
                <a:rPr lang="fr-FR" sz="1400" dirty="0" err="1">
                  <a:latin typeface="Calibri" panose="020F0502020204030204" pitchFamily="34" charset="0"/>
                  <a:cs typeface="Calibri" panose="020F0502020204030204" pitchFamily="34" charset="0"/>
                </a:rPr>
                <a:t>neurons</a:t>
              </a:r>
              <a:r>
                <a:rPr lang="fr-FR" sz="1400" dirty="0">
                  <a:latin typeface="Calibri" panose="020F0502020204030204" pitchFamily="34" charset="0"/>
                  <a:cs typeface="Calibri" panose="020F0502020204030204" pitchFamily="34" charset="0"/>
                </a:rPr>
                <a:t>.</a:t>
              </a:r>
            </a:p>
          </p:txBody>
        </p:sp>
      </p:grpSp>
      <p:sp>
        <p:nvSpPr>
          <p:cNvPr id="8" name="TextBox 7">
            <a:extLst>
              <a:ext uri="{FF2B5EF4-FFF2-40B4-BE49-F238E27FC236}">
                <a16:creationId xmlns:a16="http://schemas.microsoft.com/office/drawing/2014/main" id="{03D88159-CFFF-BB69-0EAC-E3F640E2AC8C}"/>
              </a:ext>
            </a:extLst>
          </p:cNvPr>
          <p:cNvSpPr txBox="1"/>
          <p:nvPr/>
        </p:nvSpPr>
        <p:spPr>
          <a:xfrm>
            <a:off x="257628" y="3186182"/>
            <a:ext cx="6492217" cy="738664"/>
          </a:xfrm>
          <a:prstGeom prst="rect">
            <a:avLst/>
          </a:prstGeom>
          <a:noFill/>
        </p:spPr>
        <p:txBody>
          <a:bodyPr wrap="square" rtlCol="0">
            <a:spAutoFit/>
          </a:bodyPr>
          <a:lstStyle/>
          <a:p>
            <a:pPr algn="just"/>
            <a:r>
              <a:rPr lang="en-US" sz="1400" dirty="0">
                <a:latin typeface="Calibri" panose="020F0502020204030204" pitchFamily="34" charset="0"/>
                <a:cs typeface="Calibri" panose="020F0502020204030204" pitchFamily="34" charset="0"/>
              </a:rPr>
              <a:t>A</a:t>
            </a:r>
            <a:r>
              <a:rPr lang="en-US" sz="1400" b="0" i="0" u="none" strike="noStrike" baseline="0" dirty="0">
                <a:latin typeface="Calibri" panose="020F0502020204030204" pitchFamily="34" charset="0"/>
                <a:cs typeface="Calibri" panose="020F0502020204030204" pitchFamily="34" charset="0"/>
              </a:rPr>
              <a:t>ny level cat-neuron </a:t>
            </a:r>
            <a:r>
              <a:rPr lang="en-US" sz="1400" b="0" i="0" u="none" strike="noStrike" baseline="0" dirty="0" err="1">
                <a:latin typeface="Calibri" panose="020F0502020204030204" pitchFamily="34" charset="0"/>
                <a:cs typeface="Calibri" panose="020F0502020204030204" pitchFamily="34" charset="0"/>
              </a:rPr>
              <a:t>cP</a:t>
            </a:r>
            <a:r>
              <a:rPr lang="en-US" sz="1400" b="0" i="0" u="none" strike="noStrike" baseline="0" dirty="0">
                <a:latin typeface="Calibri" panose="020F0502020204030204" pitchFamily="34" charset="0"/>
                <a:cs typeface="Calibri" panose="020F0502020204030204" pitchFamily="34" charset="0"/>
              </a:rPr>
              <a:t> characterizes the mental object that the</a:t>
            </a:r>
            <a:r>
              <a:rPr lang="en-US" sz="1400" dirty="0">
                <a:latin typeface="Calibri" panose="020F0502020204030204" pitchFamily="34" charset="0"/>
                <a:cs typeface="Calibri" panose="020F0502020204030204" pitchFamily="34" charset="0"/>
              </a:rPr>
              <a:t> </a:t>
            </a:r>
            <a:r>
              <a:rPr lang="en-US" sz="1400" b="0" i="0" u="none" strike="noStrike" baseline="0" dirty="0">
                <a:latin typeface="Calibri" panose="020F0502020204030204" pitchFamily="34" charset="0"/>
                <a:cs typeface="Calibri" panose="020F0502020204030204" pitchFamily="34" charset="0"/>
              </a:rPr>
              <a:t>different patterns P that it binds, have in common. If </a:t>
            </a:r>
            <a:r>
              <a:rPr lang="en-US" sz="1400" dirty="0">
                <a:latin typeface="Calibri" panose="020F0502020204030204" pitchFamily="34" charset="0"/>
                <a:cs typeface="Calibri" panose="020F0502020204030204" pitchFamily="34" charset="0"/>
              </a:rPr>
              <a:t>P</a:t>
            </a:r>
            <a:r>
              <a:rPr lang="en-US" sz="1400" b="0" i="0" u="none" strike="noStrike" baseline="0" dirty="0">
                <a:latin typeface="Calibri" panose="020F0502020204030204" pitchFamily="34" charset="0"/>
                <a:cs typeface="Calibri" panose="020F0502020204030204" pitchFamily="34" charset="0"/>
              </a:rPr>
              <a:t> lasts long enough, </a:t>
            </a:r>
            <a:r>
              <a:rPr lang="en-US" sz="1400" b="0" i="0" u="none" strike="noStrike" baseline="0" dirty="0" err="1">
                <a:latin typeface="Calibri" panose="020F0502020204030204" pitchFamily="34" charset="0"/>
                <a:cs typeface="Calibri" panose="020F0502020204030204" pitchFamily="34" charset="0"/>
              </a:rPr>
              <a:t>cP</a:t>
            </a:r>
            <a:r>
              <a:rPr lang="en-US" sz="1400" b="0" i="0" u="none" strike="noStrike" baseline="0" dirty="0">
                <a:latin typeface="Calibri" panose="020F0502020204030204" pitchFamily="34" charset="0"/>
                <a:cs typeface="Calibri" panose="020F0502020204030204" pitchFamily="34" charset="0"/>
              </a:rPr>
              <a:t> extends into a dynamic multifaceted </a:t>
            </a:r>
            <a:r>
              <a:rPr lang="en-US" sz="1400" b="1" i="0" u="none" strike="noStrike" baseline="0" dirty="0">
                <a:latin typeface="Calibri" panose="020F0502020204030204" pitchFamily="34" charset="0"/>
                <a:cs typeface="Calibri" panose="020F0502020204030204" pitchFamily="34" charset="0"/>
              </a:rPr>
              <a:t>record o</a:t>
            </a:r>
            <a:r>
              <a:rPr lang="en-US" sz="1400" b="0" i="0" u="none" strike="noStrike" baseline="0" dirty="0">
                <a:latin typeface="Calibri" panose="020F0502020204030204" pitchFamily="34" charset="0"/>
                <a:cs typeface="Calibri" panose="020F0502020204030204" pitchFamily="34" charset="0"/>
              </a:rPr>
              <a:t>f P. </a:t>
            </a:r>
            <a:endParaRPr lang="en-US" sz="1400" b="0" u="none" strike="noStrike" baseline="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11044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016084-D5CF-3AF8-CA16-0B587A331303}"/>
              </a:ext>
            </a:extLst>
          </p:cNvPr>
          <p:cNvSpPr txBox="1"/>
          <p:nvPr/>
        </p:nvSpPr>
        <p:spPr>
          <a:xfrm>
            <a:off x="-31462" y="123481"/>
            <a:ext cx="6700947" cy="338554"/>
          </a:xfrm>
          <a:prstGeom prst="rect">
            <a:avLst/>
          </a:prstGeom>
          <a:noFill/>
        </p:spPr>
        <p:txBody>
          <a:bodyPr wrap="square" rtlCol="0">
            <a:spAutoFit/>
          </a:bodyPr>
          <a:lstStyle/>
          <a:p>
            <a:pPr algn="ctr"/>
            <a:r>
              <a:rPr lang="fr-FR" sz="1600" b="1" dirty="0">
                <a:latin typeface="Arial" panose="020B0604020202020204" pitchFamily="34" charset="0"/>
                <a:cs typeface="Arial" panose="020B0604020202020204" pitchFamily="34" charset="0"/>
              </a:rPr>
              <a:t>ON THE GENESIS OF THE MODEL MENS</a:t>
            </a:r>
          </a:p>
        </p:txBody>
      </p:sp>
      <p:sp>
        <p:nvSpPr>
          <p:cNvPr id="4" name="TextBox 3">
            <a:extLst>
              <a:ext uri="{FF2B5EF4-FFF2-40B4-BE49-F238E27FC236}">
                <a16:creationId xmlns:a16="http://schemas.microsoft.com/office/drawing/2014/main" id="{0DBB9902-06AC-A40F-B982-4877EAEC3739}"/>
              </a:ext>
            </a:extLst>
          </p:cNvPr>
          <p:cNvSpPr txBox="1"/>
          <p:nvPr/>
        </p:nvSpPr>
        <p:spPr>
          <a:xfrm>
            <a:off x="357777" y="780216"/>
            <a:ext cx="6603225" cy="4031873"/>
          </a:xfrm>
          <a:prstGeom prst="rect">
            <a:avLst/>
          </a:prstGeom>
          <a:noFill/>
        </p:spPr>
        <p:txBody>
          <a:bodyPr wrap="square" rtlCol="0">
            <a:spAutoFit/>
          </a:bodyPr>
          <a:lstStyle/>
          <a:p>
            <a:r>
              <a:rPr lang="en-GB" sz="1400" dirty="0">
                <a:latin typeface="Calibri" panose="020F0502020204030204" pitchFamily="34" charset="0"/>
                <a:cs typeface="Calibri" panose="020F0502020204030204" pitchFamily="34" charset="0"/>
              </a:rPr>
              <a:t>First, I want to thank the organizers for their invitation to this Workshop whose subject is particularly interesting for me. </a:t>
            </a:r>
          </a:p>
          <a:p>
            <a:endParaRPr lang="en-GB" sz="1400" dirty="0">
              <a:latin typeface="Calibri" panose="020F0502020204030204" pitchFamily="34" charset="0"/>
              <a:cs typeface="Calibri" panose="020F0502020204030204" pitchFamily="34" charset="0"/>
            </a:endParaRPr>
          </a:p>
          <a:p>
            <a:pPr algn="just"/>
            <a:r>
              <a:rPr lang="en-GB" sz="1400" dirty="0">
                <a:latin typeface="Calibri" panose="020F0502020204030204" pitchFamily="34" charset="0"/>
                <a:cs typeface="Calibri" panose="020F0502020204030204" pitchFamily="34" charset="0"/>
              </a:rPr>
              <a:t>My aim is to explain how the MENS model (already presented in the 2021 MCS Seminar) has been developed with Jean-Paul Vanbremeersch on a long period (since the 1980’s), making it one of the first consciousness models based on category theory.</a:t>
            </a:r>
          </a:p>
          <a:p>
            <a:endParaRPr lang="en-GB" sz="1400" dirty="0">
              <a:latin typeface="Calibri" panose="020F0502020204030204" pitchFamily="34" charset="0"/>
              <a:cs typeface="Calibri" panose="020F0502020204030204" pitchFamily="34" charset="0"/>
            </a:endParaRPr>
          </a:p>
          <a:p>
            <a:pPr algn="just"/>
            <a:r>
              <a:rPr lang="en-GB" sz="1400" dirty="0">
                <a:latin typeface="Calibri" panose="020F0502020204030204" pitchFamily="34" charset="0"/>
                <a:cs typeface="Calibri" panose="020F0502020204030204" pitchFamily="34" charset="0"/>
              </a:rPr>
              <a:t>Initially, JP and I had no formation in Neuroscience. JP was a physician, interested in problems of emergence and complexity. I was a mathematician working in Analysis and with different publications using Category Theory, such as my Paris PhD (1962) and several papers with Charles Ehresmann (my late husband). With Charles we shared the idea that:</a:t>
            </a:r>
          </a:p>
          <a:p>
            <a:pPr lvl="1" algn="just"/>
            <a:r>
              <a:rPr lang="en-GB" sz="1400" dirty="0">
                <a:latin typeface="Calibri" panose="020F0502020204030204" pitchFamily="34" charset="0"/>
                <a:cs typeface="Calibri" panose="020F0502020204030204" pitchFamily="34" charset="0"/>
              </a:rPr>
              <a:t> </a:t>
            </a:r>
            <a:r>
              <a:rPr lang="en-GB" sz="1600" dirty="0">
                <a:latin typeface="Calibri" panose="020F0502020204030204" pitchFamily="34" charset="0"/>
                <a:cs typeface="Calibri" panose="020F0502020204030204" pitchFamily="34" charset="0"/>
              </a:rPr>
              <a:t>“</a:t>
            </a:r>
            <a:r>
              <a:rPr lang="en-GB" sz="1600" b="1" dirty="0">
                <a:latin typeface="Calibri" panose="020F0502020204030204" pitchFamily="34" charset="0"/>
                <a:cs typeface="Calibri" panose="020F0502020204030204" pitchFamily="34" charset="0"/>
              </a:rPr>
              <a:t>a category theory </a:t>
            </a:r>
            <a:r>
              <a:rPr lang="en-US" sz="1600" b="1" dirty="0">
                <a:latin typeface="Calibri" panose="020F0502020204030204" pitchFamily="34" charset="0"/>
                <a:cs typeface="Calibri" panose="020F0502020204030204" pitchFamily="34" charset="0"/>
              </a:rPr>
              <a:t>approach could open a wealth of possibilities to the understanding of complex processes of any kind</a:t>
            </a:r>
            <a:r>
              <a:rPr lang="en-US" sz="1600" dirty="0">
                <a:latin typeface="Calibri" panose="020F0502020204030204" pitchFamily="34" charset="0"/>
                <a:cs typeface="Calibri" panose="020F0502020204030204" pitchFamily="34" charset="0"/>
              </a:rPr>
              <a:t>”.</a:t>
            </a:r>
            <a:r>
              <a:rPr lang="en-GB" sz="1600">
                <a:latin typeface="Calibri" panose="020F0502020204030204" pitchFamily="34" charset="0"/>
                <a:cs typeface="Calibri" panose="020F0502020204030204" pitchFamily="34" charset="0"/>
              </a:rPr>
              <a:t> (</a:t>
            </a:r>
            <a:r>
              <a:rPr lang="en-GB" sz="1600" dirty="0">
                <a:latin typeface="Calibri" panose="020F0502020204030204" pitchFamily="34" charset="0"/>
                <a:cs typeface="Calibri" panose="020F0502020204030204" pitchFamily="34" charset="0"/>
              </a:rPr>
              <a:t>C. Ehresmann, 1966.)</a:t>
            </a:r>
          </a:p>
          <a:p>
            <a:pPr algn="just"/>
            <a:endParaRPr lang="en-GB" sz="1400" dirty="0">
              <a:latin typeface="Calibri" panose="020F0502020204030204" pitchFamily="34" charset="0"/>
              <a:cs typeface="Calibri" panose="020F0502020204030204" pitchFamily="34" charset="0"/>
            </a:endParaRPr>
          </a:p>
          <a:p>
            <a:pPr algn="just"/>
            <a:r>
              <a:rPr lang="en-GB" sz="1400" dirty="0">
                <a:latin typeface="Calibri" panose="020F0502020204030204" pitchFamily="34" charset="0"/>
                <a:cs typeface="Calibri" panose="020F0502020204030204" pitchFamily="34" charset="0"/>
              </a:rPr>
              <a:t>Our work with JP began later, when he suggested to apply this idea to problems of emergence, complexity and cognition, leading to our “Memory Evolutive Systems” and the MENS model..</a:t>
            </a:r>
          </a:p>
        </p:txBody>
      </p:sp>
    </p:spTree>
    <p:extLst>
      <p:ext uri="{BB962C8B-B14F-4D97-AF65-F5344CB8AC3E}">
        <p14:creationId xmlns:p14="http://schemas.microsoft.com/office/powerpoint/2010/main" val="7939394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D2E8777C-2492-6CC8-FABC-E2BC85FAB2AB}"/>
              </a:ext>
            </a:extLst>
          </p:cNvPr>
          <p:cNvSpPr>
            <a:spLocks noChangeArrowheads="1"/>
          </p:cNvSpPr>
          <p:nvPr/>
        </p:nvSpPr>
        <p:spPr bwMode="auto">
          <a:xfrm>
            <a:off x="632829" y="36541"/>
            <a:ext cx="533454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0BD0D9"/>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0CF9B"/>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7CCA62"/>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7CCA62"/>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7CCA62"/>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7CCA62"/>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7CCA62"/>
              </a:buClr>
              <a:buChar char="•"/>
              <a:defRPr>
                <a:solidFill>
                  <a:schemeClr val="tx1"/>
                </a:solidFill>
                <a:latin typeface="Georgia" panose="02040502050405020303" pitchFamily="18" charset="0"/>
              </a:defRPr>
            </a:lvl9pPr>
          </a:lstStyle>
          <a:p>
            <a:pPr algn="ctr">
              <a:spcBef>
                <a:spcPct val="0"/>
              </a:spcBef>
              <a:buClrTx/>
              <a:buSzTx/>
              <a:buFontTx/>
              <a:buNone/>
            </a:pPr>
            <a:r>
              <a:rPr lang="en-GB" altLang="fr-FR" sz="1600" b="1" dirty="0">
                <a:latin typeface="Arial" panose="020B0604020202020204" pitchFamily="34" charset="0"/>
              </a:rPr>
              <a:t>ACTIVATION OF A CAT-NEURON</a:t>
            </a:r>
            <a:endParaRPr lang="en-GB" altLang="fr-FR" sz="1600" dirty="0">
              <a:latin typeface="Arial" panose="020B0604020202020204" pitchFamily="34" charset="0"/>
            </a:endParaRPr>
          </a:p>
        </p:txBody>
      </p:sp>
      <p:sp>
        <p:nvSpPr>
          <p:cNvPr id="47121" name="ZoneTexte 56">
            <a:extLst>
              <a:ext uri="{FF2B5EF4-FFF2-40B4-BE49-F238E27FC236}">
                <a16:creationId xmlns:a16="http://schemas.microsoft.com/office/drawing/2014/main" id="{B2A90CF6-A6FD-AA30-6F68-BF5FB1A5FBCB}"/>
              </a:ext>
            </a:extLst>
          </p:cNvPr>
          <p:cNvSpPr txBox="1">
            <a:spLocks noChangeArrowheads="1"/>
          </p:cNvSpPr>
          <p:nvPr/>
        </p:nvSpPr>
        <p:spPr bwMode="auto">
          <a:xfrm>
            <a:off x="565246" y="3407319"/>
            <a:ext cx="6224466"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0BD0D9"/>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0CF9B"/>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7CCA62"/>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7CCA62"/>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7CCA62"/>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7CCA62"/>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7CCA62"/>
              </a:buClr>
              <a:buChar char="•"/>
              <a:defRPr>
                <a:solidFill>
                  <a:schemeClr val="tx1"/>
                </a:solidFill>
                <a:latin typeface="Georgia" panose="02040502050405020303" pitchFamily="18" charset="0"/>
              </a:defRPr>
            </a:lvl9pPr>
          </a:lstStyle>
          <a:p>
            <a:pPr algn="just">
              <a:spcBef>
                <a:spcPct val="0"/>
              </a:spcBef>
              <a:buClrTx/>
              <a:buSzTx/>
              <a:buNone/>
            </a:pPr>
            <a:r>
              <a:rPr lang="fr-FR" altLang="fr-FR" sz="1400" dirty="0" err="1">
                <a:latin typeface="Calibri" panose="020F0502020204030204" pitchFamily="34" charset="0"/>
              </a:rPr>
              <a:t>With</a:t>
            </a:r>
            <a:r>
              <a:rPr lang="fr-FR" altLang="fr-FR" sz="1400" dirty="0">
                <a:latin typeface="Calibri" panose="020F0502020204030204" pitchFamily="34" charset="0"/>
              </a:rPr>
              <a:t> J. Gomez-Ramirez (2015) </a:t>
            </a:r>
            <a:r>
              <a:rPr lang="fr-FR" altLang="fr-FR" sz="1400" dirty="0" err="1">
                <a:latin typeface="Calibri" panose="020F0502020204030204" pitchFamily="34" charset="0"/>
              </a:rPr>
              <a:t>we</a:t>
            </a:r>
            <a:r>
              <a:rPr lang="fr-FR" altLang="fr-FR" sz="1400" dirty="0">
                <a:latin typeface="Calibri" panose="020F0502020204030204" pitchFamily="34" charset="0"/>
              </a:rPr>
              <a:t> have </a:t>
            </a:r>
            <a:r>
              <a:rPr lang="fr-FR" altLang="fr-FR" sz="1400" dirty="0" err="1">
                <a:latin typeface="Calibri" panose="020F0502020204030204" pitchFamily="34" charset="0"/>
              </a:rPr>
              <a:t>shown</a:t>
            </a:r>
            <a:r>
              <a:rPr lang="fr-FR" altLang="fr-FR" sz="1400" dirty="0">
                <a:latin typeface="Calibri" panose="020F0502020204030204" pitchFamily="34" charset="0"/>
              </a:rPr>
              <a:t> how </a:t>
            </a:r>
            <a:r>
              <a:rPr lang="fr-FR" altLang="fr-FR" sz="1400" dirty="0" err="1">
                <a:latin typeface="Calibri" panose="020F0502020204030204" pitchFamily="34" charset="0"/>
              </a:rPr>
              <a:t>this</a:t>
            </a:r>
            <a:r>
              <a:rPr lang="fr-FR" altLang="fr-FR" sz="1400" dirty="0">
                <a:latin typeface="Calibri" panose="020F0502020204030204" pitchFamily="34" charset="0"/>
              </a:rPr>
              <a:t> </a:t>
            </a:r>
            <a:r>
              <a:rPr lang="fr-FR" altLang="fr-FR" sz="1400" dirty="0" err="1">
                <a:latin typeface="Calibri" panose="020F0502020204030204" pitchFamily="34" charset="0"/>
              </a:rPr>
              <a:t>multiplicity</a:t>
            </a:r>
            <a:r>
              <a:rPr lang="fr-FR" altLang="fr-FR" sz="1400" dirty="0">
                <a:latin typeface="Calibri" panose="020F0502020204030204" pitchFamily="34" charset="0"/>
              </a:rPr>
              <a:t> </a:t>
            </a:r>
            <a:r>
              <a:rPr lang="fr-FR" altLang="fr-FR" sz="1400" dirty="0" err="1">
                <a:latin typeface="Calibri" panose="020F0502020204030204" pitchFamily="34" charset="0"/>
              </a:rPr>
              <a:t>makes</a:t>
            </a:r>
            <a:r>
              <a:rPr lang="fr-FR" altLang="fr-FR" sz="1400" dirty="0">
                <a:latin typeface="Calibri" panose="020F0502020204030204" pitchFamily="34" charset="0"/>
              </a:rPr>
              <a:t> possible to </a:t>
            </a:r>
            <a:r>
              <a:rPr lang="fr-FR" altLang="fr-FR" sz="1400" dirty="0" err="1">
                <a:latin typeface="Calibri" panose="020F0502020204030204" pitchFamily="34" charset="0"/>
              </a:rPr>
              <a:t>define</a:t>
            </a:r>
            <a:r>
              <a:rPr lang="fr-FR" altLang="fr-FR" sz="1400" dirty="0">
                <a:latin typeface="Calibri" panose="020F0502020204030204" pitchFamily="34" charset="0"/>
              </a:rPr>
              <a:t> a </a:t>
            </a:r>
            <a:r>
              <a:rPr lang="fr-FR" altLang="fr-FR" sz="1400" b="1" dirty="0">
                <a:latin typeface="Calibri" panose="020F0502020204030204" pitchFamily="34" charset="0"/>
              </a:rPr>
              <a:t>neuro-</a:t>
            </a:r>
            <a:r>
              <a:rPr lang="fr-FR" altLang="fr-FR" sz="1400" b="1" dirty="0" err="1">
                <a:latin typeface="Calibri" panose="020F0502020204030204" pitchFamily="34" charset="0"/>
              </a:rPr>
              <a:t>phenomenolog</a:t>
            </a:r>
            <a:r>
              <a:rPr lang="fr-FR" altLang="fr-FR" sz="1400" dirty="0" err="1">
                <a:latin typeface="Calibri" panose="020F0502020204030204" pitchFamily="34" charset="0"/>
              </a:rPr>
              <a:t>y</a:t>
            </a:r>
            <a:r>
              <a:rPr lang="fr-FR" altLang="fr-FR" sz="1400" dirty="0">
                <a:latin typeface="Calibri" panose="020F0502020204030204" pitchFamily="34" charset="0"/>
              </a:rPr>
              <a:t> (cf. Varela, 1996) </a:t>
            </a:r>
            <a:r>
              <a:rPr lang="fr-FR" altLang="fr-FR" sz="1400" dirty="0" err="1">
                <a:latin typeface="Calibri" panose="020F0502020204030204" pitchFamily="34" charset="0"/>
              </a:rPr>
              <a:t>since</a:t>
            </a:r>
            <a:r>
              <a:rPr lang="fr-FR" altLang="fr-FR" sz="1400" dirty="0">
                <a:latin typeface="Calibri" panose="020F0502020204030204" pitchFamily="34" charset="0"/>
              </a:rPr>
              <a:t> </a:t>
            </a:r>
            <a:r>
              <a:rPr lang="fr-FR" altLang="fr-FR" sz="1400" dirty="0" err="1">
                <a:latin typeface="Calibri" panose="020F0502020204030204" pitchFamily="34" charset="0"/>
              </a:rPr>
              <a:t>it</a:t>
            </a:r>
            <a:r>
              <a:rPr lang="fr-FR" altLang="fr-FR" sz="1400" dirty="0">
                <a:latin typeface="Calibri" panose="020F0502020204030204" pitchFamily="34" charset="0"/>
              </a:rPr>
              <a:t> </a:t>
            </a:r>
            <a:r>
              <a:rPr lang="fr-FR" altLang="fr-FR" sz="1400" dirty="0" err="1">
                <a:latin typeface="Calibri" panose="020F0502020204030204" pitchFamily="34" charset="0"/>
              </a:rPr>
              <a:t>means</a:t>
            </a:r>
            <a:r>
              <a:rPr lang="fr-FR" altLang="fr-FR" sz="1400" dirty="0">
                <a:latin typeface="Calibri" panose="020F0502020204030204" pitchFamily="34" charset="0"/>
              </a:rPr>
              <a:t> </a:t>
            </a:r>
            <a:r>
              <a:rPr lang="fr-FR" altLang="fr-FR" sz="1400" dirty="0" err="1">
                <a:latin typeface="Calibri" panose="020F0502020204030204" pitchFamily="34" charset="0"/>
              </a:rPr>
              <a:t>there</a:t>
            </a:r>
            <a:r>
              <a:rPr lang="fr-FR" altLang="fr-FR" sz="1400" dirty="0">
                <a:latin typeface="Calibri" panose="020F0502020204030204" pitchFamily="34" charset="0"/>
              </a:rPr>
              <a:t> </a:t>
            </a:r>
            <a:r>
              <a:rPr lang="fr-FR" altLang="fr-FR" sz="1400" dirty="0" err="1">
                <a:latin typeface="Calibri" panose="020F0502020204030204" pitchFamily="34" charset="0"/>
              </a:rPr>
              <a:t>is</a:t>
            </a:r>
            <a:r>
              <a:rPr lang="fr-FR" altLang="fr-FR" sz="1400" dirty="0">
                <a:latin typeface="Calibri" panose="020F0502020204030204" pitchFamily="34" charset="0"/>
              </a:rPr>
              <a:t> no 1-1 correspondance </a:t>
            </a:r>
            <a:r>
              <a:rPr lang="fr-FR" altLang="fr-FR" sz="1400" dirty="0" err="1">
                <a:latin typeface="Calibri" panose="020F0502020204030204" pitchFamily="34" charset="0"/>
              </a:rPr>
              <a:t>between</a:t>
            </a:r>
            <a:r>
              <a:rPr lang="fr-FR" altLang="fr-FR" sz="1400" dirty="0">
                <a:latin typeface="Calibri" panose="020F0502020204030204" pitchFamily="34" charset="0"/>
              </a:rPr>
              <a:t> </a:t>
            </a:r>
            <a:r>
              <a:rPr lang="fr-FR" altLang="fr-FR" sz="1400" dirty="0" err="1">
                <a:latin typeface="Calibri" panose="020F0502020204030204" pitchFamily="34" charset="0"/>
              </a:rPr>
              <a:t>physical</a:t>
            </a:r>
            <a:r>
              <a:rPr lang="fr-FR" altLang="fr-FR" sz="1400" dirty="0">
                <a:latin typeface="Calibri" panose="020F0502020204030204" pitchFamily="34" charset="0"/>
              </a:rPr>
              <a:t>/mental.</a:t>
            </a:r>
            <a:endParaRPr lang="en-US" altLang="fr-FR" sz="1400" dirty="0">
              <a:latin typeface="Calibri" panose="020F0502020204030204" pitchFamily="34" charset="0"/>
            </a:endParaRPr>
          </a:p>
          <a:p>
            <a:pPr algn="just">
              <a:spcBef>
                <a:spcPct val="50000"/>
              </a:spcBef>
              <a:buClrTx/>
              <a:buSzTx/>
              <a:buNone/>
            </a:pPr>
            <a:r>
              <a:rPr lang="en-US" altLang="fr-FR" sz="1400" b="1" i="1" dirty="0">
                <a:latin typeface="Calibri" panose="020F0502020204030204" pitchFamily="34" charset="0"/>
              </a:rPr>
              <a:t>Activation</a:t>
            </a:r>
            <a:r>
              <a:rPr lang="en-US" altLang="fr-FR" sz="1400" b="1" dirty="0">
                <a:latin typeface="Calibri" panose="020F0502020204030204" pitchFamily="34" charset="0"/>
              </a:rPr>
              <a:t> of </a:t>
            </a:r>
            <a:r>
              <a:rPr lang="en-US" altLang="fr-FR" sz="1400" dirty="0">
                <a:latin typeface="Calibri" panose="020F0502020204030204" pitchFamily="34" charset="0"/>
              </a:rPr>
              <a:t>M means activation of the neural base of one of its ramifications R. </a:t>
            </a:r>
            <a:r>
              <a:rPr lang="en-US" altLang="fr-FR" sz="1400" b="1" i="1" dirty="0">
                <a:latin typeface="Calibri" panose="020F0502020204030204" pitchFamily="34" charset="0"/>
              </a:rPr>
              <a:t>Activation delay</a:t>
            </a:r>
            <a:r>
              <a:rPr lang="en-US" altLang="fr-FR" sz="1400" b="1" dirty="0">
                <a:latin typeface="Calibri" panose="020F0502020204030204" pitchFamily="34" charset="0"/>
              </a:rPr>
              <a:t> of </a:t>
            </a:r>
            <a:r>
              <a:rPr lang="en-US" altLang="fr-FR" sz="1400" dirty="0">
                <a:latin typeface="Calibri" panose="020F0502020204030204" pitchFamily="34" charset="0"/>
              </a:rPr>
              <a:t>M via R = maximum of the propagation delays of the canonical links of R from a neuron of B(R) to M. It follows that the information collected by M at t may concern events which occurred much earlier. </a:t>
            </a:r>
            <a:endParaRPr lang="en-US" altLang="fr-FR" sz="1400" b="1" dirty="0">
              <a:latin typeface="Calibri" panose="020F0502020204030204" pitchFamily="34" charset="0"/>
            </a:endParaRPr>
          </a:p>
        </p:txBody>
      </p:sp>
      <p:sp>
        <p:nvSpPr>
          <p:cNvPr id="57" name="Rectangle 56"/>
          <p:cNvSpPr/>
          <p:nvPr/>
        </p:nvSpPr>
        <p:spPr>
          <a:xfrm>
            <a:off x="565246" y="593236"/>
            <a:ext cx="2160001" cy="2893100"/>
          </a:xfrm>
          <a:prstGeom prst="rect">
            <a:avLst/>
          </a:prstGeom>
        </p:spPr>
        <p:txBody>
          <a:bodyPr wrap="square">
            <a:spAutoFit/>
          </a:bodyPr>
          <a:lstStyle/>
          <a:p>
            <a:pPr algn="just">
              <a:spcBef>
                <a:spcPct val="0"/>
              </a:spcBef>
              <a:buClrTx/>
              <a:buSzTx/>
              <a:buNone/>
            </a:pPr>
            <a:r>
              <a:rPr lang="en-US" altLang="fr-FR" sz="1400" dirty="0">
                <a:latin typeface="Calibri" panose="020F0502020204030204" pitchFamily="34" charset="0"/>
              </a:rPr>
              <a:t>A cat-neuron M of level n+1 admits</a:t>
            </a:r>
            <a:r>
              <a:rPr lang="en-US" altLang="fr-FR" sz="1400" b="1" dirty="0">
                <a:latin typeface="Calibri" panose="020F0502020204030204" pitchFamily="34" charset="0"/>
              </a:rPr>
              <a:t> a</a:t>
            </a:r>
            <a:r>
              <a:rPr lang="en-US" altLang="fr-FR" sz="1400" dirty="0">
                <a:latin typeface="Calibri" panose="020F0502020204030204" pitchFamily="34" charset="0"/>
              </a:rPr>
              <a:t>t least one </a:t>
            </a:r>
            <a:r>
              <a:rPr lang="en-US" altLang="fr-FR" sz="1400" i="1" dirty="0">
                <a:latin typeface="Calibri" panose="020F0502020204030204" pitchFamily="34" charset="0"/>
              </a:rPr>
              <a:t>ramification</a:t>
            </a:r>
            <a:r>
              <a:rPr lang="en-US" altLang="fr-FR" sz="1400" dirty="0">
                <a:latin typeface="Calibri" panose="020F0502020204030204" pitchFamily="34" charset="0"/>
              </a:rPr>
              <a:t> R down to the level 0, that is </a:t>
            </a:r>
            <a:r>
              <a:rPr lang="en-US" altLang="fr-FR" sz="1400" b="1" dirty="0">
                <a:latin typeface="Calibri" panose="020F0502020204030204" pitchFamily="34" charset="0"/>
              </a:rPr>
              <a:t>NEUR</a:t>
            </a:r>
            <a:r>
              <a:rPr lang="en-US" altLang="fr-FR" sz="1400" dirty="0">
                <a:latin typeface="Calibri" panose="020F0502020204030204" pitchFamily="34" charset="0"/>
              </a:rPr>
              <a:t>. The set B(R) of its 'final’ (syn-</a:t>
            </a:r>
            <a:r>
              <a:rPr lang="en-US" altLang="fr-FR" sz="1400" dirty="0" err="1">
                <a:latin typeface="Calibri" panose="020F0502020204030204" pitchFamily="34" charset="0"/>
              </a:rPr>
              <a:t>chronous</a:t>
            </a:r>
            <a:r>
              <a:rPr lang="en-US" altLang="fr-FR" sz="1400" dirty="0">
                <a:latin typeface="Calibri" panose="020F0502020204030204" pitchFamily="34" charset="0"/>
              </a:rPr>
              <a:t>) neural patterns is called the </a:t>
            </a:r>
            <a:r>
              <a:rPr lang="en-US" altLang="fr-FR" sz="1400" b="1" i="1" dirty="0">
                <a:latin typeface="Calibri" panose="020F0502020204030204" pitchFamily="34" charset="0"/>
              </a:rPr>
              <a:t>neural base </a:t>
            </a:r>
            <a:r>
              <a:rPr lang="en-US" altLang="fr-FR" sz="1400" b="1" dirty="0">
                <a:latin typeface="Calibri" panose="020F0502020204030204" pitchFamily="34" charset="0"/>
              </a:rPr>
              <a:t>of </a:t>
            </a:r>
            <a:r>
              <a:rPr lang="en-US" altLang="fr-FR" sz="1400" dirty="0">
                <a:latin typeface="Calibri" panose="020F0502020204030204" pitchFamily="34" charset="0"/>
              </a:rPr>
              <a:t>R; it represents a </a:t>
            </a:r>
            <a:r>
              <a:rPr lang="en-US" altLang="fr-FR" sz="1400" b="1" i="1" dirty="0">
                <a:latin typeface="Calibri" panose="020F0502020204030204" pitchFamily="34" charset="0"/>
              </a:rPr>
              <a:t>physical (neuronal) realizability </a:t>
            </a:r>
            <a:r>
              <a:rPr lang="en-US" altLang="fr-FR" sz="1400" dirty="0">
                <a:latin typeface="Calibri" panose="020F0502020204030204" pitchFamily="34" charset="0"/>
              </a:rPr>
              <a:t>of</a:t>
            </a:r>
            <a:r>
              <a:rPr lang="en-US" altLang="fr-FR" sz="1400" i="1" dirty="0">
                <a:latin typeface="Calibri" panose="020F0502020204030204" pitchFamily="34" charset="0"/>
              </a:rPr>
              <a:t> </a:t>
            </a:r>
            <a:r>
              <a:rPr lang="en-US" altLang="fr-FR" sz="1400" dirty="0">
                <a:latin typeface="Calibri" panose="020F0502020204030204" pitchFamily="34" charset="0"/>
              </a:rPr>
              <a:t>M</a:t>
            </a:r>
            <a:r>
              <a:rPr lang="en-US" altLang="fr-FR" sz="1400" b="1" i="1" dirty="0">
                <a:latin typeface="Calibri" panose="020F0502020204030204" pitchFamily="34" charset="0"/>
              </a:rPr>
              <a:t> </a:t>
            </a:r>
            <a:r>
              <a:rPr lang="en-US" altLang="fr-FR" sz="1400" dirty="0">
                <a:latin typeface="Calibri" panose="020F0502020204030204" pitchFamily="34" charset="0"/>
              </a:rPr>
              <a:t>(Kim, 1998). </a:t>
            </a:r>
          </a:p>
          <a:p>
            <a:pPr algn="just">
              <a:spcBef>
                <a:spcPct val="0"/>
              </a:spcBef>
              <a:buClrTx/>
              <a:buSzTx/>
              <a:buNone/>
            </a:pPr>
            <a:r>
              <a:rPr lang="en-US" altLang="fr-FR" sz="1400" dirty="0">
                <a:latin typeface="Calibri" panose="020F0502020204030204" pitchFamily="34" charset="0"/>
              </a:rPr>
              <a:t>If M is </a:t>
            </a:r>
            <a:r>
              <a:rPr lang="en-US" altLang="fr-FR" sz="1400" b="1" i="1" dirty="0">
                <a:latin typeface="Calibri" panose="020F0502020204030204" pitchFamily="34" charset="0"/>
              </a:rPr>
              <a:t> multifaceted, it will have several such physical </a:t>
            </a:r>
            <a:r>
              <a:rPr lang="fr-FR" altLang="fr-FR" sz="1400" b="1" i="1" dirty="0" err="1">
                <a:latin typeface="Calibri" panose="020F0502020204030204" pitchFamily="34" charset="0"/>
              </a:rPr>
              <a:t>realizabilities</a:t>
            </a:r>
            <a:r>
              <a:rPr lang="fr-FR" altLang="fr-FR" sz="1400" b="1" dirty="0">
                <a:latin typeface="Calibri" panose="020F0502020204030204" pitchFamily="34" charset="0"/>
              </a:rPr>
              <a:t>. </a:t>
            </a:r>
          </a:p>
        </p:txBody>
      </p:sp>
      <p:pic>
        <p:nvPicPr>
          <p:cNvPr id="2051" name="Picture 3"/>
          <p:cNvPicPr>
            <a:picLocks noChangeAspect="1" noChangeArrowheads="1"/>
          </p:cNvPicPr>
          <p:nvPr/>
        </p:nvPicPr>
        <p:blipFill>
          <a:blip r:embed="rId3"/>
          <a:srcRect/>
          <a:stretch>
            <a:fillRect/>
          </a:stretch>
        </p:blipFill>
        <p:spPr bwMode="auto">
          <a:xfrm>
            <a:off x="2888532" y="525163"/>
            <a:ext cx="4135928" cy="2732088"/>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ZoneTexte 2">
            <a:extLst>
              <a:ext uri="{FF2B5EF4-FFF2-40B4-BE49-F238E27FC236}">
                <a16:creationId xmlns:a16="http://schemas.microsoft.com/office/drawing/2014/main" id="{B4988F7A-75BE-4D6B-8EF2-F7D26112651C}"/>
              </a:ext>
            </a:extLst>
          </p:cNvPr>
          <p:cNvSpPr txBox="1">
            <a:spLocks noChangeArrowheads="1"/>
          </p:cNvSpPr>
          <p:nvPr/>
        </p:nvSpPr>
        <p:spPr bwMode="auto">
          <a:xfrm>
            <a:off x="389253" y="59131"/>
            <a:ext cx="64447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600" b="1" dirty="0"/>
              <a:t>MENS AS A MULTI-AGENT SYSTEM</a:t>
            </a:r>
            <a:endParaRPr lang="fr-FR" altLang="fr-FR" sz="1600" dirty="0"/>
          </a:p>
        </p:txBody>
      </p:sp>
      <p:sp>
        <p:nvSpPr>
          <p:cNvPr id="18435" name="ZoneTexte 4">
            <a:extLst>
              <a:ext uri="{FF2B5EF4-FFF2-40B4-BE49-F238E27FC236}">
                <a16:creationId xmlns:a16="http://schemas.microsoft.com/office/drawing/2014/main" id="{52EC27E9-2E39-40E8-9EF7-0D28E7D6F5F2}"/>
              </a:ext>
            </a:extLst>
          </p:cNvPr>
          <p:cNvSpPr txBox="1">
            <a:spLocks noChangeArrowheads="1"/>
          </p:cNvSpPr>
          <p:nvPr/>
        </p:nvSpPr>
        <p:spPr bwMode="auto">
          <a:xfrm>
            <a:off x="429024" y="582814"/>
            <a:ext cx="636522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None/>
            </a:pPr>
            <a:r>
              <a:rPr lang="en-GB" altLang="fr-FR" sz="1400" b="1" dirty="0">
                <a:latin typeface="Calibri" panose="020F0502020204030204" pitchFamily="34" charset="0"/>
              </a:rPr>
              <a:t>MENS </a:t>
            </a:r>
            <a:r>
              <a:rPr lang="en-GB" altLang="fr-FR" sz="1400" dirty="0">
                <a:latin typeface="Calibri" panose="020F0502020204030204" pitchFamily="34" charset="0"/>
              </a:rPr>
              <a:t>is self-organized as a multi-agent system, via a net of sub-systems, called </a:t>
            </a:r>
            <a:r>
              <a:rPr lang="en-GB" altLang="fr-FR" sz="1400" b="1" i="1" dirty="0">
                <a:latin typeface="Calibri" panose="020F0502020204030204" pitchFamily="34" charset="0"/>
              </a:rPr>
              <a:t>co-regulators</a:t>
            </a:r>
            <a:r>
              <a:rPr lang="en-GB" altLang="fr-FR" sz="1400" dirty="0">
                <a:latin typeface="Calibri" panose="020F0502020204030204" pitchFamily="34" charset="0"/>
              </a:rPr>
              <a:t>, based on specialized brain modules. They modulate the dynamics through their competitive interactions.</a:t>
            </a:r>
          </a:p>
        </p:txBody>
      </p:sp>
      <p:sp>
        <p:nvSpPr>
          <p:cNvPr id="8" name="ZoneTexte 7">
            <a:extLst>
              <a:ext uri="{FF2B5EF4-FFF2-40B4-BE49-F238E27FC236}">
                <a16:creationId xmlns:a16="http://schemas.microsoft.com/office/drawing/2014/main" id="{4ABF0547-7F99-4EE7-AF6B-5E57823D282C}"/>
              </a:ext>
            </a:extLst>
          </p:cNvPr>
          <p:cNvSpPr txBox="1"/>
          <p:nvPr/>
        </p:nvSpPr>
        <p:spPr>
          <a:xfrm>
            <a:off x="498695" y="4118944"/>
            <a:ext cx="6513600" cy="523220"/>
          </a:xfrm>
          <a:prstGeom prst="rect">
            <a:avLst/>
          </a:prstGeom>
          <a:noFill/>
        </p:spPr>
        <p:txBody>
          <a:bodyPr wrap="square">
            <a:spAutoFit/>
          </a:bodyPr>
          <a:lstStyle/>
          <a:p>
            <a:pPr algn="just"/>
            <a:r>
              <a:rPr lang="en-GB" altLang="fr-FR" sz="1400" dirty="0">
                <a:latin typeface="Calibri" panose="020F0502020204030204" pitchFamily="34" charset="0"/>
              </a:rPr>
              <a:t>The commands sent by different CRs at a given time </a:t>
            </a:r>
            <a:r>
              <a:rPr lang="en-GB" altLang="fr-FR" sz="1400" i="1" dirty="0">
                <a:latin typeface="Calibri" panose="020F0502020204030204" pitchFamily="34" charset="0"/>
              </a:rPr>
              <a:t>t </a:t>
            </a:r>
            <a:r>
              <a:rPr lang="en-GB" altLang="fr-FR" sz="1400" dirty="0">
                <a:latin typeface="Calibri" panose="020F0502020204030204" pitchFamily="34" charset="0"/>
              </a:rPr>
              <a:t>can be conflicting, and must be harmonized, with risk of a </a:t>
            </a:r>
            <a:r>
              <a:rPr lang="en-GB" altLang="fr-FR" sz="1400" b="1" dirty="0">
                <a:latin typeface="Calibri" panose="020F0502020204030204" pitchFamily="34" charset="0"/>
              </a:rPr>
              <a:t>fracture</a:t>
            </a:r>
            <a:r>
              <a:rPr lang="en-GB" altLang="fr-FR" sz="1400" dirty="0">
                <a:latin typeface="Calibri" panose="020F0502020204030204" pitchFamily="34" charset="0"/>
              </a:rPr>
              <a:t> for a CR whose commands are not realized.</a:t>
            </a:r>
            <a:endParaRPr lang="fr-FR" sz="1400" dirty="0"/>
          </a:p>
        </p:txBody>
      </p:sp>
      <p:sp>
        <p:nvSpPr>
          <p:cNvPr id="4" name="ZoneTexte 3">
            <a:extLst>
              <a:ext uri="{FF2B5EF4-FFF2-40B4-BE49-F238E27FC236}">
                <a16:creationId xmlns:a16="http://schemas.microsoft.com/office/drawing/2014/main" id="{84145E09-56D6-4C2A-B1AE-7D04AAC3B38B}"/>
              </a:ext>
            </a:extLst>
          </p:cNvPr>
          <p:cNvSpPr txBox="1">
            <a:spLocks noChangeArrowheads="1"/>
          </p:cNvSpPr>
          <p:nvPr/>
        </p:nvSpPr>
        <p:spPr bwMode="auto">
          <a:xfrm>
            <a:off x="444767" y="1366241"/>
            <a:ext cx="3351953"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GB" altLang="fr-FR" sz="1400" dirty="0">
                <a:latin typeface="Calibri" panose="020F0502020204030204" pitchFamily="34" charset="0"/>
              </a:rPr>
              <a:t>Each CR has a hybrid dynamic: </a:t>
            </a:r>
          </a:p>
          <a:p>
            <a:pPr marL="400050" indent="-400050" algn="just" eaLnBrk="1" hangingPunct="1">
              <a:spcBef>
                <a:spcPct val="0"/>
              </a:spcBef>
              <a:buFontTx/>
              <a:buAutoNum type="romanLcParenBoth"/>
            </a:pPr>
            <a:r>
              <a:rPr lang="en-GB" altLang="fr-FR" sz="1400" dirty="0">
                <a:latin typeface="Calibri" panose="020F0502020204030204" pitchFamily="34" charset="0"/>
              </a:rPr>
              <a:t>It acts stepwise, at its own rhythm with a differential access to </a:t>
            </a:r>
            <a:r>
              <a:rPr lang="en-GB" altLang="fr-FR" sz="1400" b="1" dirty="0">
                <a:latin typeface="Calibri" panose="020F0502020204030204" pitchFamily="34" charset="0"/>
              </a:rPr>
              <a:t>MEM</a:t>
            </a:r>
            <a:r>
              <a:rPr lang="en-GB" altLang="fr-FR" sz="1400" dirty="0">
                <a:latin typeface="Calibri" panose="020F0502020204030204" pitchFamily="34" charset="0"/>
              </a:rPr>
              <a:t>, e.g. to recall the </a:t>
            </a:r>
            <a:r>
              <a:rPr lang="en-GB" altLang="fr-FR" sz="1400" i="1" dirty="0">
                <a:latin typeface="Calibri" panose="020F0502020204030204" pitchFamily="34" charset="0"/>
              </a:rPr>
              <a:t>admissible procedures</a:t>
            </a:r>
            <a:r>
              <a:rPr lang="en-GB" altLang="fr-FR" sz="1400" dirty="0">
                <a:latin typeface="Calibri" panose="020F0502020204030204" pitchFamily="34" charset="0"/>
              </a:rPr>
              <a:t> </a:t>
            </a:r>
            <a:r>
              <a:rPr lang="en-GB" altLang="fr-FR" sz="1400" dirty="0" err="1">
                <a:latin typeface="Calibri" panose="020F0502020204030204" pitchFamily="34" charset="0"/>
              </a:rPr>
              <a:t>Pr</a:t>
            </a:r>
            <a:r>
              <a:rPr lang="en-GB" altLang="fr-FR" sz="1400" dirty="0">
                <a:latin typeface="Calibri" panose="020F0502020204030204" pitchFamily="34" charset="0"/>
              </a:rPr>
              <a:t> corresponding to its function. </a:t>
            </a:r>
          </a:p>
          <a:p>
            <a:pPr marL="400050" indent="-400050" algn="just" eaLnBrk="1" hangingPunct="1">
              <a:spcBef>
                <a:spcPct val="0"/>
              </a:spcBef>
              <a:buFontTx/>
              <a:buAutoNum type="romanLcParenBoth"/>
            </a:pPr>
            <a:r>
              <a:rPr lang="en-GB" altLang="fr-FR" sz="1400" dirty="0">
                <a:latin typeface="Calibri" panose="020F0502020204030204" pitchFamily="34" charset="0"/>
              </a:rPr>
              <a:t>During each step it forms its actual </a:t>
            </a:r>
            <a:r>
              <a:rPr lang="en-GB" altLang="fr-FR" sz="1400" i="1" dirty="0">
                <a:latin typeface="Calibri" panose="020F0502020204030204" pitchFamily="34" charset="0"/>
              </a:rPr>
              <a:t>l</a:t>
            </a:r>
            <a:r>
              <a:rPr lang="en-GB" altLang="fr-FR" sz="1400" b="1" i="1" dirty="0">
                <a:latin typeface="Calibri" panose="020F0502020204030204" pitchFamily="34" charset="0"/>
              </a:rPr>
              <a:t>andscape</a:t>
            </a:r>
            <a:r>
              <a:rPr lang="en-GB" altLang="fr-FR" sz="1400" dirty="0">
                <a:latin typeface="Calibri" panose="020F0502020204030204" pitchFamily="34" charset="0"/>
              </a:rPr>
              <a:t> consisting of the active links which process information to CR, selects an admissible procedure </a:t>
            </a:r>
            <a:r>
              <a:rPr lang="en-GB" altLang="fr-FR" sz="1400" dirty="0" err="1">
                <a:latin typeface="Calibri" panose="020F0502020204030204" pitchFamily="34" charset="0"/>
              </a:rPr>
              <a:t>Pr</a:t>
            </a:r>
            <a:r>
              <a:rPr lang="en-GB" altLang="fr-FR" sz="1400" dirty="0">
                <a:latin typeface="Calibri" panose="020F0502020204030204" pitchFamily="34" charset="0"/>
              </a:rPr>
              <a:t> and sends its commands to effectors E. (This step can be </a:t>
            </a:r>
            <a:r>
              <a:rPr lang="en-GB" altLang="fr-FR" sz="1400" dirty="0" err="1">
                <a:latin typeface="Calibri" panose="020F0502020204030204" pitchFamily="34" charset="0"/>
              </a:rPr>
              <a:t>modeled</a:t>
            </a:r>
            <a:r>
              <a:rPr lang="en-GB" altLang="fr-FR" sz="1400" dirty="0">
                <a:latin typeface="Calibri" panose="020F0502020204030204" pitchFamily="34" charset="0"/>
              </a:rPr>
              <a:t> by PDE.)</a:t>
            </a:r>
          </a:p>
        </p:txBody>
      </p:sp>
      <p:sp>
        <p:nvSpPr>
          <p:cNvPr id="3" name="ZoneTexte 2">
            <a:extLst>
              <a:ext uri="{FF2B5EF4-FFF2-40B4-BE49-F238E27FC236}">
                <a16:creationId xmlns:a16="http://schemas.microsoft.com/office/drawing/2014/main" id="{3638E0EE-89C7-457E-BF36-C96784EA75CA}"/>
              </a:ext>
            </a:extLst>
          </p:cNvPr>
          <p:cNvSpPr txBox="1"/>
          <p:nvPr/>
        </p:nvSpPr>
        <p:spPr>
          <a:xfrm>
            <a:off x="3796720" y="3361086"/>
            <a:ext cx="6573856" cy="523220"/>
          </a:xfrm>
          <a:prstGeom prst="rect">
            <a:avLst/>
          </a:prstGeom>
          <a:noFill/>
        </p:spPr>
        <p:txBody>
          <a:bodyPr wrap="square" rtlCol="0">
            <a:spAutoFit/>
          </a:bodyPr>
          <a:lstStyle/>
          <a:p>
            <a:pPr algn="l"/>
            <a:r>
              <a:rPr lang="fr-FR" sz="1400" dirty="0">
                <a:cs typeface="Arial" panose="020B0604020202020204" pitchFamily="34" charset="0"/>
              </a:rPr>
              <a:t>The</a:t>
            </a:r>
            <a:r>
              <a:rPr lang="fr-FR" sz="1400" b="1" dirty="0">
                <a:cs typeface="Arial" panose="020B0604020202020204" pitchFamily="34" charset="0"/>
              </a:rPr>
              <a:t> </a:t>
            </a:r>
            <a:r>
              <a:rPr lang="fr-FR" sz="1400" b="1" dirty="0" err="1">
                <a:cs typeface="Arial" panose="020B0604020202020204" pitchFamily="34" charset="0"/>
              </a:rPr>
              <a:t>landscape</a:t>
            </a:r>
            <a:r>
              <a:rPr lang="fr-FR" sz="1400" b="1" dirty="0">
                <a:cs typeface="Arial" panose="020B0604020202020204" pitchFamily="34" charset="0"/>
              </a:rPr>
              <a:t> </a:t>
            </a:r>
            <a:r>
              <a:rPr lang="fr-FR" sz="1400" dirty="0">
                <a:cs typeface="Arial" panose="020B0604020202020204" pitchFamily="34" charset="0"/>
              </a:rPr>
              <a:t>of CR </a:t>
            </a:r>
            <a:r>
              <a:rPr lang="fr-FR" sz="1400" dirty="0" err="1">
                <a:cs typeface="Arial" panose="020B0604020202020204" pitchFamily="34" charset="0"/>
              </a:rPr>
              <a:t>is</a:t>
            </a:r>
            <a:r>
              <a:rPr lang="fr-FR" sz="1400" dirty="0">
                <a:cs typeface="Arial" panose="020B0604020202020204" pitchFamily="34" charset="0"/>
              </a:rPr>
              <a:t> the ES </a:t>
            </a:r>
            <a:r>
              <a:rPr lang="fr-FR" sz="1400" dirty="0" err="1">
                <a:cs typeface="Arial" panose="020B0604020202020204" pitchFamily="34" charset="0"/>
              </a:rPr>
              <a:t>with</a:t>
            </a:r>
            <a:r>
              <a:rPr lang="fr-FR" sz="1400" dirty="0">
                <a:cs typeface="Arial" panose="020B0604020202020204" pitchFamily="34" charset="0"/>
              </a:rPr>
              <a:t>  </a:t>
            </a:r>
            <a:r>
              <a:rPr lang="fr-FR" sz="1400" dirty="0" err="1">
                <a:cs typeface="Arial" panose="020B0604020202020204" pitchFamily="34" charset="0"/>
              </a:rPr>
              <a:t>curved</a:t>
            </a:r>
            <a:endParaRPr lang="fr-FR" sz="1400" dirty="0">
              <a:cs typeface="Arial" panose="020B0604020202020204" pitchFamily="34" charset="0"/>
            </a:endParaRPr>
          </a:p>
          <a:p>
            <a:pPr algn="l"/>
            <a:r>
              <a:rPr lang="fr-FR" sz="1400" dirty="0">
                <a:cs typeface="Arial" panose="020B0604020202020204" pitchFamily="34" charset="0"/>
              </a:rPr>
              <a:t> </a:t>
            </a:r>
            <a:r>
              <a:rPr lang="fr-FR" sz="1400" dirty="0" err="1">
                <a:latin typeface="Calibri" panose="020F0502020204030204" pitchFamily="34" charset="0"/>
                <a:cs typeface="Calibri" panose="020F0502020204030204" pitchFamily="34" charset="0"/>
              </a:rPr>
              <a:t>arrows</a:t>
            </a:r>
            <a:r>
              <a:rPr lang="fr-FR" sz="1400" dirty="0">
                <a:latin typeface="Calibri" panose="020F0502020204030204" pitchFamily="34" charset="0"/>
                <a:cs typeface="Calibri" panose="020F0502020204030204" pitchFamily="34" charset="0"/>
              </a:rPr>
              <a:t> </a:t>
            </a:r>
            <a:r>
              <a:rPr lang="fr-FR" sz="1400" dirty="0">
                <a:cs typeface="Arial" panose="020B0604020202020204" pitchFamily="34" charset="0"/>
              </a:rPr>
              <a:t>for components.</a:t>
            </a:r>
          </a:p>
        </p:txBody>
      </p:sp>
      <p:pic>
        <p:nvPicPr>
          <p:cNvPr id="1026" name="Picture 2"/>
          <p:cNvPicPr>
            <a:picLocks noChangeAspect="1" noChangeArrowheads="1"/>
          </p:cNvPicPr>
          <p:nvPr/>
        </p:nvPicPr>
        <p:blipFill>
          <a:blip r:embed="rId2"/>
          <a:srcRect/>
          <a:stretch>
            <a:fillRect/>
          </a:stretch>
        </p:blipFill>
        <p:spPr bwMode="auto">
          <a:xfrm>
            <a:off x="3753587" y="1053407"/>
            <a:ext cx="3353519" cy="2409815"/>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651305-4D12-B4ED-4609-EEB5CF70AA9F}"/>
              </a:ext>
            </a:extLst>
          </p:cNvPr>
          <p:cNvSpPr txBox="1"/>
          <p:nvPr/>
        </p:nvSpPr>
        <p:spPr>
          <a:xfrm>
            <a:off x="1098550" y="1259006"/>
            <a:ext cx="4972050" cy="1261884"/>
          </a:xfrm>
          <a:prstGeom prst="rect">
            <a:avLst/>
          </a:prstGeom>
          <a:noFill/>
        </p:spPr>
        <p:txBody>
          <a:bodyPr wrap="square" rtlCol="0">
            <a:spAutoFit/>
          </a:bodyPr>
          <a:lstStyle/>
          <a:p>
            <a:pPr algn="ctr"/>
            <a:r>
              <a:rPr lang="fr-FR" sz="1600" b="1" dirty="0">
                <a:latin typeface="Arial" panose="020B0604020202020204" pitchFamily="34" charset="0"/>
                <a:cs typeface="Arial" panose="020B0604020202020204" pitchFamily="34" charset="0"/>
              </a:rPr>
              <a:t>PART IV</a:t>
            </a:r>
          </a:p>
          <a:p>
            <a:pPr algn="ctr"/>
            <a:endParaRPr lang="fr-FR" sz="1600" b="1" dirty="0">
              <a:latin typeface="Arial" panose="020B0604020202020204" pitchFamily="34" charset="0"/>
              <a:cs typeface="Arial" panose="020B0604020202020204" pitchFamily="34" charset="0"/>
            </a:endParaRPr>
          </a:p>
          <a:p>
            <a:pPr algn="ctr"/>
            <a:r>
              <a:rPr lang="fr-FR" sz="1400" b="1" dirty="0">
                <a:latin typeface="Arial" panose="020B0604020202020204" pitchFamily="34" charset="0"/>
                <a:cs typeface="Arial" panose="020B0604020202020204" pitchFamily="34" charset="0"/>
              </a:rPr>
              <a:t>ARCHETYPAL CORE </a:t>
            </a:r>
          </a:p>
          <a:p>
            <a:pPr algn="ctr"/>
            <a:r>
              <a:rPr lang="fr-FR" sz="1400" b="1" dirty="0">
                <a:latin typeface="Arial" panose="020B0604020202020204" pitchFamily="34" charset="0"/>
                <a:cs typeface="Arial" panose="020B0604020202020204" pitchFamily="34" charset="0"/>
              </a:rPr>
              <a:t>AT THE BASIS OF CONSCIOUNESS</a:t>
            </a:r>
          </a:p>
          <a:p>
            <a:pPr algn="l"/>
            <a:endParaRPr lang="fr-FR"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84175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8" name="ZoneTexte 2"/>
          <p:cNvSpPr txBox="1">
            <a:spLocks noChangeArrowheads="1"/>
          </p:cNvSpPr>
          <p:nvPr/>
        </p:nvSpPr>
        <p:spPr bwMode="auto">
          <a:xfrm>
            <a:off x="383351" y="280045"/>
            <a:ext cx="6444767" cy="307777"/>
          </a:xfrm>
          <a:prstGeom prst="rect">
            <a:avLst/>
          </a:prstGeom>
          <a:noFill/>
          <a:ln w="9525">
            <a:noFill/>
            <a:miter lim="800000"/>
            <a:headEnd/>
            <a:tailEnd/>
          </a:ln>
        </p:spPr>
        <p:txBody>
          <a:bodyPr>
            <a:spAutoFit/>
          </a:bodyPr>
          <a:lstStyle/>
          <a:p>
            <a:pPr algn="ctr"/>
            <a:r>
              <a:rPr lang="fr-FR" sz="1400" b="1" dirty="0">
                <a:latin typeface="Calibri "/>
                <a:cs typeface="Arial" panose="020B0604020202020204" pitchFamily="34" charset="0"/>
              </a:rPr>
              <a:t>THE NEURAL BASIS OF THE ARCHETYPAL CORE</a:t>
            </a:r>
            <a:endParaRPr lang="fr-FR" sz="1400" dirty="0">
              <a:latin typeface="Calibri "/>
              <a:cs typeface="Arial" panose="020B0604020202020204" pitchFamily="34" charset="0"/>
            </a:endParaRPr>
          </a:p>
        </p:txBody>
      </p:sp>
      <p:sp>
        <p:nvSpPr>
          <p:cNvPr id="16389" name="ZoneTexte 6"/>
          <p:cNvSpPr txBox="1">
            <a:spLocks noChangeArrowheads="1"/>
          </p:cNvSpPr>
          <p:nvPr/>
        </p:nvSpPr>
        <p:spPr bwMode="auto">
          <a:xfrm>
            <a:off x="89874" y="3416737"/>
            <a:ext cx="6812419" cy="1880002"/>
          </a:xfrm>
          <a:prstGeom prst="rect">
            <a:avLst/>
          </a:prstGeom>
          <a:noFill/>
          <a:ln w="9525">
            <a:noFill/>
            <a:miter lim="800000"/>
            <a:headEnd/>
            <a:tailEnd/>
          </a:ln>
        </p:spPr>
        <p:txBody>
          <a:bodyPr wrap="square">
            <a:spAutoFit/>
          </a:bodyPr>
          <a:lstStyle/>
          <a:p>
            <a:pPr lvl="1" algn="just">
              <a:spcBef>
                <a:spcPts val="470"/>
              </a:spcBef>
            </a:pPr>
            <a:r>
              <a:rPr lang="en-US" sz="1400" b="1" dirty="0">
                <a:latin typeface="Calibri "/>
                <a:cs typeface="Arial" panose="020B0604020202020204" pitchFamily="34" charset="0"/>
              </a:rPr>
              <a:t>" Our data provide evidence for the existence of a structural core in human cerebral cortex. This complex of densely connected regions in posterior medial cortex is both spatially and topologically central within the brain. Its anatomical correspondence with regions of high metabolic activity and with some elements of the human default network suggests that </a:t>
            </a:r>
            <a:r>
              <a:rPr lang="en-US" sz="1400" b="1" dirty="0">
                <a:solidFill>
                  <a:srgbClr val="FF0000"/>
                </a:solidFill>
                <a:latin typeface="Calibri "/>
                <a:cs typeface="Arial" panose="020B0604020202020204" pitchFamily="34" charset="0"/>
              </a:rPr>
              <a:t>the core may be an important structural basis for </a:t>
            </a:r>
            <a:r>
              <a:rPr lang="fr-FR" sz="1400" b="1" dirty="0" err="1">
                <a:solidFill>
                  <a:srgbClr val="FF0000"/>
                </a:solidFill>
                <a:latin typeface="Calibri "/>
                <a:cs typeface="Arial" panose="020B0604020202020204" pitchFamily="34" charset="0"/>
              </a:rPr>
              <a:t>shaping</a:t>
            </a:r>
            <a:r>
              <a:rPr lang="fr-FR" sz="1400" b="1" dirty="0">
                <a:solidFill>
                  <a:srgbClr val="FF0000"/>
                </a:solidFill>
                <a:latin typeface="Calibri "/>
                <a:cs typeface="Arial" panose="020B0604020202020204" pitchFamily="34" charset="0"/>
              </a:rPr>
              <a:t> large-</a:t>
            </a:r>
            <a:r>
              <a:rPr lang="fr-FR" sz="1400" b="1" dirty="0" err="1">
                <a:solidFill>
                  <a:srgbClr val="FF0000"/>
                </a:solidFill>
                <a:latin typeface="Calibri "/>
                <a:cs typeface="Arial" panose="020B0604020202020204" pitchFamily="34" charset="0"/>
              </a:rPr>
              <a:t>scale</a:t>
            </a:r>
            <a:r>
              <a:rPr lang="fr-FR" sz="1400" b="1" dirty="0">
                <a:solidFill>
                  <a:srgbClr val="FF0000"/>
                </a:solidFill>
                <a:latin typeface="Calibri "/>
                <a:cs typeface="Arial" panose="020B0604020202020204" pitchFamily="34" charset="0"/>
              </a:rPr>
              <a:t> </a:t>
            </a:r>
            <a:r>
              <a:rPr lang="fr-FR" sz="1400" b="1" dirty="0" err="1">
                <a:solidFill>
                  <a:srgbClr val="FF0000"/>
                </a:solidFill>
                <a:latin typeface="Calibri "/>
                <a:cs typeface="Arial" panose="020B0604020202020204" pitchFamily="34" charset="0"/>
              </a:rPr>
              <a:t>brain</a:t>
            </a:r>
            <a:r>
              <a:rPr lang="fr-FR" sz="1400" b="1" dirty="0">
                <a:solidFill>
                  <a:srgbClr val="FF0000"/>
                </a:solidFill>
                <a:latin typeface="Calibri "/>
                <a:cs typeface="Arial" panose="020B0604020202020204" pitchFamily="34" charset="0"/>
              </a:rPr>
              <a:t> </a:t>
            </a:r>
            <a:r>
              <a:rPr lang="fr-FR" sz="1400" b="1" dirty="0" err="1">
                <a:solidFill>
                  <a:srgbClr val="FF0000"/>
                </a:solidFill>
                <a:latin typeface="Calibri "/>
                <a:cs typeface="Arial" panose="020B0604020202020204" pitchFamily="34" charset="0"/>
              </a:rPr>
              <a:t>dynamics</a:t>
            </a:r>
            <a:r>
              <a:rPr lang="fr-FR" sz="1400" b="1" dirty="0">
                <a:solidFill>
                  <a:srgbClr val="FF0000"/>
                </a:solidFill>
                <a:latin typeface="Calibri "/>
                <a:cs typeface="Arial" panose="020B0604020202020204" pitchFamily="34" charset="0"/>
              </a:rPr>
              <a:t>.  </a:t>
            </a:r>
            <a:r>
              <a:rPr lang="fr-FR" sz="1400" b="1" dirty="0">
                <a:latin typeface="Calibri "/>
                <a:cs typeface="Arial" panose="020B0604020202020204" pitchFamily="34" charset="0"/>
              </a:rPr>
              <a:t>"</a:t>
            </a:r>
          </a:p>
          <a:p>
            <a:pPr lvl="1" algn="just">
              <a:spcBef>
                <a:spcPts val="470"/>
              </a:spcBef>
            </a:pPr>
            <a:r>
              <a:rPr lang="fr-FR" sz="1400" b="1" dirty="0">
                <a:latin typeface="Calibri "/>
                <a:cs typeface="Arial" panose="020B0604020202020204" pitchFamily="34" charset="0"/>
              </a:rPr>
              <a:t>In MENS</a:t>
            </a:r>
            <a:r>
              <a:rPr lang="fr-FR" sz="1400" b="1" i="1" dirty="0">
                <a:latin typeface="Calibri "/>
                <a:cs typeface="Arial" panose="020B0604020202020204" pitchFamily="34" charset="0"/>
              </a:rPr>
              <a:t> </a:t>
            </a:r>
            <a:r>
              <a:rPr lang="fr-FR" sz="1400" b="1" dirty="0" err="1">
                <a:latin typeface="Calibri "/>
                <a:cs typeface="Arial" panose="020B0604020202020204" pitchFamily="34" charset="0"/>
              </a:rPr>
              <a:t>it</a:t>
            </a:r>
            <a:r>
              <a:rPr lang="fr-FR" sz="1400" b="1" dirty="0">
                <a:latin typeface="Calibri "/>
                <a:cs typeface="Arial" panose="020B0604020202020204" pitchFamily="34" charset="0"/>
              </a:rPr>
              <a:t> </a:t>
            </a:r>
            <a:r>
              <a:rPr lang="fr-FR" sz="1400" b="1" dirty="0" err="1">
                <a:latin typeface="Calibri "/>
                <a:cs typeface="Arial" panose="020B0604020202020204" pitchFamily="34" charset="0"/>
              </a:rPr>
              <a:t>is</a:t>
            </a:r>
            <a:r>
              <a:rPr lang="fr-FR" sz="1400" b="1" dirty="0">
                <a:latin typeface="Calibri "/>
                <a:cs typeface="Arial" panose="020B0604020202020204" pitchFamily="34" charset="0"/>
              </a:rPr>
              <a:t> </a:t>
            </a:r>
            <a:r>
              <a:rPr lang="fr-FR" sz="1400" b="1" dirty="0" err="1">
                <a:latin typeface="Calibri "/>
                <a:cs typeface="Arial" panose="020B0604020202020204" pitchFamily="34" charset="0"/>
              </a:rPr>
              <a:t>modeled</a:t>
            </a:r>
            <a:r>
              <a:rPr lang="fr-FR" sz="1400" b="1" dirty="0">
                <a:latin typeface="Calibri "/>
                <a:cs typeface="Arial" panose="020B0604020202020204" pitchFamily="34" charset="0"/>
              </a:rPr>
              <a:t> by a </a:t>
            </a:r>
            <a:r>
              <a:rPr lang="fr-FR" sz="1400" b="1" dirty="0" err="1">
                <a:latin typeface="Calibri "/>
                <a:cs typeface="Arial" panose="020B0604020202020204" pitchFamily="34" charset="0"/>
              </a:rPr>
              <a:t>sub</a:t>
            </a:r>
            <a:r>
              <a:rPr lang="fr-FR" sz="1400" b="1" dirty="0">
                <a:latin typeface="Calibri "/>
                <a:cs typeface="Arial" panose="020B0604020202020204" pitchFamily="34" charset="0"/>
              </a:rPr>
              <a:t>-ES of NEUR.</a:t>
            </a:r>
          </a:p>
          <a:p>
            <a:pPr algn="just"/>
            <a:endParaRPr lang="fr-FR" sz="1400" b="1" dirty="0">
              <a:latin typeface="Calibri "/>
              <a:cs typeface="Arial" panose="020B0604020202020204" pitchFamily="34" charset="0"/>
            </a:endParaRPr>
          </a:p>
        </p:txBody>
      </p:sp>
      <p:sp>
        <p:nvSpPr>
          <p:cNvPr id="2" name="ZoneTexte 1">
            <a:extLst>
              <a:ext uri="{FF2B5EF4-FFF2-40B4-BE49-F238E27FC236}">
                <a16:creationId xmlns:a16="http://schemas.microsoft.com/office/drawing/2014/main" id="{40D50309-0E58-4F4C-BB53-5107A035ADDA}"/>
              </a:ext>
            </a:extLst>
          </p:cNvPr>
          <p:cNvSpPr txBox="1"/>
          <p:nvPr/>
        </p:nvSpPr>
        <p:spPr>
          <a:xfrm>
            <a:off x="468313" y="2958526"/>
            <a:ext cx="6320861" cy="738664"/>
          </a:xfrm>
          <a:prstGeom prst="rect">
            <a:avLst/>
          </a:prstGeom>
          <a:noFill/>
        </p:spPr>
        <p:txBody>
          <a:bodyPr wrap="square" rtlCol="0">
            <a:spAutoFit/>
          </a:bodyPr>
          <a:lstStyle/>
          <a:p>
            <a:r>
              <a:rPr lang="en-US" sz="1400" dirty="0">
                <a:latin typeface="Calibri "/>
                <a:cs typeface="Arial" panose="020B0604020202020204" pitchFamily="34" charset="0"/>
              </a:rPr>
              <a:t>In 2008, </a:t>
            </a:r>
            <a:r>
              <a:rPr lang="en-US" sz="1400" dirty="0" err="1">
                <a:latin typeface="Calibri "/>
                <a:cs typeface="Arial" panose="020B0604020202020204" pitchFamily="34" charset="0"/>
              </a:rPr>
              <a:t>Hagmann</a:t>
            </a:r>
            <a:r>
              <a:rPr lang="en-US" sz="1400" dirty="0">
                <a:latin typeface="Calibri "/>
                <a:cs typeface="Arial" panose="020B0604020202020204" pitchFamily="34" charset="0"/>
              </a:rPr>
              <a:t> &amp; al. have found an integrative part of the human brain which they call its </a:t>
            </a:r>
            <a:r>
              <a:rPr lang="en-US" sz="1400" b="1" i="1" dirty="0">
                <a:latin typeface="Calibri "/>
                <a:cs typeface="Arial" panose="020B0604020202020204" pitchFamily="34" charset="0"/>
              </a:rPr>
              <a:t>Structural Core</a:t>
            </a:r>
            <a:r>
              <a:rPr lang="en-US" sz="1400" dirty="0">
                <a:latin typeface="Calibri "/>
                <a:cs typeface="Arial" panose="020B0604020202020204" pitchFamily="34" charset="0"/>
              </a:rPr>
              <a:t>. They write:</a:t>
            </a:r>
          </a:p>
          <a:p>
            <a:pPr algn="l"/>
            <a:endParaRPr lang="fr-FR" sz="1400" dirty="0" err="1">
              <a:latin typeface="Calibri "/>
              <a:cs typeface="Arial" panose="020B0604020202020204" pitchFamily="34" charset="0"/>
            </a:endParaRPr>
          </a:p>
        </p:txBody>
      </p:sp>
      <p:pic>
        <p:nvPicPr>
          <p:cNvPr id="2051" name="Picture 3"/>
          <p:cNvPicPr>
            <a:picLocks noChangeAspect="1" noChangeArrowheads="1"/>
          </p:cNvPicPr>
          <p:nvPr/>
        </p:nvPicPr>
        <p:blipFill>
          <a:blip r:embed="rId2"/>
          <a:srcRect/>
          <a:stretch>
            <a:fillRect/>
          </a:stretch>
        </p:blipFill>
        <p:spPr bwMode="auto">
          <a:xfrm>
            <a:off x="462628" y="540775"/>
            <a:ext cx="6284452" cy="2428568"/>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ZoneTexte 2">
            <a:extLst>
              <a:ext uri="{FF2B5EF4-FFF2-40B4-BE49-F238E27FC236}">
                <a16:creationId xmlns:a16="http://schemas.microsoft.com/office/drawing/2014/main" id="{63B15BD3-137B-4A0A-A455-68EFBB7DA2DD}"/>
              </a:ext>
            </a:extLst>
          </p:cNvPr>
          <p:cNvSpPr txBox="1">
            <a:spLocks noChangeArrowheads="1"/>
          </p:cNvSpPr>
          <p:nvPr/>
        </p:nvSpPr>
        <p:spPr bwMode="auto">
          <a:xfrm>
            <a:off x="1041617" y="212058"/>
            <a:ext cx="436131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0BD0D9"/>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0CF9B"/>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7CCA62"/>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7CCA62"/>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7CCA62"/>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7CCA62"/>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7CCA62"/>
              </a:buClr>
              <a:buChar char="•"/>
              <a:defRPr>
                <a:solidFill>
                  <a:schemeClr val="tx1"/>
                </a:solidFill>
                <a:latin typeface="Georgia" panose="02040502050405020303" pitchFamily="18" charset="0"/>
              </a:defRPr>
            </a:lvl9pPr>
          </a:lstStyle>
          <a:p>
            <a:pPr algn="ctr" eaLnBrk="1" hangingPunct="1">
              <a:spcBef>
                <a:spcPct val="0"/>
              </a:spcBef>
              <a:buClrTx/>
              <a:buSzTx/>
              <a:buFontTx/>
              <a:buNone/>
            </a:pPr>
            <a:r>
              <a:rPr lang="fr-FR" altLang="fr-FR" sz="1600" b="1" dirty="0">
                <a:latin typeface="Arial" panose="020B0604020202020204" pitchFamily="34" charset="0"/>
              </a:rPr>
              <a:t>ARCHETYPAL CORE AC</a:t>
            </a:r>
            <a:endParaRPr lang="fr-FR" altLang="fr-FR" sz="1600" dirty="0">
              <a:latin typeface="Arial" panose="020B0604020202020204" pitchFamily="34" charset="0"/>
            </a:endParaRPr>
          </a:p>
        </p:txBody>
      </p:sp>
      <p:sp>
        <p:nvSpPr>
          <p:cNvPr id="60419" name="ZoneTexte 4">
            <a:extLst>
              <a:ext uri="{FF2B5EF4-FFF2-40B4-BE49-F238E27FC236}">
                <a16:creationId xmlns:a16="http://schemas.microsoft.com/office/drawing/2014/main" id="{1635AF4F-D21C-4361-9F0D-19F37A2D3D89}"/>
              </a:ext>
            </a:extLst>
          </p:cNvPr>
          <p:cNvSpPr txBox="1">
            <a:spLocks noChangeArrowheads="1"/>
          </p:cNvSpPr>
          <p:nvPr/>
        </p:nvSpPr>
        <p:spPr bwMode="auto">
          <a:xfrm>
            <a:off x="465994" y="3242528"/>
            <a:ext cx="6237161" cy="1005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0BD0D9"/>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0CF9B"/>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7CCA62"/>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7CCA62"/>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7CCA62"/>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7CCA62"/>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7CCA62"/>
              </a:buClr>
              <a:buChar char="•"/>
              <a:defRPr>
                <a:solidFill>
                  <a:schemeClr val="tx1"/>
                </a:solidFill>
                <a:latin typeface="Georgia" panose="02040502050405020303" pitchFamily="18" charset="0"/>
              </a:defRPr>
            </a:lvl9pPr>
          </a:lstStyle>
          <a:p>
            <a:pPr algn="just">
              <a:spcBef>
                <a:spcPct val="0"/>
              </a:spcBef>
              <a:buClrTx/>
              <a:buSzTx/>
              <a:buNone/>
            </a:pPr>
            <a:r>
              <a:rPr lang="en-US" altLang="fr-FR" sz="1400" b="1" dirty="0">
                <a:latin typeface="Calibri" panose="020F0502020204030204" pitchFamily="34" charset="0"/>
                <a:cs typeface="Calibri" panose="020F0502020204030204" pitchFamily="34" charset="0"/>
              </a:rPr>
              <a:t>AC</a:t>
            </a:r>
            <a:r>
              <a:rPr lang="en-US" altLang="fr-FR" sz="1400" dirty="0">
                <a:latin typeface="Calibri" panose="020F0502020204030204" pitchFamily="34" charset="0"/>
                <a:cs typeface="Calibri" panose="020F0502020204030204" pitchFamily="34" charset="0"/>
              </a:rPr>
              <a:t> develops strong and fast links (thanks to Hebb rule) which form </a:t>
            </a:r>
            <a:r>
              <a:rPr lang="en-US" altLang="fr-FR" sz="1400" i="1" dirty="0">
                <a:latin typeface="Calibri" panose="020F0502020204030204" pitchFamily="34" charset="0"/>
                <a:cs typeface="Calibri" panose="020F0502020204030204" pitchFamily="34" charset="0"/>
              </a:rPr>
              <a:t>archetypal loops </a:t>
            </a:r>
            <a:r>
              <a:rPr lang="en-US" altLang="fr-FR" sz="1400" dirty="0">
                <a:latin typeface="Calibri" panose="020F0502020204030204" pitchFamily="34" charset="0"/>
                <a:cs typeface="Calibri" panose="020F0502020204030204" pitchFamily="34" charset="0"/>
              </a:rPr>
              <a:t>self-maintaining their activation for a long time and </a:t>
            </a:r>
            <a:r>
              <a:rPr lang="en-US" sz="1400" dirty="0">
                <a:latin typeface="Calibri" panose="020F0502020204030204" pitchFamily="34" charset="0"/>
                <a:cs typeface="Calibri" panose="020F0502020204030204" pitchFamily="34" charset="0"/>
              </a:rPr>
              <a:t>resonating to lower levels via the unfolding of ramifications, thus activating a large domain of </a:t>
            </a:r>
            <a:r>
              <a:rPr lang="en-US" sz="1400" b="1" dirty="0">
                <a:latin typeface="Calibri" panose="020F0502020204030204" pitchFamily="34" charset="0"/>
                <a:cs typeface="Calibri" panose="020F0502020204030204" pitchFamily="34" charset="0"/>
              </a:rPr>
              <a:t>MENS.</a:t>
            </a:r>
            <a:r>
              <a:rPr lang="en-US" altLang="fr-FR" sz="1400" dirty="0">
                <a:latin typeface="Calibri" panose="020F0502020204030204" pitchFamily="34" charset="0"/>
                <a:cs typeface="Calibri" panose="020F0502020204030204" pitchFamily="34" charset="0"/>
              </a:rPr>
              <a:t> </a:t>
            </a:r>
          </a:p>
          <a:p>
            <a:pPr algn="just">
              <a:spcBef>
                <a:spcPts val="353"/>
              </a:spcBef>
              <a:buClrTx/>
              <a:buSzTx/>
              <a:buNone/>
            </a:pPr>
            <a:endParaRPr lang="en-US" altLang="fr-FR" sz="1400" dirty="0">
              <a:latin typeface="Calibri" panose="020F0502020204030204" pitchFamily="34" charset="0"/>
              <a:cs typeface="Calibri" panose="020F0502020204030204" pitchFamily="34" charset="0"/>
            </a:endParaRPr>
          </a:p>
        </p:txBody>
      </p:sp>
      <p:sp>
        <p:nvSpPr>
          <p:cNvPr id="60422" name="ZoneTexte 55">
            <a:extLst>
              <a:ext uri="{FF2B5EF4-FFF2-40B4-BE49-F238E27FC236}">
                <a16:creationId xmlns:a16="http://schemas.microsoft.com/office/drawing/2014/main" id="{1396EE8D-72DD-4BB9-9929-DE3115D12543}"/>
              </a:ext>
            </a:extLst>
          </p:cNvPr>
          <p:cNvSpPr txBox="1">
            <a:spLocks noChangeArrowheads="1"/>
          </p:cNvSpPr>
          <p:nvPr/>
        </p:nvSpPr>
        <p:spPr bwMode="auto">
          <a:xfrm>
            <a:off x="3500562" y="1342349"/>
            <a:ext cx="258575" cy="255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0BD0D9"/>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0CF9B"/>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7CCA62"/>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7CCA62"/>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7CCA62"/>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7CCA62"/>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7CCA62"/>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l-GR" altLang="fr-FR" sz="1058">
                <a:latin typeface="Calibri" panose="020F0502020204030204" pitchFamily="34" charset="0"/>
              </a:rPr>
              <a:t>α</a:t>
            </a:r>
            <a:endParaRPr lang="fr-FR" altLang="fr-FR" sz="1058">
              <a:latin typeface="Arial" panose="020B0604020202020204" pitchFamily="34" charset="0"/>
            </a:endParaRPr>
          </a:p>
        </p:txBody>
      </p:sp>
      <p:sp>
        <p:nvSpPr>
          <p:cNvPr id="37" name="ZoneTexte 5">
            <a:extLst>
              <a:ext uri="{FF2B5EF4-FFF2-40B4-BE49-F238E27FC236}">
                <a16:creationId xmlns:a16="http://schemas.microsoft.com/office/drawing/2014/main" id="{C3D8ED78-2823-4521-94E6-1582DBE2DD8D}"/>
              </a:ext>
            </a:extLst>
          </p:cNvPr>
          <p:cNvSpPr txBox="1">
            <a:spLocks noChangeArrowheads="1"/>
          </p:cNvSpPr>
          <p:nvPr/>
        </p:nvSpPr>
        <p:spPr bwMode="auto">
          <a:xfrm>
            <a:off x="3687954" y="853317"/>
            <a:ext cx="3202298" cy="262508"/>
          </a:xfrm>
          <a:prstGeom prst="rect">
            <a:avLst/>
          </a:prstGeom>
          <a:noFill/>
          <a:ln w="9525">
            <a:noFill/>
            <a:miter lim="800000"/>
            <a:headEnd/>
            <a:tailEnd/>
          </a:ln>
        </p:spPr>
        <p:txBody>
          <a:bodyPr wrap="square">
            <a:spAutoFit/>
          </a:bodyPr>
          <a:lstStyle/>
          <a:p>
            <a:pPr algn="just"/>
            <a:r>
              <a:rPr lang="en-US" sz="1106" dirty="0">
                <a:latin typeface="Arial" panose="020B0604020202020204" pitchFamily="34" charset="0"/>
                <a:cs typeface="Arial" panose="020B0604020202020204" pitchFamily="34" charset="0"/>
              </a:rPr>
              <a:t>. </a:t>
            </a:r>
            <a:endParaRPr lang="fr-FR" sz="1106" dirty="0">
              <a:latin typeface="Arial" panose="020B0604020202020204" pitchFamily="34" charset="0"/>
              <a:cs typeface="Arial" panose="020B0604020202020204" pitchFamily="34" charset="0"/>
            </a:endParaRPr>
          </a:p>
        </p:txBody>
      </p:sp>
      <p:sp>
        <p:nvSpPr>
          <p:cNvPr id="40" name="ZoneTexte 39">
            <a:extLst>
              <a:ext uri="{FF2B5EF4-FFF2-40B4-BE49-F238E27FC236}">
                <a16:creationId xmlns:a16="http://schemas.microsoft.com/office/drawing/2014/main" id="{08378635-FA4D-4041-957C-AECB9D68D96E}"/>
              </a:ext>
            </a:extLst>
          </p:cNvPr>
          <p:cNvSpPr txBox="1"/>
          <p:nvPr/>
        </p:nvSpPr>
        <p:spPr>
          <a:xfrm>
            <a:off x="4014064" y="857034"/>
            <a:ext cx="2709739" cy="2031325"/>
          </a:xfrm>
          <a:prstGeom prst="rect">
            <a:avLst/>
          </a:prstGeom>
          <a:noFill/>
        </p:spPr>
        <p:txBody>
          <a:bodyPr wrap="square">
            <a:spAutoFit/>
          </a:bodyPr>
          <a:lstStyle/>
          <a:p>
            <a:pPr algn="just"/>
            <a:r>
              <a:rPr lang="en-US" altLang="fr-FR" sz="1400" dirty="0">
                <a:latin typeface="Calibri" panose="020F0502020204030204" pitchFamily="34" charset="0"/>
                <a:cs typeface="Calibri" panose="020F0502020204030204" pitchFamily="34" charset="0"/>
              </a:rPr>
              <a:t>Development over time of the </a:t>
            </a:r>
            <a:r>
              <a:rPr lang="en-US" altLang="fr-FR" sz="1400" b="1" i="1" dirty="0">
                <a:latin typeface="Calibri" panose="020F0502020204030204" pitchFamily="34" charset="0"/>
                <a:cs typeface="Calibri" panose="020F0502020204030204" pitchFamily="34" charset="0"/>
              </a:rPr>
              <a:t>Archetypal Core</a:t>
            </a:r>
            <a:r>
              <a:rPr lang="en-US" altLang="fr-FR" sz="1400" i="1" dirty="0">
                <a:solidFill>
                  <a:srgbClr val="C00000"/>
                </a:solidFill>
                <a:latin typeface="Calibri" panose="020F0502020204030204" pitchFamily="34" charset="0"/>
                <a:cs typeface="Calibri" panose="020F0502020204030204" pitchFamily="34" charset="0"/>
              </a:rPr>
              <a:t> </a:t>
            </a:r>
            <a:r>
              <a:rPr lang="en-US" altLang="fr-FR" sz="1400" b="1" dirty="0">
                <a:latin typeface="Calibri" panose="020F0502020204030204" pitchFamily="34" charset="0"/>
                <a:cs typeface="Calibri" panose="020F0502020204030204" pitchFamily="34" charset="0"/>
              </a:rPr>
              <a:t>AC,</a:t>
            </a:r>
            <a:r>
              <a:rPr lang="en-US" altLang="fr-FR" sz="1400" dirty="0">
                <a:latin typeface="Calibri" panose="020F0502020204030204" pitchFamily="34" charset="0"/>
                <a:cs typeface="Calibri" panose="020F0502020204030204" pitchFamily="34" charset="0"/>
              </a:rPr>
              <a:t> a higher sub-ES of the memory </a:t>
            </a:r>
            <a:r>
              <a:rPr lang="en-US" altLang="fr-FR" sz="1400" b="1" dirty="0">
                <a:latin typeface="Calibri" panose="020F0502020204030204" pitchFamily="34" charset="0"/>
                <a:cs typeface="Calibri" panose="020F0502020204030204" pitchFamily="34" charset="0"/>
              </a:rPr>
              <a:t>MEM, </a:t>
            </a:r>
            <a:r>
              <a:rPr lang="en-US" altLang="fr-FR" sz="1400" dirty="0">
                <a:latin typeface="Calibri" panose="020F0502020204030204" pitchFamily="34" charset="0"/>
                <a:cs typeface="Calibri" panose="020F0502020204030204" pitchFamily="34" charset="0"/>
              </a:rPr>
              <a:t>based on the Structural Core. It has for components multifaceted records of higher complexity  orders, with many ramifications; they model often recalled significant mem-</a:t>
            </a:r>
            <a:r>
              <a:rPr lang="en-US" altLang="fr-FR" sz="1400" dirty="0" err="1">
                <a:latin typeface="Calibri" panose="020F0502020204030204" pitchFamily="34" charset="0"/>
                <a:cs typeface="Calibri" panose="020F0502020204030204" pitchFamily="34" charset="0"/>
              </a:rPr>
              <a:t>ories</a:t>
            </a:r>
            <a:r>
              <a:rPr lang="en-US" altLang="fr-FR" sz="1400" dirty="0">
                <a:latin typeface="Calibri" panose="020F0502020204030204" pitchFamily="34" charset="0"/>
                <a:cs typeface="Calibri" panose="020F0502020204030204" pitchFamily="34" charset="0"/>
              </a:rPr>
              <a:t> of various modalities.</a:t>
            </a:r>
            <a:endParaRPr lang="fr-FR" sz="1400" dirty="0">
              <a:latin typeface="Calibri" panose="020F0502020204030204" pitchFamily="34" charset="0"/>
              <a:cs typeface="Calibri" panose="020F0502020204030204" pitchFamily="34" charset="0"/>
            </a:endParaRPr>
          </a:p>
        </p:txBody>
      </p:sp>
      <p:sp>
        <p:nvSpPr>
          <p:cNvPr id="42" name="ZoneTexte 55">
            <a:extLst>
              <a:ext uri="{FF2B5EF4-FFF2-40B4-BE49-F238E27FC236}">
                <a16:creationId xmlns:a16="http://schemas.microsoft.com/office/drawing/2014/main" id="{B95768B8-FC69-46A3-AF86-FDE838653B03}"/>
              </a:ext>
            </a:extLst>
          </p:cNvPr>
          <p:cNvSpPr txBox="1">
            <a:spLocks noChangeArrowheads="1"/>
          </p:cNvSpPr>
          <p:nvPr/>
        </p:nvSpPr>
        <p:spPr bwMode="auto">
          <a:xfrm>
            <a:off x="440658" y="4113762"/>
            <a:ext cx="638525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0BD0D9"/>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0CF9B"/>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7CCA62"/>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7CCA62"/>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7CCA62"/>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7CCA62"/>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7CCA62"/>
              </a:buClr>
              <a:buChar char="•"/>
              <a:defRPr>
                <a:solidFill>
                  <a:schemeClr val="tx1"/>
                </a:solidFill>
                <a:latin typeface="Georgia" panose="02040502050405020303" pitchFamily="18" charset="0"/>
              </a:defRPr>
            </a:lvl9pPr>
          </a:lstStyle>
          <a:p>
            <a:pPr algn="just" eaLnBrk="1" hangingPunct="1">
              <a:spcBef>
                <a:spcPct val="0"/>
              </a:spcBef>
              <a:buClrTx/>
              <a:buSzTx/>
              <a:buFontTx/>
              <a:buNone/>
            </a:pPr>
            <a:r>
              <a:rPr lang="en-US" altLang="fr-FR" sz="1400" b="1" i="1" dirty="0">
                <a:latin typeface="Calibri" panose="020F0502020204030204" pitchFamily="34" charset="0"/>
                <a:cs typeface="Calibri" panose="020F0502020204030204" pitchFamily="34" charset="0"/>
              </a:rPr>
              <a:t>Intentional CRs</a:t>
            </a:r>
            <a:r>
              <a:rPr lang="en-US" altLang="fr-FR" sz="1400" i="1" dirty="0">
                <a:latin typeface="Calibri" panose="020F0502020204030204" pitchFamily="34" charset="0"/>
                <a:cs typeface="Calibri" panose="020F0502020204030204" pitchFamily="34" charset="0"/>
              </a:rPr>
              <a:t>. </a:t>
            </a:r>
            <a:r>
              <a:rPr lang="en-US" altLang="fr-FR" sz="1400" dirty="0">
                <a:latin typeface="Calibri" panose="020F0502020204030204" pitchFamily="34" charset="0"/>
                <a:cs typeface="Calibri" panose="020F0502020204030204" pitchFamily="34" charset="0"/>
              </a:rPr>
              <a:t>Higher co-regulators </a:t>
            </a:r>
            <a:r>
              <a:rPr lang="en-US" altLang="fr-FR" sz="1400" dirty="0" err="1">
                <a:latin typeface="Calibri" panose="020F0502020204030204" pitchFamily="34" charset="0"/>
                <a:cs typeface="Calibri" panose="020F0502020204030204" pitchFamily="34" charset="0"/>
              </a:rPr>
              <a:t>CR</a:t>
            </a:r>
            <a:r>
              <a:rPr lang="en-US" altLang="fr-FR" sz="1400" i="1" baseline="-25000" dirty="0" err="1">
                <a:latin typeface="Calibri" panose="020F0502020204030204" pitchFamily="34" charset="0"/>
                <a:cs typeface="Calibri" panose="020F0502020204030204" pitchFamily="34" charset="0"/>
              </a:rPr>
              <a:t>i</a:t>
            </a:r>
            <a:r>
              <a:rPr lang="en-US" altLang="fr-FR" sz="1400" dirty="0">
                <a:latin typeface="Calibri" panose="020F0502020204030204" pitchFamily="34" charset="0"/>
                <a:cs typeface="Calibri" panose="020F0502020204030204" pitchFamily="34" charset="0"/>
              </a:rPr>
              <a:t> based on Crick's "conscious units" (in the associative cortex) and directly connected to </a:t>
            </a:r>
            <a:r>
              <a:rPr lang="en-US" altLang="fr-FR" sz="1400" b="1" dirty="0">
                <a:latin typeface="Calibri" panose="020F0502020204030204" pitchFamily="34" charset="0"/>
                <a:cs typeface="Calibri" panose="020F0502020204030204" pitchFamily="34" charset="0"/>
              </a:rPr>
              <a:t>AC </a:t>
            </a:r>
            <a:r>
              <a:rPr lang="en-US" altLang="fr-FR" sz="1400" dirty="0">
                <a:latin typeface="Calibri" panose="020F0502020204030204" pitchFamily="34" charset="0"/>
                <a:cs typeface="Calibri" panose="020F0502020204030204" pitchFamily="34" charset="0"/>
              </a:rPr>
              <a:t>constitute, with the binding or multipart links between them, act as a macro-co-regulator.</a:t>
            </a:r>
          </a:p>
        </p:txBody>
      </p:sp>
      <p:grpSp>
        <p:nvGrpSpPr>
          <p:cNvPr id="3" name="Groupe 2">
            <a:extLst>
              <a:ext uri="{FF2B5EF4-FFF2-40B4-BE49-F238E27FC236}">
                <a16:creationId xmlns:a16="http://schemas.microsoft.com/office/drawing/2014/main" id="{8314F7C1-A4D2-4DDC-85CE-9E576D6D25CA}"/>
              </a:ext>
            </a:extLst>
          </p:cNvPr>
          <p:cNvGrpSpPr/>
          <p:nvPr/>
        </p:nvGrpSpPr>
        <p:grpSpPr>
          <a:xfrm>
            <a:off x="452121" y="816255"/>
            <a:ext cx="3254122" cy="2040772"/>
            <a:chOff x="365669" y="861785"/>
            <a:chExt cx="3254122" cy="2040772"/>
          </a:xfrm>
        </p:grpSpPr>
        <p:grpSp>
          <p:nvGrpSpPr>
            <p:cNvPr id="60420" name="Groupe 37">
              <a:extLst>
                <a:ext uri="{FF2B5EF4-FFF2-40B4-BE49-F238E27FC236}">
                  <a16:creationId xmlns:a16="http://schemas.microsoft.com/office/drawing/2014/main" id="{686FC1D6-6BCC-410F-A465-AC2F49D6BB9A}"/>
                </a:ext>
              </a:extLst>
            </p:cNvPr>
            <p:cNvGrpSpPr>
              <a:grpSpLocks/>
            </p:cNvGrpSpPr>
            <p:nvPr/>
          </p:nvGrpSpPr>
          <p:grpSpPr bwMode="auto">
            <a:xfrm>
              <a:off x="365669" y="861785"/>
              <a:ext cx="3254122" cy="2040772"/>
              <a:chOff x="1923803" y="902521"/>
              <a:chExt cx="5533901" cy="3241967"/>
            </a:xfrm>
          </p:grpSpPr>
          <p:sp>
            <p:nvSpPr>
              <p:cNvPr id="53" name="Rectangle à coins arrondis 52">
                <a:extLst>
                  <a:ext uri="{FF2B5EF4-FFF2-40B4-BE49-F238E27FC236}">
                    <a16:creationId xmlns:a16="http://schemas.microsoft.com/office/drawing/2014/main" id="{0231B77B-6532-4B80-A7B6-EB7207DEE622}"/>
                  </a:ext>
                </a:extLst>
              </p:cNvPr>
              <p:cNvSpPr/>
              <p:nvPr/>
            </p:nvSpPr>
            <p:spPr>
              <a:xfrm>
                <a:off x="1923803" y="950150"/>
                <a:ext cx="5533901" cy="3194338"/>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sz="1058"/>
              </a:p>
            </p:txBody>
          </p:sp>
          <p:grpSp>
            <p:nvGrpSpPr>
              <p:cNvPr id="60424" name="Groupe 51">
                <a:extLst>
                  <a:ext uri="{FF2B5EF4-FFF2-40B4-BE49-F238E27FC236}">
                    <a16:creationId xmlns:a16="http://schemas.microsoft.com/office/drawing/2014/main" id="{ACBCBC27-B41D-4E87-B43C-EC49D7244F23}"/>
                  </a:ext>
                </a:extLst>
              </p:cNvPr>
              <p:cNvGrpSpPr>
                <a:grpSpLocks/>
              </p:cNvGrpSpPr>
              <p:nvPr/>
            </p:nvGrpSpPr>
            <p:grpSpPr bwMode="auto">
              <a:xfrm>
                <a:off x="2134936" y="902521"/>
                <a:ext cx="4663972" cy="3230853"/>
                <a:chOff x="1778686" y="510646"/>
                <a:chExt cx="4663972" cy="3230853"/>
              </a:xfrm>
            </p:grpSpPr>
            <p:grpSp>
              <p:nvGrpSpPr>
                <p:cNvPr id="60425" name="Groupe 41">
                  <a:extLst>
                    <a:ext uri="{FF2B5EF4-FFF2-40B4-BE49-F238E27FC236}">
                      <a16:creationId xmlns:a16="http://schemas.microsoft.com/office/drawing/2014/main" id="{4845093F-23E4-4315-AB31-E7DC3BF7E7C1}"/>
                    </a:ext>
                  </a:extLst>
                </p:cNvPr>
                <p:cNvGrpSpPr>
                  <a:grpSpLocks/>
                </p:cNvGrpSpPr>
                <p:nvPr/>
              </p:nvGrpSpPr>
              <p:grpSpPr bwMode="auto">
                <a:xfrm>
                  <a:off x="1778686" y="510646"/>
                  <a:ext cx="4663972" cy="3230853"/>
                  <a:chOff x="1778686" y="510646"/>
                  <a:chExt cx="4663972" cy="3230853"/>
                </a:xfrm>
              </p:grpSpPr>
              <p:grpSp>
                <p:nvGrpSpPr>
                  <p:cNvPr id="60433" name="Groupe 94">
                    <a:extLst>
                      <a:ext uri="{FF2B5EF4-FFF2-40B4-BE49-F238E27FC236}">
                        <a16:creationId xmlns:a16="http://schemas.microsoft.com/office/drawing/2014/main" id="{F0695313-A7E0-47A4-A198-8DB17D903F64}"/>
                      </a:ext>
                    </a:extLst>
                  </p:cNvPr>
                  <p:cNvGrpSpPr>
                    <a:grpSpLocks/>
                  </p:cNvGrpSpPr>
                  <p:nvPr/>
                </p:nvGrpSpPr>
                <p:grpSpPr bwMode="auto">
                  <a:xfrm>
                    <a:off x="1778686" y="510646"/>
                    <a:ext cx="4663972" cy="3230853"/>
                    <a:chOff x="2997750" y="402638"/>
                    <a:chExt cx="3513170" cy="2562500"/>
                  </a:xfrm>
                </p:grpSpPr>
                <p:sp>
                  <p:nvSpPr>
                    <p:cNvPr id="9" name="Forme libre 8">
                      <a:extLst>
                        <a:ext uri="{FF2B5EF4-FFF2-40B4-BE49-F238E27FC236}">
                          <a16:creationId xmlns:a16="http://schemas.microsoft.com/office/drawing/2014/main" id="{F150741B-DF42-41E3-8518-DBCD35ACB564}"/>
                        </a:ext>
                      </a:extLst>
                    </p:cNvPr>
                    <p:cNvSpPr/>
                    <p:nvPr/>
                  </p:nvSpPr>
                  <p:spPr bwMode="auto">
                    <a:xfrm>
                      <a:off x="2997750" y="402638"/>
                      <a:ext cx="1592764" cy="1543796"/>
                    </a:xfrm>
                    <a:custGeom>
                      <a:avLst/>
                      <a:gdLst>
                        <a:gd name="connsiteX0" fmla="*/ 577215 w 2257425"/>
                        <a:gd name="connsiteY0" fmla="*/ 506730 h 1632585"/>
                        <a:gd name="connsiteX1" fmla="*/ 920115 w 2257425"/>
                        <a:gd name="connsiteY1" fmla="*/ 49530 h 1632585"/>
                        <a:gd name="connsiteX2" fmla="*/ 1320165 w 2257425"/>
                        <a:gd name="connsiteY2" fmla="*/ 209550 h 1632585"/>
                        <a:gd name="connsiteX3" fmla="*/ 1925955 w 2257425"/>
                        <a:gd name="connsiteY3" fmla="*/ 518160 h 1632585"/>
                        <a:gd name="connsiteX4" fmla="*/ 2257425 w 2257425"/>
                        <a:gd name="connsiteY4" fmla="*/ 1341120 h 1632585"/>
                        <a:gd name="connsiteX5" fmla="*/ 1925955 w 2257425"/>
                        <a:gd name="connsiteY5" fmla="*/ 1592580 h 1632585"/>
                        <a:gd name="connsiteX6" fmla="*/ 1183005 w 2257425"/>
                        <a:gd name="connsiteY6" fmla="*/ 1581150 h 1632585"/>
                        <a:gd name="connsiteX7" fmla="*/ 211455 w 2257425"/>
                        <a:gd name="connsiteY7" fmla="*/ 1375410 h 1632585"/>
                        <a:gd name="connsiteX8" fmla="*/ 51435 w 2257425"/>
                        <a:gd name="connsiteY8" fmla="*/ 1066800 h 1632585"/>
                        <a:gd name="connsiteX9" fmla="*/ 97155 w 2257425"/>
                        <a:gd name="connsiteY9" fmla="*/ 609600 h 1632585"/>
                        <a:gd name="connsiteX10" fmla="*/ 634365 w 2257425"/>
                        <a:gd name="connsiteY10" fmla="*/ 483870 h 1632585"/>
                        <a:gd name="connsiteX11" fmla="*/ 577215 w 2257425"/>
                        <a:gd name="connsiteY11" fmla="*/ 506730 h 163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57425" h="1632585">
                          <a:moveTo>
                            <a:pt x="577215" y="506730"/>
                          </a:moveTo>
                          <a:cubicBezTo>
                            <a:pt x="624840" y="434340"/>
                            <a:pt x="796290" y="99060"/>
                            <a:pt x="920115" y="49530"/>
                          </a:cubicBezTo>
                          <a:cubicBezTo>
                            <a:pt x="1043940" y="0"/>
                            <a:pt x="1152525" y="131445"/>
                            <a:pt x="1320165" y="209550"/>
                          </a:cubicBezTo>
                          <a:cubicBezTo>
                            <a:pt x="1487805" y="287655"/>
                            <a:pt x="1769745" y="329565"/>
                            <a:pt x="1925955" y="518160"/>
                          </a:cubicBezTo>
                          <a:cubicBezTo>
                            <a:pt x="2082165" y="706755"/>
                            <a:pt x="2257425" y="1162050"/>
                            <a:pt x="2257425" y="1341120"/>
                          </a:cubicBezTo>
                          <a:cubicBezTo>
                            <a:pt x="2257425" y="1520190"/>
                            <a:pt x="2105025" y="1552575"/>
                            <a:pt x="1925955" y="1592580"/>
                          </a:cubicBezTo>
                          <a:cubicBezTo>
                            <a:pt x="1746885" y="1632585"/>
                            <a:pt x="1468755" y="1617345"/>
                            <a:pt x="1183005" y="1581150"/>
                          </a:cubicBezTo>
                          <a:cubicBezTo>
                            <a:pt x="897255" y="1544955"/>
                            <a:pt x="400050" y="1461135"/>
                            <a:pt x="211455" y="1375410"/>
                          </a:cubicBezTo>
                          <a:cubicBezTo>
                            <a:pt x="22860" y="1289685"/>
                            <a:pt x="70485" y="1194435"/>
                            <a:pt x="51435" y="1066800"/>
                          </a:cubicBezTo>
                          <a:cubicBezTo>
                            <a:pt x="32385" y="939165"/>
                            <a:pt x="0" y="706755"/>
                            <a:pt x="97155" y="609600"/>
                          </a:cubicBezTo>
                          <a:cubicBezTo>
                            <a:pt x="194310" y="512445"/>
                            <a:pt x="556260" y="506730"/>
                            <a:pt x="634365" y="483870"/>
                          </a:cubicBezTo>
                          <a:cubicBezTo>
                            <a:pt x="712470" y="461010"/>
                            <a:pt x="529590" y="579120"/>
                            <a:pt x="577215" y="506730"/>
                          </a:cubicBezTo>
                          <a:close/>
                        </a:path>
                      </a:pathLst>
                    </a:custGeom>
                    <a:solidFill>
                      <a:srgbClr val="456B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sz="1058"/>
                    </a:p>
                  </p:txBody>
                </p:sp>
                <p:sp>
                  <p:nvSpPr>
                    <p:cNvPr id="15" name="Rectangle 14">
                      <a:extLst>
                        <a:ext uri="{FF2B5EF4-FFF2-40B4-BE49-F238E27FC236}">
                          <a16:creationId xmlns:a16="http://schemas.microsoft.com/office/drawing/2014/main" id="{A6D6EE86-E555-4134-8594-1EB6BB5D59C7}"/>
                        </a:ext>
                      </a:extLst>
                    </p:cNvPr>
                    <p:cNvSpPr/>
                    <p:nvPr/>
                  </p:nvSpPr>
                  <p:spPr bwMode="auto">
                    <a:xfrm rot="831553">
                      <a:off x="5453860" y="912619"/>
                      <a:ext cx="1057060" cy="1197513"/>
                    </a:xfrm>
                    <a:prstGeom prst="rect">
                      <a:avLst/>
                    </a:prstGeom>
                    <a:solidFill>
                      <a:srgbClr val="FFC000"/>
                    </a:solidFill>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sz="1058">
                        <a:solidFill>
                          <a:schemeClr val="bg1"/>
                        </a:solidFill>
                      </a:endParaRPr>
                    </a:p>
                  </p:txBody>
                </p:sp>
                <p:sp>
                  <p:nvSpPr>
                    <p:cNvPr id="16" name="Forme libre 15">
                      <a:extLst>
                        <a:ext uri="{FF2B5EF4-FFF2-40B4-BE49-F238E27FC236}">
                          <a16:creationId xmlns:a16="http://schemas.microsoft.com/office/drawing/2014/main" id="{08303655-570E-4EC5-852B-4A94961BD0B9}"/>
                        </a:ext>
                      </a:extLst>
                    </p:cNvPr>
                    <p:cNvSpPr/>
                    <p:nvPr/>
                  </p:nvSpPr>
                  <p:spPr bwMode="auto">
                    <a:xfrm rot="1113411">
                      <a:off x="4145688" y="1090169"/>
                      <a:ext cx="2135644" cy="667383"/>
                    </a:xfrm>
                    <a:custGeom>
                      <a:avLst/>
                      <a:gdLst>
                        <a:gd name="connsiteX0" fmla="*/ 2326511 w 2326511"/>
                        <a:gd name="connsiteY0" fmla="*/ 241139 h 646253"/>
                        <a:gd name="connsiteX1" fmla="*/ 833377 w 2326511"/>
                        <a:gd name="connsiteY1" fmla="*/ 67519 h 646253"/>
                        <a:gd name="connsiteX2" fmla="*/ 0 w 2326511"/>
                        <a:gd name="connsiteY2" fmla="*/ 646253 h 646253"/>
                      </a:gdLst>
                      <a:ahLst/>
                      <a:cxnLst>
                        <a:cxn ang="0">
                          <a:pos x="connsiteX0" y="connsiteY0"/>
                        </a:cxn>
                        <a:cxn ang="0">
                          <a:pos x="connsiteX1" y="connsiteY1"/>
                        </a:cxn>
                        <a:cxn ang="0">
                          <a:pos x="connsiteX2" y="connsiteY2"/>
                        </a:cxn>
                      </a:cxnLst>
                      <a:rect l="l" t="t" r="r" b="b"/>
                      <a:pathLst>
                        <a:path w="2326511" h="646253">
                          <a:moveTo>
                            <a:pt x="2326511" y="241139"/>
                          </a:moveTo>
                          <a:cubicBezTo>
                            <a:pt x="1773820" y="120569"/>
                            <a:pt x="1221129" y="0"/>
                            <a:pt x="833377" y="67519"/>
                          </a:cubicBezTo>
                          <a:cubicBezTo>
                            <a:pt x="445625" y="135038"/>
                            <a:pt x="222812" y="390645"/>
                            <a:pt x="0" y="646253"/>
                          </a:cubicBezTo>
                        </a:path>
                      </a:pathLst>
                    </a:custGeom>
                    <a:ln w="19050">
                      <a:solidFill>
                        <a:srgbClr val="C00000"/>
                      </a:solidFill>
                      <a:headEnd type="arrow"/>
                      <a:tailEnd type="none" w="lg" len="lg"/>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fr-FR" sz="1058">
                        <a:solidFill>
                          <a:schemeClr val="bg1"/>
                        </a:solidFill>
                      </a:endParaRPr>
                    </a:p>
                  </p:txBody>
                </p:sp>
                <p:sp>
                  <p:nvSpPr>
                    <p:cNvPr id="19" name="Forme libre 18">
                      <a:extLst>
                        <a:ext uri="{FF2B5EF4-FFF2-40B4-BE49-F238E27FC236}">
                          <a16:creationId xmlns:a16="http://schemas.microsoft.com/office/drawing/2014/main" id="{9121EB6A-D0E6-48E2-8652-D57E06A20F3F}"/>
                        </a:ext>
                      </a:extLst>
                    </p:cNvPr>
                    <p:cNvSpPr/>
                    <p:nvPr/>
                  </p:nvSpPr>
                  <p:spPr>
                    <a:xfrm rot="21313271">
                      <a:off x="3401920" y="1552300"/>
                      <a:ext cx="599080" cy="1309582"/>
                    </a:xfrm>
                    <a:custGeom>
                      <a:avLst/>
                      <a:gdLst>
                        <a:gd name="connsiteX0" fmla="*/ 0 w 534389"/>
                        <a:gd name="connsiteY0" fmla="*/ 783772 h 1199408"/>
                        <a:gd name="connsiteX1" fmla="*/ 391886 w 534389"/>
                        <a:gd name="connsiteY1" fmla="*/ 0 h 1199408"/>
                        <a:gd name="connsiteX2" fmla="*/ 534389 w 534389"/>
                        <a:gd name="connsiteY2" fmla="*/ 1199408 h 1199408"/>
                      </a:gdLst>
                      <a:ahLst/>
                      <a:cxnLst>
                        <a:cxn ang="0">
                          <a:pos x="connsiteX0" y="connsiteY0"/>
                        </a:cxn>
                        <a:cxn ang="0">
                          <a:pos x="connsiteX1" y="connsiteY1"/>
                        </a:cxn>
                        <a:cxn ang="0">
                          <a:pos x="connsiteX2" y="connsiteY2"/>
                        </a:cxn>
                      </a:cxnLst>
                      <a:rect l="l" t="t" r="r" b="b"/>
                      <a:pathLst>
                        <a:path w="534389" h="1199408">
                          <a:moveTo>
                            <a:pt x="0" y="783772"/>
                          </a:moveTo>
                          <a:lnTo>
                            <a:pt x="391886" y="0"/>
                          </a:lnTo>
                          <a:lnTo>
                            <a:pt x="534389" y="1199408"/>
                          </a:lnTo>
                        </a:path>
                      </a:pathLst>
                    </a:custGeom>
                    <a:solidFill>
                      <a:schemeClr val="accent1">
                        <a:lumMod val="20000"/>
                        <a:lumOff val="80000"/>
                      </a:schemeClr>
                    </a:solidFill>
                    <a:ln w="15875">
                      <a:noFill/>
                      <a:tailEnd type="arrow" w="lg"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fr-FR" sz="1058"/>
                    </a:p>
                  </p:txBody>
                </p:sp>
                <p:sp>
                  <p:nvSpPr>
                    <p:cNvPr id="20" name="Ellipse 19">
                      <a:extLst>
                        <a:ext uri="{FF2B5EF4-FFF2-40B4-BE49-F238E27FC236}">
                          <a16:creationId xmlns:a16="http://schemas.microsoft.com/office/drawing/2014/main" id="{93BFA84C-5F3F-4654-B226-ADBB411D2263}"/>
                        </a:ext>
                      </a:extLst>
                    </p:cNvPr>
                    <p:cNvSpPr/>
                    <p:nvPr/>
                  </p:nvSpPr>
                  <p:spPr>
                    <a:xfrm rot="2069588">
                      <a:off x="3366047" y="2365752"/>
                      <a:ext cx="700721" cy="49613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sz="1058"/>
                    </a:p>
                  </p:txBody>
                </p:sp>
                <p:cxnSp>
                  <p:nvCxnSpPr>
                    <p:cNvPr id="21" name="Connecteur droit avec flèche 20">
                      <a:extLst>
                        <a:ext uri="{FF2B5EF4-FFF2-40B4-BE49-F238E27FC236}">
                          <a16:creationId xmlns:a16="http://schemas.microsoft.com/office/drawing/2014/main" id="{59320896-8C2C-4ED0-9891-8A0824290225}"/>
                        </a:ext>
                      </a:extLst>
                    </p:cNvPr>
                    <p:cNvCxnSpPr/>
                    <p:nvPr/>
                  </p:nvCxnSpPr>
                  <p:spPr>
                    <a:xfrm flipV="1">
                      <a:off x="3680534" y="1655555"/>
                      <a:ext cx="96858" cy="1087961"/>
                    </a:xfrm>
                    <a:prstGeom prst="straightConnector1">
                      <a:avLst/>
                    </a:prstGeom>
                    <a:ln w="158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2" name="Forme libre 21">
                      <a:extLst>
                        <a:ext uri="{FF2B5EF4-FFF2-40B4-BE49-F238E27FC236}">
                          <a16:creationId xmlns:a16="http://schemas.microsoft.com/office/drawing/2014/main" id="{5FB8D738-A770-4F2D-8306-1C55D4C49804}"/>
                        </a:ext>
                      </a:extLst>
                    </p:cNvPr>
                    <p:cNvSpPr/>
                    <p:nvPr/>
                  </p:nvSpPr>
                  <p:spPr>
                    <a:xfrm>
                      <a:off x="3776195" y="1567410"/>
                      <a:ext cx="1342849" cy="902857"/>
                    </a:xfrm>
                    <a:custGeom>
                      <a:avLst/>
                      <a:gdLst>
                        <a:gd name="connsiteX0" fmla="*/ 629392 w 1104405"/>
                        <a:gd name="connsiteY0" fmla="*/ 760021 h 760021"/>
                        <a:gd name="connsiteX1" fmla="*/ 0 w 1104405"/>
                        <a:gd name="connsiteY1" fmla="*/ 0 h 760021"/>
                        <a:gd name="connsiteX2" fmla="*/ 1104405 w 1104405"/>
                        <a:gd name="connsiteY2" fmla="*/ 605641 h 760021"/>
                        <a:gd name="connsiteX3" fmla="*/ 1104405 w 1104405"/>
                        <a:gd name="connsiteY3" fmla="*/ 593766 h 760021"/>
                        <a:gd name="connsiteX4" fmla="*/ 1104405 w 1104405"/>
                        <a:gd name="connsiteY4" fmla="*/ 593766 h 760021"/>
                        <a:gd name="connsiteX0" fmla="*/ 590298 w 1104405"/>
                        <a:gd name="connsiteY0" fmla="*/ 902525 h 902525"/>
                        <a:gd name="connsiteX1" fmla="*/ 0 w 1104405"/>
                        <a:gd name="connsiteY1" fmla="*/ 0 h 902525"/>
                        <a:gd name="connsiteX2" fmla="*/ 1104405 w 1104405"/>
                        <a:gd name="connsiteY2" fmla="*/ 605641 h 902525"/>
                        <a:gd name="connsiteX3" fmla="*/ 1104405 w 1104405"/>
                        <a:gd name="connsiteY3" fmla="*/ 593766 h 902525"/>
                        <a:gd name="connsiteX4" fmla="*/ 1104405 w 1104405"/>
                        <a:gd name="connsiteY4" fmla="*/ 593766 h 902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405" h="902525">
                          <a:moveTo>
                            <a:pt x="590298" y="902525"/>
                          </a:moveTo>
                          <a:lnTo>
                            <a:pt x="0" y="0"/>
                          </a:lnTo>
                          <a:lnTo>
                            <a:pt x="1104405" y="605641"/>
                          </a:lnTo>
                          <a:lnTo>
                            <a:pt x="1104405" y="593766"/>
                          </a:lnTo>
                          <a:lnTo>
                            <a:pt x="1104405" y="593766"/>
                          </a:lnTo>
                        </a:path>
                      </a:pathLst>
                    </a:custGeom>
                    <a:solidFill>
                      <a:srgbClr val="FFD653"/>
                    </a:solidFill>
                    <a:ln w="15875">
                      <a:solidFill>
                        <a:srgbClr val="E1FDC5"/>
                      </a:solidFill>
                      <a:tailEnd type="arrow" w="lg"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fr-FR" sz="1058"/>
                    </a:p>
                  </p:txBody>
                </p:sp>
                <p:sp>
                  <p:nvSpPr>
                    <p:cNvPr id="23" name="Ellipse 22">
                      <a:extLst>
                        <a:ext uri="{FF2B5EF4-FFF2-40B4-BE49-F238E27FC236}">
                          <a16:creationId xmlns:a16="http://schemas.microsoft.com/office/drawing/2014/main" id="{3A6FC35C-0611-4662-890A-968D061027D5}"/>
                        </a:ext>
                      </a:extLst>
                    </p:cNvPr>
                    <p:cNvSpPr/>
                    <p:nvPr/>
                  </p:nvSpPr>
                  <p:spPr>
                    <a:xfrm rot="20820423">
                      <a:off x="4498440" y="2171833"/>
                      <a:ext cx="701917" cy="347543"/>
                    </a:xfrm>
                    <a:prstGeom prst="ellipse">
                      <a:avLst/>
                    </a:prstGeom>
                    <a:solidFill>
                      <a:srgbClr val="EEC104"/>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sz="1058"/>
                    </a:p>
                  </p:txBody>
                </p:sp>
                <p:cxnSp>
                  <p:nvCxnSpPr>
                    <p:cNvPr id="24" name="Connecteur droit avec flèche 23">
                      <a:extLst>
                        <a:ext uri="{FF2B5EF4-FFF2-40B4-BE49-F238E27FC236}">
                          <a16:creationId xmlns:a16="http://schemas.microsoft.com/office/drawing/2014/main" id="{2265E8B6-DC0C-465A-A782-8FBA2F4CBB16}"/>
                        </a:ext>
                      </a:extLst>
                    </p:cNvPr>
                    <p:cNvCxnSpPr/>
                    <p:nvPr/>
                  </p:nvCxnSpPr>
                  <p:spPr>
                    <a:xfrm flipH="1" flipV="1">
                      <a:off x="3867074" y="1664370"/>
                      <a:ext cx="859758" cy="722789"/>
                    </a:xfrm>
                    <a:prstGeom prst="straightConnector1">
                      <a:avLst/>
                    </a:prstGeom>
                    <a:ln w="158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1887DA02-E28C-4721-AB87-2763A79CAD7A}"/>
                        </a:ext>
                      </a:extLst>
                    </p:cNvPr>
                    <p:cNvCxnSpPr/>
                    <p:nvPr/>
                  </p:nvCxnSpPr>
                  <p:spPr>
                    <a:xfrm flipH="1">
                      <a:off x="5803024" y="930248"/>
                      <a:ext cx="286985" cy="1162255"/>
                    </a:xfrm>
                    <a:prstGeom prst="line">
                      <a:avLst/>
                    </a:prstGeom>
                    <a:ln w="15875">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sp>
                  <p:nvSpPr>
                    <p:cNvPr id="26" name="Forme libre 25">
                      <a:extLst>
                        <a:ext uri="{FF2B5EF4-FFF2-40B4-BE49-F238E27FC236}">
                          <a16:creationId xmlns:a16="http://schemas.microsoft.com/office/drawing/2014/main" id="{D4C942A1-D3E3-44D0-8DED-A52B2713A819}"/>
                        </a:ext>
                      </a:extLst>
                    </p:cNvPr>
                    <p:cNvSpPr/>
                    <p:nvPr/>
                  </p:nvSpPr>
                  <p:spPr>
                    <a:xfrm>
                      <a:off x="3656619" y="1709702"/>
                      <a:ext cx="2637867" cy="1255436"/>
                    </a:xfrm>
                    <a:custGeom>
                      <a:avLst/>
                      <a:gdLst>
                        <a:gd name="connsiteX0" fmla="*/ 0 w 2636322"/>
                        <a:gd name="connsiteY0" fmla="*/ 1033153 h 1254826"/>
                        <a:gd name="connsiteX1" fmla="*/ 1187532 w 2636322"/>
                        <a:gd name="connsiteY1" fmla="*/ 1199408 h 1254826"/>
                        <a:gd name="connsiteX2" fmla="*/ 2208810 w 2636322"/>
                        <a:gd name="connsiteY2" fmla="*/ 700644 h 1254826"/>
                        <a:gd name="connsiteX3" fmla="*/ 2636322 w 2636322"/>
                        <a:gd name="connsiteY3" fmla="*/ 0 h 1254826"/>
                      </a:gdLst>
                      <a:ahLst/>
                      <a:cxnLst>
                        <a:cxn ang="0">
                          <a:pos x="connsiteX0" y="connsiteY0"/>
                        </a:cxn>
                        <a:cxn ang="0">
                          <a:pos x="connsiteX1" y="connsiteY1"/>
                        </a:cxn>
                        <a:cxn ang="0">
                          <a:pos x="connsiteX2" y="connsiteY2"/>
                        </a:cxn>
                        <a:cxn ang="0">
                          <a:pos x="connsiteX3" y="connsiteY3"/>
                        </a:cxn>
                      </a:cxnLst>
                      <a:rect l="l" t="t" r="r" b="b"/>
                      <a:pathLst>
                        <a:path w="2636322" h="1254826">
                          <a:moveTo>
                            <a:pt x="0" y="1033153"/>
                          </a:moveTo>
                          <a:cubicBezTo>
                            <a:pt x="409698" y="1143989"/>
                            <a:pt x="819397" y="1254826"/>
                            <a:pt x="1187532" y="1199408"/>
                          </a:cubicBezTo>
                          <a:cubicBezTo>
                            <a:pt x="1555667" y="1143990"/>
                            <a:pt x="1967345" y="900545"/>
                            <a:pt x="2208810" y="700644"/>
                          </a:cubicBezTo>
                          <a:cubicBezTo>
                            <a:pt x="2450275" y="500743"/>
                            <a:pt x="2543298" y="250371"/>
                            <a:pt x="2636322" y="0"/>
                          </a:cubicBezTo>
                        </a:path>
                      </a:pathLst>
                    </a:custGeom>
                    <a:ln w="15875">
                      <a:solidFill>
                        <a:schemeClr val="tx1"/>
                      </a:solidFill>
                      <a:tailEnd type="arrow" w="lg"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fr-FR" sz="1058"/>
                    </a:p>
                  </p:txBody>
                </p:sp>
                <p:sp>
                  <p:nvSpPr>
                    <p:cNvPr id="27" name="Forme libre 26">
                      <a:extLst>
                        <a:ext uri="{FF2B5EF4-FFF2-40B4-BE49-F238E27FC236}">
                          <a16:creationId xmlns:a16="http://schemas.microsoft.com/office/drawing/2014/main" id="{98DF9EEE-4428-44DE-9E81-EF368A41F34B}"/>
                        </a:ext>
                      </a:extLst>
                    </p:cNvPr>
                    <p:cNvSpPr/>
                    <p:nvPr/>
                  </p:nvSpPr>
                  <p:spPr>
                    <a:xfrm>
                      <a:off x="4750748" y="1698369"/>
                      <a:ext cx="937483" cy="771899"/>
                    </a:xfrm>
                    <a:custGeom>
                      <a:avLst/>
                      <a:gdLst>
                        <a:gd name="connsiteX0" fmla="*/ 0 w 890650"/>
                        <a:gd name="connsiteY0" fmla="*/ 783772 h 855024"/>
                        <a:gd name="connsiteX1" fmla="*/ 641268 w 890650"/>
                        <a:gd name="connsiteY1" fmla="*/ 724395 h 855024"/>
                        <a:gd name="connsiteX2" fmla="*/ 890650 w 890650"/>
                        <a:gd name="connsiteY2" fmla="*/ 0 h 855024"/>
                      </a:gdLst>
                      <a:ahLst/>
                      <a:cxnLst>
                        <a:cxn ang="0">
                          <a:pos x="connsiteX0" y="connsiteY0"/>
                        </a:cxn>
                        <a:cxn ang="0">
                          <a:pos x="connsiteX1" y="connsiteY1"/>
                        </a:cxn>
                        <a:cxn ang="0">
                          <a:pos x="connsiteX2" y="connsiteY2"/>
                        </a:cxn>
                      </a:cxnLst>
                      <a:rect l="l" t="t" r="r" b="b"/>
                      <a:pathLst>
                        <a:path w="890650" h="855024">
                          <a:moveTo>
                            <a:pt x="0" y="783772"/>
                          </a:moveTo>
                          <a:cubicBezTo>
                            <a:pt x="246413" y="819398"/>
                            <a:pt x="492826" y="855024"/>
                            <a:pt x="641268" y="724395"/>
                          </a:cubicBezTo>
                          <a:cubicBezTo>
                            <a:pt x="789710" y="593766"/>
                            <a:pt x="840180" y="296883"/>
                            <a:pt x="890650" y="0"/>
                          </a:cubicBezTo>
                        </a:path>
                      </a:pathLst>
                    </a:custGeom>
                    <a:ln w="15875">
                      <a:solidFill>
                        <a:schemeClr val="tx1"/>
                      </a:solidFill>
                      <a:tailEnd type="arrow" w="lg"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fr-FR" sz="1058"/>
                    </a:p>
                  </p:txBody>
                </p:sp>
                <p:cxnSp>
                  <p:nvCxnSpPr>
                    <p:cNvPr id="28" name="Connecteur droit avec flèche 27">
                      <a:extLst>
                        <a:ext uri="{FF2B5EF4-FFF2-40B4-BE49-F238E27FC236}">
                          <a16:creationId xmlns:a16="http://schemas.microsoft.com/office/drawing/2014/main" id="{2C55D47C-D5D6-44E3-97A4-CE50E54AA5FA}"/>
                        </a:ext>
                      </a:extLst>
                    </p:cNvPr>
                    <p:cNvCxnSpPr>
                      <a:stCxn id="26" idx="3"/>
                    </p:cNvCxnSpPr>
                    <p:nvPr/>
                  </p:nvCxnSpPr>
                  <p:spPr>
                    <a:xfrm flipH="1" flipV="1">
                      <a:off x="5641595" y="1650519"/>
                      <a:ext cx="652890" cy="59183"/>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0448" name="ZoneTexte 72">
                      <a:extLst>
                        <a:ext uri="{FF2B5EF4-FFF2-40B4-BE49-F238E27FC236}">
                          <a16:creationId xmlns:a16="http://schemas.microsoft.com/office/drawing/2014/main" id="{8B4982A2-A55F-4DD9-B911-D821663179AF}"/>
                        </a:ext>
                      </a:extLst>
                    </p:cNvPr>
                    <p:cNvSpPr txBox="1">
                      <a:spLocks noChangeArrowheads="1"/>
                    </p:cNvSpPr>
                    <p:nvPr/>
                  </p:nvSpPr>
                  <p:spPr bwMode="auto">
                    <a:xfrm>
                      <a:off x="3689803" y="1268259"/>
                      <a:ext cx="403762" cy="319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0BD0D9"/>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0CF9B"/>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7CCA62"/>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7CCA62"/>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7CCA62"/>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7CCA62"/>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7CCA62"/>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fr-FR" altLang="fr-FR" sz="941">
                          <a:solidFill>
                            <a:schemeClr val="bg1"/>
                          </a:solidFill>
                          <a:latin typeface="Calibri" panose="020F0502020204030204" pitchFamily="34" charset="0"/>
                        </a:rPr>
                        <a:t>A</a:t>
                      </a:r>
                    </a:p>
                  </p:txBody>
                </p:sp>
                <p:sp>
                  <p:nvSpPr>
                    <p:cNvPr id="60449" name="ZoneTexte 73">
                      <a:extLst>
                        <a:ext uri="{FF2B5EF4-FFF2-40B4-BE49-F238E27FC236}">
                          <a16:creationId xmlns:a16="http://schemas.microsoft.com/office/drawing/2014/main" id="{EC9977EF-280D-4D90-9A31-F76112E5889A}"/>
                        </a:ext>
                      </a:extLst>
                    </p:cNvPr>
                    <p:cNvSpPr txBox="1">
                      <a:spLocks noChangeArrowheads="1"/>
                    </p:cNvSpPr>
                    <p:nvPr/>
                  </p:nvSpPr>
                  <p:spPr bwMode="auto">
                    <a:xfrm>
                      <a:off x="3519739" y="510240"/>
                      <a:ext cx="534391" cy="349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0BD0D9"/>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0CF9B"/>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7CCA62"/>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7CCA62"/>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7CCA62"/>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7CCA62"/>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7CCA62"/>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fr-FR" altLang="fr-FR" sz="1200" b="1">
                          <a:solidFill>
                            <a:schemeClr val="bg1"/>
                          </a:solidFill>
                          <a:latin typeface="Calibri" panose="020F0502020204030204" pitchFamily="34" charset="0"/>
                        </a:rPr>
                        <a:t>AC</a:t>
                      </a:r>
                    </a:p>
                  </p:txBody>
                </p:sp>
                <p:sp>
                  <p:nvSpPr>
                    <p:cNvPr id="60450" name="ZoneTexte 76">
                      <a:extLst>
                        <a:ext uri="{FF2B5EF4-FFF2-40B4-BE49-F238E27FC236}">
                          <a16:creationId xmlns:a16="http://schemas.microsoft.com/office/drawing/2014/main" id="{AC768824-F335-48EC-9838-2A12D97B4B56}"/>
                        </a:ext>
                      </a:extLst>
                    </p:cNvPr>
                    <p:cNvSpPr txBox="1">
                      <a:spLocks noChangeArrowheads="1"/>
                    </p:cNvSpPr>
                    <p:nvPr/>
                  </p:nvSpPr>
                  <p:spPr bwMode="auto">
                    <a:xfrm>
                      <a:off x="5462648" y="2567121"/>
                      <a:ext cx="498764" cy="319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0BD0D9"/>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0CF9B"/>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7CCA62"/>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7CCA62"/>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7CCA62"/>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7CCA62"/>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7CCA62"/>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fr-FR" altLang="fr-FR" sz="941" i="1">
                          <a:latin typeface="Calibri" panose="020F0502020204030204" pitchFamily="34" charset="0"/>
                        </a:rPr>
                        <a:t>u</a:t>
                      </a:r>
                    </a:p>
                  </p:txBody>
                </p:sp>
                <p:sp>
                  <p:nvSpPr>
                    <p:cNvPr id="60451" name="ZoneTexte 90">
                      <a:extLst>
                        <a:ext uri="{FF2B5EF4-FFF2-40B4-BE49-F238E27FC236}">
                          <a16:creationId xmlns:a16="http://schemas.microsoft.com/office/drawing/2014/main" id="{54D43CD3-2950-4E6A-9EC5-65AE9D63C379}"/>
                        </a:ext>
                      </a:extLst>
                    </p:cNvPr>
                    <p:cNvSpPr txBox="1">
                      <a:spLocks noChangeArrowheads="1"/>
                    </p:cNvSpPr>
                    <p:nvPr/>
                  </p:nvSpPr>
                  <p:spPr bwMode="auto">
                    <a:xfrm>
                      <a:off x="5717743" y="1613031"/>
                      <a:ext cx="665018" cy="319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0BD0D9"/>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0CF9B"/>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7CCA62"/>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7CCA62"/>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7CCA62"/>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7CCA62"/>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7CCA62"/>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fr-FR" altLang="fr-FR" sz="941" i="1">
                          <a:latin typeface="Calibri" panose="020F0502020204030204" pitchFamily="34" charset="0"/>
                        </a:rPr>
                        <a:t>f</a:t>
                      </a:r>
                    </a:p>
                  </p:txBody>
                </p:sp>
                <p:sp>
                  <p:nvSpPr>
                    <p:cNvPr id="60452" name="ZoneTexte 93">
                      <a:extLst>
                        <a:ext uri="{FF2B5EF4-FFF2-40B4-BE49-F238E27FC236}">
                          <a16:creationId xmlns:a16="http://schemas.microsoft.com/office/drawing/2014/main" id="{ED926808-792A-4108-8D37-2E10A2B7CC49}"/>
                        </a:ext>
                      </a:extLst>
                    </p:cNvPr>
                    <p:cNvSpPr txBox="1">
                      <a:spLocks noChangeArrowheads="1"/>
                    </p:cNvSpPr>
                    <p:nvPr/>
                  </p:nvSpPr>
                  <p:spPr bwMode="auto">
                    <a:xfrm>
                      <a:off x="4605674" y="2478025"/>
                      <a:ext cx="498764" cy="319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0BD0D9"/>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0CF9B"/>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7CCA62"/>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7CCA62"/>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7CCA62"/>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7CCA62"/>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7CCA62"/>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fr-FR" altLang="fr-FR" sz="941" i="1">
                          <a:latin typeface="Calibri" panose="020F0502020204030204" pitchFamily="34" charset="0"/>
                        </a:rPr>
                        <a:t>fu</a:t>
                      </a:r>
                    </a:p>
                  </p:txBody>
                </p:sp>
              </p:grpSp>
              <p:sp>
                <p:nvSpPr>
                  <p:cNvPr id="41" name="Forme libre 40">
                    <a:extLst>
                      <a:ext uri="{FF2B5EF4-FFF2-40B4-BE49-F238E27FC236}">
                        <a16:creationId xmlns:a16="http://schemas.microsoft.com/office/drawing/2014/main" id="{FE388540-CBAB-4FB9-832F-EFA299A99355}"/>
                      </a:ext>
                    </a:extLst>
                  </p:cNvPr>
                  <p:cNvSpPr/>
                  <p:nvPr/>
                </p:nvSpPr>
                <p:spPr bwMode="auto">
                  <a:xfrm>
                    <a:off x="2685128" y="2163382"/>
                    <a:ext cx="2712977" cy="1322507"/>
                  </a:xfrm>
                  <a:custGeom>
                    <a:avLst/>
                    <a:gdLst>
                      <a:gd name="connsiteX0" fmla="*/ 0 w 2042555"/>
                      <a:gd name="connsiteY0" fmla="*/ 1021278 h 1048987"/>
                      <a:gd name="connsiteX1" fmla="*/ 1662545 w 2042555"/>
                      <a:gd name="connsiteY1" fmla="*/ 878774 h 1048987"/>
                      <a:gd name="connsiteX2" fmla="*/ 2042555 w 2042555"/>
                      <a:gd name="connsiteY2" fmla="*/ 0 h 1048987"/>
                    </a:gdLst>
                    <a:ahLst/>
                    <a:cxnLst>
                      <a:cxn ang="0">
                        <a:pos x="connsiteX0" y="connsiteY0"/>
                      </a:cxn>
                      <a:cxn ang="0">
                        <a:pos x="connsiteX1" y="connsiteY1"/>
                      </a:cxn>
                      <a:cxn ang="0">
                        <a:pos x="connsiteX2" y="connsiteY2"/>
                      </a:cxn>
                    </a:cxnLst>
                    <a:rect l="l" t="t" r="r" b="b"/>
                    <a:pathLst>
                      <a:path w="2042555" h="1048987">
                        <a:moveTo>
                          <a:pt x="0" y="1021278"/>
                        </a:moveTo>
                        <a:cubicBezTo>
                          <a:pt x="661059" y="1035132"/>
                          <a:pt x="1322119" y="1048987"/>
                          <a:pt x="1662545" y="878774"/>
                        </a:cubicBezTo>
                        <a:cubicBezTo>
                          <a:pt x="2002971" y="708561"/>
                          <a:pt x="2022763" y="354280"/>
                          <a:pt x="2042555" y="0"/>
                        </a:cubicBezTo>
                      </a:path>
                    </a:pathLst>
                  </a:custGeom>
                  <a:ln w="15875">
                    <a:solidFill>
                      <a:schemeClr val="tx1"/>
                    </a:solidFill>
                    <a:tailEnd type="arrow" w="lg"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fr-FR" sz="1058"/>
                  </a:p>
                </p:txBody>
              </p:sp>
            </p:grpSp>
            <p:grpSp>
              <p:nvGrpSpPr>
                <p:cNvPr id="60426" name="Groupe 49">
                  <a:extLst>
                    <a:ext uri="{FF2B5EF4-FFF2-40B4-BE49-F238E27FC236}">
                      <a16:creationId xmlns:a16="http://schemas.microsoft.com/office/drawing/2014/main" id="{B01D5A4C-6F12-4A61-9761-6045E4F4F6F2}"/>
                    </a:ext>
                  </a:extLst>
                </p:cNvPr>
                <p:cNvGrpSpPr>
                  <a:grpSpLocks/>
                </p:cNvGrpSpPr>
                <p:nvPr/>
              </p:nvGrpSpPr>
              <p:grpSpPr bwMode="auto">
                <a:xfrm>
                  <a:off x="2231111" y="1174282"/>
                  <a:ext cx="1169153" cy="849038"/>
                  <a:chOff x="3703288" y="1921771"/>
                  <a:chExt cx="1169488" cy="849359"/>
                </a:xfrm>
              </p:grpSpPr>
              <p:cxnSp>
                <p:nvCxnSpPr>
                  <p:cNvPr id="44" name="Connecteur droit avec flèche 43">
                    <a:extLst>
                      <a:ext uri="{FF2B5EF4-FFF2-40B4-BE49-F238E27FC236}">
                        <a16:creationId xmlns:a16="http://schemas.microsoft.com/office/drawing/2014/main" id="{716BE980-7BAA-469E-86C7-EC0D0683BA58}"/>
                      </a:ext>
                    </a:extLst>
                  </p:cNvPr>
                  <p:cNvCxnSpPr/>
                  <p:nvPr/>
                </p:nvCxnSpPr>
                <p:spPr>
                  <a:xfrm rot="10800000" flipV="1">
                    <a:off x="3703288" y="1921771"/>
                    <a:ext cx="552596" cy="227118"/>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5" name="Connecteur droit avec flèche 44">
                    <a:extLst>
                      <a:ext uri="{FF2B5EF4-FFF2-40B4-BE49-F238E27FC236}">
                        <a16:creationId xmlns:a16="http://schemas.microsoft.com/office/drawing/2014/main" id="{68C48F26-7D55-43E7-AE47-B5906CDDFBF8}"/>
                      </a:ext>
                    </a:extLst>
                  </p:cNvPr>
                  <p:cNvCxnSpPr/>
                  <p:nvPr/>
                </p:nvCxnSpPr>
                <p:spPr bwMode="auto">
                  <a:xfrm>
                    <a:off x="3728695" y="2152066"/>
                    <a:ext cx="606585" cy="59241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6" name="Connecteur droit avec flèche 45">
                    <a:extLst>
                      <a:ext uri="{FF2B5EF4-FFF2-40B4-BE49-F238E27FC236}">
                        <a16:creationId xmlns:a16="http://schemas.microsoft.com/office/drawing/2014/main" id="{AD5AC538-C30D-4349-B4F5-3149A89A01E0}"/>
                      </a:ext>
                    </a:extLst>
                  </p:cNvPr>
                  <p:cNvCxnSpPr/>
                  <p:nvPr/>
                </p:nvCxnSpPr>
                <p:spPr bwMode="auto">
                  <a:xfrm flipV="1">
                    <a:off x="4347983" y="2485597"/>
                    <a:ext cx="371573" cy="24300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7" name="Connecteur droit avec flèche 46">
                    <a:extLst>
                      <a:ext uri="{FF2B5EF4-FFF2-40B4-BE49-F238E27FC236}">
                        <a16:creationId xmlns:a16="http://schemas.microsoft.com/office/drawing/2014/main" id="{0A6CE89A-B613-464C-8DFD-286985F80FDF}"/>
                      </a:ext>
                    </a:extLst>
                  </p:cNvPr>
                  <p:cNvCxnSpPr/>
                  <p:nvPr/>
                </p:nvCxnSpPr>
                <p:spPr>
                  <a:xfrm rot="16200000" flipH="1">
                    <a:off x="4690136" y="2588490"/>
                    <a:ext cx="292236" cy="7304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48" name="Connecteur droit avec flèche 47">
                  <a:extLst>
                    <a:ext uri="{FF2B5EF4-FFF2-40B4-BE49-F238E27FC236}">
                      <a16:creationId xmlns:a16="http://schemas.microsoft.com/office/drawing/2014/main" id="{8A29BFE9-EAE3-4C5B-BE04-2A597F96C643}"/>
                    </a:ext>
                  </a:extLst>
                </p:cNvPr>
                <p:cNvCxnSpPr/>
                <p:nvPr/>
              </p:nvCxnSpPr>
              <p:spPr bwMode="auto">
                <a:xfrm>
                  <a:off x="2766089" y="1199683"/>
                  <a:ext cx="604824" cy="52233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1" name="Forme libre 50">
                  <a:extLst>
                    <a:ext uri="{FF2B5EF4-FFF2-40B4-BE49-F238E27FC236}">
                      <a16:creationId xmlns:a16="http://schemas.microsoft.com/office/drawing/2014/main" id="{8F95C9FE-9879-475D-A587-800F419695F6}"/>
                    </a:ext>
                  </a:extLst>
                </p:cNvPr>
                <p:cNvSpPr/>
                <p:nvPr/>
              </p:nvSpPr>
              <p:spPr>
                <a:xfrm>
                  <a:off x="2754976" y="812298"/>
                  <a:ext cx="2719327" cy="387385"/>
                </a:xfrm>
                <a:custGeom>
                  <a:avLst/>
                  <a:gdLst>
                    <a:gd name="connsiteX0" fmla="*/ 0 w 2719450"/>
                    <a:gd name="connsiteY0" fmla="*/ 340426 h 387928"/>
                    <a:gd name="connsiteX1" fmla="*/ 1151907 w 2719450"/>
                    <a:gd name="connsiteY1" fmla="*/ 7917 h 387928"/>
                    <a:gd name="connsiteX2" fmla="*/ 2719450 w 2719450"/>
                    <a:gd name="connsiteY2" fmla="*/ 387928 h 387928"/>
                  </a:gdLst>
                  <a:ahLst/>
                  <a:cxnLst>
                    <a:cxn ang="0">
                      <a:pos x="connsiteX0" y="connsiteY0"/>
                    </a:cxn>
                    <a:cxn ang="0">
                      <a:pos x="connsiteX1" y="connsiteY1"/>
                    </a:cxn>
                    <a:cxn ang="0">
                      <a:pos x="connsiteX2" y="connsiteY2"/>
                    </a:cxn>
                  </a:cxnLst>
                  <a:rect l="l" t="t" r="r" b="b"/>
                  <a:pathLst>
                    <a:path w="2719450" h="387928">
                      <a:moveTo>
                        <a:pt x="0" y="340426"/>
                      </a:moveTo>
                      <a:cubicBezTo>
                        <a:pt x="349332" y="170213"/>
                        <a:pt x="698665" y="0"/>
                        <a:pt x="1151907" y="7917"/>
                      </a:cubicBezTo>
                      <a:cubicBezTo>
                        <a:pt x="1605149" y="15834"/>
                        <a:pt x="2162299" y="201881"/>
                        <a:pt x="2719450" y="387928"/>
                      </a:cubicBezTo>
                    </a:path>
                  </a:pathLst>
                </a:cu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fr-FR" sz="1058"/>
                </a:p>
              </p:txBody>
            </p:sp>
          </p:grpSp>
        </p:grpSp>
        <p:sp>
          <p:nvSpPr>
            <p:cNvPr id="2" name="ZoneTexte 1">
              <a:extLst>
                <a:ext uri="{FF2B5EF4-FFF2-40B4-BE49-F238E27FC236}">
                  <a16:creationId xmlns:a16="http://schemas.microsoft.com/office/drawing/2014/main" id="{D71CAB88-E22F-45BD-AA1D-4E9468FC95F4}"/>
                </a:ext>
              </a:extLst>
            </p:cNvPr>
            <p:cNvSpPr txBox="1"/>
            <p:nvPr/>
          </p:nvSpPr>
          <p:spPr>
            <a:xfrm>
              <a:off x="2762171" y="1346938"/>
              <a:ext cx="614659" cy="276999"/>
            </a:xfrm>
            <a:prstGeom prst="rect">
              <a:avLst/>
            </a:prstGeom>
            <a:noFill/>
          </p:spPr>
          <p:txBody>
            <a:bodyPr wrap="square" rtlCol="0">
              <a:spAutoFit/>
            </a:bodyPr>
            <a:lstStyle/>
            <a:p>
              <a:pPr algn="l"/>
              <a:r>
                <a:rPr lang="fr-FR" sz="1200" dirty="0" err="1">
                  <a:latin typeface="Arial" panose="020B0604020202020204" pitchFamily="34" charset="0"/>
                  <a:cs typeface="Arial" panose="020B0604020202020204" pitchFamily="34" charset="0"/>
                </a:rPr>
                <a:t>CR</a:t>
              </a:r>
              <a:r>
                <a:rPr lang="fr-FR" sz="1200" baseline="-25000" dirty="0" err="1">
                  <a:latin typeface="Arial" panose="020B0604020202020204" pitchFamily="34" charset="0"/>
                  <a:cs typeface="Arial" panose="020B0604020202020204" pitchFamily="34" charset="0"/>
                </a:rPr>
                <a:t>i</a:t>
              </a:r>
              <a:endParaRPr lang="fr-FR" sz="1200" dirty="0">
                <a:latin typeface="Arial" panose="020B0604020202020204" pitchFamily="34" charset="0"/>
                <a:cs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61" name="ZoneTexte 24">
            <a:extLst>
              <a:ext uri="{FF2B5EF4-FFF2-40B4-BE49-F238E27FC236}">
                <a16:creationId xmlns:a16="http://schemas.microsoft.com/office/drawing/2014/main" id="{EC696781-6C02-4B19-8C74-134ED2F79B76}"/>
              </a:ext>
            </a:extLst>
          </p:cNvPr>
          <p:cNvSpPr txBox="1">
            <a:spLocks noChangeArrowheads="1"/>
          </p:cNvSpPr>
          <p:nvPr/>
        </p:nvSpPr>
        <p:spPr bwMode="auto">
          <a:xfrm>
            <a:off x="372046" y="96832"/>
            <a:ext cx="62265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600" b="1" dirty="0">
                <a:cs typeface="Arial" panose="020B0604020202020204" pitchFamily="34" charset="0"/>
              </a:rPr>
              <a:t>MACRO-LANDSCAPE</a:t>
            </a:r>
            <a:endParaRPr lang="fr-FR" altLang="fr-FR" sz="1600" dirty="0">
              <a:cs typeface="Arial" panose="020B0604020202020204" pitchFamily="34" charset="0"/>
            </a:endParaRPr>
          </a:p>
        </p:txBody>
      </p:sp>
      <p:sp>
        <p:nvSpPr>
          <p:cNvPr id="23574" name="ZoneTexte 48">
            <a:extLst>
              <a:ext uri="{FF2B5EF4-FFF2-40B4-BE49-F238E27FC236}">
                <a16:creationId xmlns:a16="http://schemas.microsoft.com/office/drawing/2014/main" id="{EFBE5F8E-2D8D-41DC-B1FD-B591BA03B166}"/>
              </a:ext>
            </a:extLst>
          </p:cNvPr>
          <p:cNvSpPr txBox="1">
            <a:spLocks noChangeArrowheads="1"/>
          </p:cNvSpPr>
          <p:nvPr/>
        </p:nvSpPr>
        <p:spPr bwMode="auto">
          <a:xfrm>
            <a:off x="344425" y="4194023"/>
            <a:ext cx="652566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fr-FR" altLang="fr-FR" sz="1400" dirty="0" err="1">
                <a:latin typeface="Calibri" panose="020F0502020204030204" pitchFamily="34" charset="0"/>
                <a:cs typeface="Calibri" panose="020F0502020204030204" pitchFamily="34" charset="0"/>
              </a:rPr>
              <a:t>Transmitted</a:t>
            </a:r>
            <a:r>
              <a:rPr lang="fr-FR" altLang="fr-FR" sz="1400" dirty="0">
                <a:latin typeface="Calibri" panose="020F0502020204030204" pitchFamily="34" charset="0"/>
                <a:cs typeface="Calibri" panose="020F0502020204030204" pitchFamily="34" charset="0"/>
              </a:rPr>
              <a:t> back to </a:t>
            </a:r>
            <a:r>
              <a:rPr lang="fr-FR" altLang="fr-FR" sz="1400" dirty="0" err="1">
                <a:latin typeface="Calibri" panose="020F0502020204030204" pitchFamily="34" charset="0"/>
                <a:cs typeface="Calibri" panose="020F0502020204030204" pitchFamily="34" charset="0"/>
              </a:rPr>
              <a:t>intentional</a:t>
            </a:r>
            <a:r>
              <a:rPr lang="fr-FR" altLang="fr-FR" sz="1400" dirty="0">
                <a:latin typeface="Calibri" panose="020F0502020204030204" pitchFamily="34" charset="0"/>
                <a:cs typeface="Calibri" panose="020F0502020204030204" pitchFamily="34" charset="0"/>
              </a:rPr>
              <a:t> </a:t>
            </a:r>
            <a:r>
              <a:rPr lang="fr-FR" altLang="fr-FR" sz="1400" dirty="0" err="1">
                <a:latin typeface="Calibri" panose="020F0502020204030204" pitchFamily="34" charset="0"/>
                <a:cs typeface="Calibri" panose="020F0502020204030204" pitchFamily="34" charset="0"/>
              </a:rPr>
              <a:t>CR</a:t>
            </a:r>
            <a:r>
              <a:rPr lang="fr-FR" altLang="fr-FR" sz="1400" i="1" baseline="-25000" dirty="0" err="1">
                <a:latin typeface="Calibri" panose="020F0502020204030204" pitchFamily="34" charset="0"/>
                <a:cs typeface="Calibri" panose="020F0502020204030204" pitchFamily="34" charset="0"/>
              </a:rPr>
              <a:t>i</a:t>
            </a:r>
            <a:r>
              <a:rPr lang="fr-FR" altLang="fr-FR" sz="1400" dirty="0">
                <a:latin typeface="Calibri" panose="020F0502020204030204" pitchFamily="34" charset="0"/>
                <a:cs typeface="Calibri" panose="020F0502020204030204" pitchFamily="34" charset="0"/>
              </a:rPr>
              <a:t> , </a:t>
            </a:r>
            <a:r>
              <a:rPr lang="fr-FR" altLang="fr-FR" sz="1400" dirty="0" err="1">
                <a:latin typeface="Calibri" panose="020F0502020204030204" pitchFamily="34" charset="0"/>
                <a:cs typeface="Calibri" panose="020F0502020204030204" pitchFamily="34" charset="0"/>
              </a:rPr>
              <a:t>it</a:t>
            </a:r>
            <a:r>
              <a:rPr lang="fr-FR" altLang="fr-FR" sz="1400" dirty="0">
                <a:latin typeface="Calibri" panose="020F0502020204030204" pitchFamily="34" charset="0"/>
                <a:cs typeface="Calibri" panose="020F0502020204030204" pitchFamily="34" charset="0"/>
              </a:rPr>
              <a:t> </a:t>
            </a:r>
            <a:r>
              <a:rPr lang="fr-FR" altLang="fr-FR" sz="1400" dirty="0" err="1">
                <a:latin typeface="Calibri" panose="020F0502020204030204" pitchFamily="34" charset="0"/>
                <a:cs typeface="Calibri" panose="020F0502020204030204" pitchFamily="34" charset="0"/>
              </a:rPr>
              <a:t>allows</a:t>
            </a:r>
            <a:r>
              <a:rPr lang="fr-FR" altLang="fr-FR" sz="1400" dirty="0">
                <a:latin typeface="Calibri" panose="020F0502020204030204" pitchFamily="34" charset="0"/>
                <a:cs typeface="Calibri" panose="020F0502020204030204" pitchFamily="34" charset="0"/>
              </a:rPr>
              <a:t> the formation of a </a:t>
            </a:r>
            <a:r>
              <a:rPr lang="fr-FR" altLang="fr-FR" sz="1400" b="1" i="1" dirty="0">
                <a:latin typeface="Calibri" panose="020F0502020204030204" pitchFamily="34" charset="0"/>
                <a:cs typeface="Calibri" panose="020F0502020204030204" pitchFamily="34" charset="0"/>
              </a:rPr>
              <a:t>macro</a:t>
            </a:r>
            <a:r>
              <a:rPr lang="fr-FR" altLang="fr-FR" sz="1400" b="1" dirty="0">
                <a:latin typeface="Calibri" panose="020F0502020204030204" pitchFamily="34" charset="0"/>
                <a:cs typeface="Calibri" panose="020F0502020204030204" pitchFamily="34" charset="0"/>
              </a:rPr>
              <a:t>-</a:t>
            </a:r>
            <a:r>
              <a:rPr lang="fr-FR" altLang="fr-FR" sz="1400" b="1" i="1" dirty="0">
                <a:latin typeface="Calibri" panose="020F0502020204030204" pitchFamily="34" charset="0"/>
                <a:cs typeface="Calibri" panose="020F0502020204030204" pitchFamily="34" charset="0"/>
              </a:rPr>
              <a:t> </a:t>
            </a:r>
            <a:r>
              <a:rPr lang="fr-FR" altLang="fr-FR" sz="1400" b="1" i="1" dirty="0" err="1">
                <a:latin typeface="Calibri" panose="020F0502020204030204" pitchFamily="34" charset="0"/>
                <a:cs typeface="Calibri" panose="020F0502020204030204" pitchFamily="34" charset="0"/>
              </a:rPr>
              <a:t>landscape</a:t>
            </a:r>
            <a:r>
              <a:rPr lang="fr-FR" altLang="fr-FR" sz="1400" b="1" i="1" dirty="0">
                <a:latin typeface="Calibri" panose="020F0502020204030204" pitchFamily="34" charset="0"/>
                <a:cs typeface="Calibri" panose="020F0502020204030204" pitchFamily="34" charset="0"/>
              </a:rPr>
              <a:t> </a:t>
            </a:r>
            <a:r>
              <a:rPr lang="fr-FR" altLang="fr-FR" sz="1400" b="1" dirty="0">
                <a:latin typeface="Calibri" panose="020F0502020204030204" pitchFamily="34" charset="0"/>
                <a:cs typeface="Calibri" panose="020F0502020204030204" pitchFamily="34" charset="0"/>
              </a:rPr>
              <a:t>ML</a:t>
            </a:r>
            <a:r>
              <a:rPr lang="fr-FR" altLang="fr-FR" sz="1400" b="1" i="1" dirty="0">
                <a:latin typeface="Calibri" panose="020F0502020204030204" pitchFamily="34" charset="0"/>
                <a:cs typeface="Calibri" panose="020F0502020204030204" pitchFamily="34" charset="0"/>
              </a:rPr>
              <a:t> </a:t>
            </a:r>
            <a:r>
              <a:rPr lang="fr-FR" altLang="fr-FR" sz="1400" dirty="0" err="1">
                <a:latin typeface="Calibri" panose="020F0502020204030204" pitchFamily="34" charset="0"/>
                <a:cs typeface="Calibri" panose="020F0502020204030204" pitchFamily="34" charset="0"/>
              </a:rPr>
              <a:t>uniting</a:t>
            </a:r>
            <a:r>
              <a:rPr lang="fr-FR" altLang="fr-FR" sz="1400" dirty="0">
                <a:latin typeface="Calibri" panose="020F0502020204030204" pitchFamily="34" charset="0"/>
                <a:cs typeface="Calibri" panose="020F0502020204030204" pitchFamily="34" charset="0"/>
              </a:rPr>
              <a:t> and</a:t>
            </a:r>
            <a:r>
              <a:rPr lang="fr-FR" altLang="fr-FR" sz="1400" i="1" dirty="0">
                <a:latin typeface="Calibri" panose="020F0502020204030204" pitchFamily="34" charset="0"/>
                <a:cs typeface="Calibri" panose="020F0502020204030204" pitchFamily="34" charset="0"/>
              </a:rPr>
              <a:t> </a:t>
            </a:r>
            <a:r>
              <a:rPr lang="fr-FR" altLang="fr-FR" sz="1400" dirty="0" err="1">
                <a:latin typeface="Calibri" panose="020F0502020204030204" pitchFamily="34" charset="0"/>
                <a:cs typeface="Calibri" panose="020F0502020204030204" pitchFamily="34" charset="0"/>
              </a:rPr>
              <a:t>extending</a:t>
            </a:r>
            <a:r>
              <a:rPr lang="fr-FR" altLang="fr-FR" sz="1400" dirty="0">
                <a:latin typeface="Calibri" panose="020F0502020204030204" pitchFamily="34" charset="0"/>
                <a:cs typeface="Calibri" panose="020F0502020204030204" pitchFamily="34" charset="0"/>
              </a:rPr>
              <a:t> </a:t>
            </a:r>
            <a:r>
              <a:rPr lang="fr-FR" altLang="fr-FR" sz="1400" dirty="0" err="1">
                <a:latin typeface="Calibri" panose="020F0502020204030204" pitchFamily="34" charset="0"/>
                <a:cs typeface="Calibri" panose="020F0502020204030204" pitchFamily="34" charset="0"/>
              </a:rPr>
              <a:t>spatially</a:t>
            </a:r>
            <a:r>
              <a:rPr lang="fr-FR" altLang="fr-FR" sz="1400" dirty="0">
                <a:latin typeface="Calibri" panose="020F0502020204030204" pitchFamily="34" charset="0"/>
                <a:cs typeface="Calibri" panose="020F0502020204030204" pitchFamily="34" charset="0"/>
              </a:rPr>
              <a:t> and </a:t>
            </a:r>
            <a:r>
              <a:rPr lang="fr-FR" altLang="fr-FR" sz="1400" dirty="0" err="1">
                <a:latin typeface="Calibri" panose="020F0502020204030204" pitchFamily="34" charset="0"/>
                <a:cs typeface="Calibri" panose="020F0502020204030204" pitchFamily="34" charset="0"/>
              </a:rPr>
              <a:t>temporally</a:t>
            </a:r>
            <a:r>
              <a:rPr lang="fr-FR" altLang="fr-FR" sz="1400" dirty="0">
                <a:latin typeface="Calibri" panose="020F0502020204030204" pitchFamily="34" charset="0"/>
                <a:cs typeface="Calibri" panose="020F0502020204030204" pitchFamily="34" charset="0"/>
              </a:rPr>
              <a:t> the </a:t>
            </a:r>
            <a:r>
              <a:rPr lang="fr-FR" altLang="fr-FR" sz="1400" dirty="0" err="1">
                <a:latin typeface="Calibri" panose="020F0502020204030204" pitchFamily="34" charset="0"/>
                <a:cs typeface="Calibri" panose="020F0502020204030204" pitchFamily="34" charset="0"/>
              </a:rPr>
              <a:t>landscapes</a:t>
            </a:r>
            <a:r>
              <a:rPr lang="fr-FR" altLang="fr-FR" sz="1400" dirty="0">
                <a:latin typeface="Calibri" panose="020F0502020204030204" pitchFamily="34" charset="0"/>
                <a:cs typeface="Calibri" panose="020F0502020204030204" pitchFamily="34" charset="0"/>
              </a:rPr>
              <a:t> of the </a:t>
            </a:r>
            <a:r>
              <a:rPr lang="fr-FR" altLang="fr-FR" sz="1400" dirty="0" err="1">
                <a:latin typeface="Calibri" panose="020F0502020204030204" pitchFamily="34" charset="0"/>
                <a:cs typeface="Calibri" panose="020F0502020204030204" pitchFamily="34" charset="0"/>
              </a:rPr>
              <a:t>CR</a:t>
            </a:r>
            <a:r>
              <a:rPr lang="fr-FR" altLang="fr-FR" sz="1400" i="1" baseline="-25000" dirty="0" err="1">
                <a:latin typeface="Calibri" panose="020F0502020204030204" pitchFamily="34" charset="0"/>
                <a:cs typeface="Calibri" panose="020F0502020204030204" pitchFamily="34" charset="0"/>
              </a:rPr>
              <a:t>i</a:t>
            </a:r>
            <a:r>
              <a:rPr lang="fr-FR" altLang="fr-FR" sz="1400" dirty="0">
                <a:latin typeface="Calibri" panose="020F0502020204030204" pitchFamily="34" charset="0"/>
                <a:cs typeface="Calibri" panose="020F0502020204030204" pitchFamily="34" charset="0"/>
              </a:rPr>
              <a:t> . Cp to the </a:t>
            </a:r>
            <a:r>
              <a:rPr lang="fr-FR" altLang="fr-FR" sz="1400" i="1" dirty="0">
                <a:latin typeface="Calibri" panose="020F0502020204030204" pitchFamily="34" charset="0"/>
                <a:cs typeface="Calibri" panose="020F0502020204030204" pitchFamily="34" charset="0"/>
              </a:rPr>
              <a:t>Global </a:t>
            </a:r>
            <a:r>
              <a:rPr lang="fr-FR" altLang="fr-FR" sz="1400" i="1" dirty="0" err="1">
                <a:latin typeface="Calibri" panose="020F0502020204030204" pitchFamily="34" charset="0"/>
                <a:cs typeface="Calibri" panose="020F0502020204030204" pitchFamily="34" charset="0"/>
              </a:rPr>
              <a:t>Workspace.</a:t>
            </a:r>
            <a:r>
              <a:rPr lang="fr-FR" altLang="fr-FR" sz="1400" dirty="0" err="1">
                <a:latin typeface="Calibri" panose="020F0502020204030204" pitchFamily="34" charset="0"/>
                <a:cs typeface="Calibri" panose="020F0502020204030204" pitchFamily="34" charset="0"/>
              </a:rPr>
              <a:t>of</a:t>
            </a:r>
            <a:r>
              <a:rPr lang="fr-FR" altLang="fr-FR" sz="1400" dirty="0">
                <a:latin typeface="Calibri" panose="020F0502020204030204" pitchFamily="34" charset="0"/>
                <a:cs typeface="Calibri" panose="020F0502020204030204" pitchFamily="34" charset="0"/>
              </a:rPr>
              <a:t> </a:t>
            </a:r>
            <a:r>
              <a:rPr lang="fr-FR" altLang="fr-FR" sz="1400" dirty="0" err="1">
                <a:latin typeface="Calibri" panose="020F0502020204030204" pitchFamily="34" charset="0"/>
                <a:cs typeface="Calibri" panose="020F0502020204030204" pitchFamily="34" charset="0"/>
              </a:rPr>
              <a:t>Baars</a:t>
            </a:r>
            <a:endParaRPr lang="fr-FR" altLang="fr-FR" sz="1400" dirty="0">
              <a:latin typeface="Calibri" panose="020F0502020204030204" pitchFamily="34" charset="0"/>
              <a:cs typeface="Calibri" panose="020F0502020204030204" pitchFamily="34" charset="0"/>
            </a:endParaRPr>
          </a:p>
        </p:txBody>
      </p:sp>
      <p:cxnSp>
        <p:nvCxnSpPr>
          <p:cNvPr id="54" name="Connecteur droit 53">
            <a:extLst>
              <a:ext uri="{FF2B5EF4-FFF2-40B4-BE49-F238E27FC236}">
                <a16:creationId xmlns:a16="http://schemas.microsoft.com/office/drawing/2014/main" id="{E023041C-F57D-43B5-93A6-DBCEF95ECACE}"/>
              </a:ext>
            </a:extLst>
          </p:cNvPr>
          <p:cNvCxnSpPr/>
          <p:nvPr/>
        </p:nvCxnSpPr>
        <p:spPr>
          <a:xfrm flipV="1">
            <a:off x="397473" y="1888200"/>
            <a:ext cx="4709733" cy="136911"/>
          </a:xfrm>
          <a:prstGeom prst="line">
            <a:avLst/>
          </a:prstGeom>
          <a:ln w="12700">
            <a:solidFill>
              <a:schemeClr val="bg1"/>
            </a:solidFill>
            <a:prstDash val="dashDot"/>
          </a:ln>
        </p:spPr>
        <p:style>
          <a:lnRef idx="1">
            <a:schemeClr val="accent1"/>
          </a:lnRef>
          <a:fillRef idx="0">
            <a:schemeClr val="accent1"/>
          </a:fillRef>
          <a:effectRef idx="0">
            <a:schemeClr val="accent1"/>
          </a:effectRef>
          <a:fontRef idx="minor">
            <a:schemeClr val="tx1"/>
          </a:fontRef>
        </p:style>
      </p:cxnSp>
      <p:cxnSp>
        <p:nvCxnSpPr>
          <p:cNvPr id="55" name="Connecteur droit 54">
            <a:extLst>
              <a:ext uri="{FF2B5EF4-FFF2-40B4-BE49-F238E27FC236}">
                <a16:creationId xmlns:a16="http://schemas.microsoft.com/office/drawing/2014/main" id="{172A3939-8C55-47A7-B989-7B0878F7E3B9}"/>
              </a:ext>
            </a:extLst>
          </p:cNvPr>
          <p:cNvCxnSpPr/>
          <p:nvPr/>
        </p:nvCxnSpPr>
        <p:spPr>
          <a:xfrm flipV="1">
            <a:off x="397473" y="2476916"/>
            <a:ext cx="4709733" cy="136911"/>
          </a:xfrm>
          <a:prstGeom prst="line">
            <a:avLst/>
          </a:prstGeom>
          <a:ln w="1270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472919D4-1812-41F1-A73B-C176203AEF2A}"/>
              </a:ext>
            </a:extLst>
          </p:cNvPr>
          <p:cNvSpPr/>
          <p:nvPr/>
        </p:nvSpPr>
        <p:spPr>
          <a:xfrm>
            <a:off x="423761" y="649745"/>
            <a:ext cx="4649990" cy="2639203"/>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sz="1106" dirty="0">
                <a:solidFill>
                  <a:schemeClr val="tx1"/>
                </a:solidFill>
              </a:rPr>
              <a:t>Cs Agents </a:t>
            </a:r>
          </a:p>
        </p:txBody>
      </p:sp>
      <p:sp>
        <p:nvSpPr>
          <p:cNvPr id="64" name="Forme libre 63">
            <a:extLst>
              <a:ext uri="{FF2B5EF4-FFF2-40B4-BE49-F238E27FC236}">
                <a16:creationId xmlns:a16="http://schemas.microsoft.com/office/drawing/2014/main" id="{FC6CEC64-6DDF-40B2-91F3-D9018EB0090B}"/>
              </a:ext>
            </a:extLst>
          </p:cNvPr>
          <p:cNvSpPr/>
          <p:nvPr/>
        </p:nvSpPr>
        <p:spPr>
          <a:xfrm>
            <a:off x="1325805" y="836475"/>
            <a:ext cx="1769884" cy="1280739"/>
          </a:xfrm>
          <a:custGeom>
            <a:avLst/>
            <a:gdLst>
              <a:gd name="connsiteX0" fmla="*/ 577215 w 2257425"/>
              <a:gd name="connsiteY0" fmla="*/ 506730 h 1632585"/>
              <a:gd name="connsiteX1" fmla="*/ 920115 w 2257425"/>
              <a:gd name="connsiteY1" fmla="*/ 49530 h 1632585"/>
              <a:gd name="connsiteX2" fmla="*/ 1320165 w 2257425"/>
              <a:gd name="connsiteY2" fmla="*/ 209550 h 1632585"/>
              <a:gd name="connsiteX3" fmla="*/ 1925955 w 2257425"/>
              <a:gd name="connsiteY3" fmla="*/ 518160 h 1632585"/>
              <a:gd name="connsiteX4" fmla="*/ 2257425 w 2257425"/>
              <a:gd name="connsiteY4" fmla="*/ 1341120 h 1632585"/>
              <a:gd name="connsiteX5" fmla="*/ 1925955 w 2257425"/>
              <a:gd name="connsiteY5" fmla="*/ 1592580 h 1632585"/>
              <a:gd name="connsiteX6" fmla="*/ 1183005 w 2257425"/>
              <a:gd name="connsiteY6" fmla="*/ 1581150 h 1632585"/>
              <a:gd name="connsiteX7" fmla="*/ 211455 w 2257425"/>
              <a:gd name="connsiteY7" fmla="*/ 1375410 h 1632585"/>
              <a:gd name="connsiteX8" fmla="*/ 51435 w 2257425"/>
              <a:gd name="connsiteY8" fmla="*/ 1066800 h 1632585"/>
              <a:gd name="connsiteX9" fmla="*/ 97155 w 2257425"/>
              <a:gd name="connsiteY9" fmla="*/ 609600 h 1632585"/>
              <a:gd name="connsiteX10" fmla="*/ 634365 w 2257425"/>
              <a:gd name="connsiteY10" fmla="*/ 483870 h 1632585"/>
              <a:gd name="connsiteX11" fmla="*/ 577215 w 2257425"/>
              <a:gd name="connsiteY11" fmla="*/ 506730 h 163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57425" h="1632585">
                <a:moveTo>
                  <a:pt x="577215" y="506730"/>
                </a:moveTo>
                <a:cubicBezTo>
                  <a:pt x="624840" y="434340"/>
                  <a:pt x="796290" y="99060"/>
                  <a:pt x="920115" y="49530"/>
                </a:cubicBezTo>
                <a:cubicBezTo>
                  <a:pt x="1043940" y="0"/>
                  <a:pt x="1152525" y="131445"/>
                  <a:pt x="1320165" y="209550"/>
                </a:cubicBezTo>
                <a:cubicBezTo>
                  <a:pt x="1487805" y="287655"/>
                  <a:pt x="1769745" y="329565"/>
                  <a:pt x="1925955" y="518160"/>
                </a:cubicBezTo>
                <a:cubicBezTo>
                  <a:pt x="2082165" y="706755"/>
                  <a:pt x="2257425" y="1162050"/>
                  <a:pt x="2257425" y="1341120"/>
                </a:cubicBezTo>
                <a:cubicBezTo>
                  <a:pt x="2257425" y="1520190"/>
                  <a:pt x="2105025" y="1552575"/>
                  <a:pt x="1925955" y="1592580"/>
                </a:cubicBezTo>
                <a:cubicBezTo>
                  <a:pt x="1746885" y="1632585"/>
                  <a:pt x="1468755" y="1617345"/>
                  <a:pt x="1183005" y="1581150"/>
                </a:cubicBezTo>
                <a:cubicBezTo>
                  <a:pt x="897255" y="1544955"/>
                  <a:pt x="400050" y="1461135"/>
                  <a:pt x="211455" y="1375410"/>
                </a:cubicBezTo>
                <a:cubicBezTo>
                  <a:pt x="22860" y="1289685"/>
                  <a:pt x="70485" y="1194435"/>
                  <a:pt x="51435" y="1066800"/>
                </a:cubicBezTo>
                <a:cubicBezTo>
                  <a:pt x="32385" y="939165"/>
                  <a:pt x="0" y="706755"/>
                  <a:pt x="97155" y="609600"/>
                </a:cubicBezTo>
                <a:cubicBezTo>
                  <a:pt x="194310" y="512445"/>
                  <a:pt x="556260" y="506730"/>
                  <a:pt x="634365" y="483870"/>
                </a:cubicBezTo>
                <a:cubicBezTo>
                  <a:pt x="712470" y="461010"/>
                  <a:pt x="529590" y="579120"/>
                  <a:pt x="577215" y="506730"/>
                </a:cubicBezTo>
                <a:close/>
              </a:path>
            </a:pathLst>
          </a:custGeom>
          <a:solidFill>
            <a:srgbClr val="456B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sz="1106">
              <a:solidFill>
                <a:schemeClr val="tx1"/>
              </a:solidFill>
            </a:endParaRPr>
          </a:p>
        </p:txBody>
      </p:sp>
      <p:cxnSp>
        <p:nvCxnSpPr>
          <p:cNvPr id="65" name="Connecteur droit avec flèche 64">
            <a:extLst>
              <a:ext uri="{FF2B5EF4-FFF2-40B4-BE49-F238E27FC236}">
                <a16:creationId xmlns:a16="http://schemas.microsoft.com/office/drawing/2014/main" id="{318C3A04-5C9B-43DB-9817-EF396C0C193D}"/>
              </a:ext>
            </a:extLst>
          </p:cNvPr>
          <p:cNvCxnSpPr/>
          <p:nvPr/>
        </p:nvCxnSpPr>
        <p:spPr bwMode="auto">
          <a:xfrm rot="16200000" flipV="1">
            <a:off x="2454698" y="1325620"/>
            <a:ext cx="440604" cy="37588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6" name="Connecteur droit avec flèche 65">
            <a:extLst>
              <a:ext uri="{FF2B5EF4-FFF2-40B4-BE49-F238E27FC236}">
                <a16:creationId xmlns:a16="http://schemas.microsoft.com/office/drawing/2014/main" id="{74011EE8-DE1A-4FCE-82E9-F35D71E0F642}"/>
              </a:ext>
            </a:extLst>
          </p:cNvPr>
          <p:cNvCxnSpPr/>
          <p:nvPr/>
        </p:nvCxnSpPr>
        <p:spPr bwMode="auto">
          <a:xfrm rot="5400000">
            <a:off x="1788813" y="1631803"/>
            <a:ext cx="451805" cy="10828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7" name="ZoneTexte 37">
            <a:extLst>
              <a:ext uri="{FF2B5EF4-FFF2-40B4-BE49-F238E27FC236}">
                <a16:creationId xmlns:a16="http://schemas.microsoft.com/office/drawing/2014/main" id="{3F850125-ECFE-4163-B1D7-E70338EDCB9B}"/>
              </a:ext>
            </a:extLst>
          </p:cNvPr>
          <p:cNvSpPr txBox="1">
            <a:spLocks noChangeArrowheads="1"/>
          </p:cNvSpPr>
          <p:nvPr/>
        </p:nvSpPr>
        <p:spPr bwMode="auto">
          <a:xfrm>
            <a:off x="1700082" y="1589987"/>
            <a:ext cx="392062" cy="285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254" dirty="0">
                <a:solidFill>
                  <a:schemeClr val="bg1"/>
                </a:solidFill>
                <a:latin typeface="Calibri" panose="020F0502020204030204" pitchFamily="34" charset="0"/>
              </a:rPr>
              <a:t>A</a:t>
            </a:r>
          </a:p>
        </p:txBody>
      </p:sp>
      <p:grpSp>
        <p:nvGrpSpPr>
          <p:cNvPr id="68" name="Groupe 49">
            <a:extLst>
              <a:ext uri="{FF2B5EF4-FFF2-40B4-BE49-F238E27FC236}">
                <a16:creationId xmlns:a16="http://schemas.microsoft.com/office/drawing/2014/main" id="{954C7275-C8FC-453F-A929-6E74FBAA39F7}"/>
              </a:ext>
            </a:extLst>
          </p:cNvPr>
          <p:cNvGrpSpPr>
            <a:grpSpLocks/>
          </p:cNvGrpSpPr>
          <p:nvPr/>
        </p:nvGrpSpPr>
        <p:grpSpPr bwMode="auto">
          <a:xfrm>
            <a:off x="2064002" y="1280813"/>
            <a:ext cx="860049" cy="657172"/>
            <a:chOff x="3703321" y="1921828"/>
            <a:chExt cx="1097279" cy="838517"/>
          </a:xfrm>
        </p:grpSpPr>
        <p:cxnSp>
          <p:nvCxnSpPr>
            <p:cNvPr id="69" name="Connecteur droit avec flèche 68">
              <a:extLst>
                <a:ext uri="{FF2B5EF4-FFF2-40B4-BE49-F238E27FC236}">
                  <a16:creationId xmlns:a16="http://schemas.microsoft.com/office/drawing/2014/main" id="{A5FE0A9E-EF45-4338-B1E1-066217645A2D}"/>
                </a:ext>
              </a:extLst>
            </p:cNvPr>
            <p:cNvCxnSpPr/>
            <p:nvPr/>
          </p:nvCxnSpPr>
          <p:spPr>
            <a:xfrm rot="10800000" flipV="1">
              <a:off x="3703321" y="1921828"/>
              <a:ext cx="552610" cy="227098"/>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0" name="Connecteur droit avec flèche 69">
              <a:extLst>
                <a:ext uri="{FF2B5EF4-FFF2-40B4-BE49-F238E27FC236}">
                  <a16:creationId xmlns:a16="http://schemas.microsoft.com/office/drawing/2014/main" id="{97EECFD4-26FC-4326-AFC2-B02E285BB86B}"/>
                </a:ext>
              </a:extLst>
            </p:cNvPr>
            <p:cNvCxnSpPr/>
            <p:nvPr/>
          </p:nvCxnSpPr>
          <p:spPr bwMode="auto">
            <a:xfrm>
              <a:off x="3728728" y="2152102"/>
              <a:ext cx="606600" cy="59236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1" name="Connecteur droit avec flèche 70">
              <a:extLst>
                <a:ext uri="{FF2B5EF4-FFF2-40B4-BE49-F238E27FC236}">
                  <a16:creationId xmlns:a16="http://schemas.microsoft.com/office/drawing/2014/main" id="{05723EF5-5C8E-401C-B35A-7C56F3B382FE}"/>
                </a:ext>
              </a:extLst>
            </p:cNvPr>
            <p:cNvCxnSpPr/>
            <p:nvPr/>
          </p:nvCxnSpPr>
          <p:spPr bwMode="auto">
            <a:xfrm flipV="1">
              <a:off x="4348032" y="2485603"/>
              <a:ext cx="371582" cy="24298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2" name="Connecteur droit avec flèche 71">
              <a:extLst>
                <a:ext uri="{FF2B5EF4-FFF2-40B4-BE49-F238E27FC236}">
                  <a16:creationId xmlns:a16="http://schemas.microsoft.com/office/drawing/2014/main" id="{A5B8A2D2-50AD-472A-A0DA-8A894225E9B6}"/>
                </a:ext>
              </a:extLst>
            </p:cNvPr>
            <p:cNvCxnSpPr/>
            <p:nvPr/>
          </p:nvCxnSpPr>
          <p:spPr>
            <a:xfrm rot="16200000" flipH="1">
              <a:off x="4617972" y="2577716"/>
              <a:ext cx="292210" cy="7304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73" name="Groupe 46">
            <a:extLst>
              <a:ext uri="{FF2B5EF4-FFF2-40B4-BE49-F238E27FC236}">
                <a16:creationId xmlns:a16="http://schemas.microsoft.com/office/drawing/2014/main" id="{8B7402AC-9511-46DB-9860-DC34ACDB9932}"/>
              </a:ext>
            </a:extLst>
          </p:cNvPr>
          <p:cNvGrpSpPr>
            <a:grpSpLocks/>
          </p:cNvGrpSpPr>
          <p:nvPr/>
        </p:nvGrpSpPr>
        <p:grpSpPr bwMode="auto">
          <a:xfrm>
            <a:off x="3655778" y="675916"/>
            <a:ext cx="1259580" cy="1412671"/>
            <a:chOff x="5743575" y="1150620"/>
            <a:chExt cx="1606550" cy="1801813"/>
          </a:xfrm>
        </p:grpSpPr>
        <p:sp>
          <p:nvSpPr>
            <p:cNvPr id="74" name="Rectangle 73">
              <a:extLst>
                <a:ext uri="{FF2B5EF4-FFF2-40B4-BE49-F238E27FC236}">
                  <a16:creationId xmlns:a16="http://schemas.microsoft.com/office/drawing/2014/main" id="{29A2EEB8-68C6-41BF-8620-962D2D3D3096}"/>
                </a:ext>
              </a:extLst>
            </p:cNvPr>
            <p:cNvSpPr/>
            <p:nvPr/>
          </p:nvSpPr>
          <p:spPr>
            <a:xfrm rot="831553">
              <a:off x="5743575" y="1150620"/>
              <a:ext cx="1500188" cy="1801813"/>
            </a:xfrm>
            <a:prstGeom prst="rect">
              <a:avLst/>
            </a:prstGeom>
            <a:solidFill>
              <a:srgbClr val="FFC000"/>
            </a:solidFill>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sz="1106">
                <a:solidFill>
                  <a:schemeClr val="tx1"/>
                </a:solidFill>
              </a:endParaRPr>
            </a:p>
          </p:txBody>
        </p:sp>
        <p:cxnSp>
          <p:nvCxnSpPr>
            <p:cNvPr id="75" name="Connecteur droit 74">
              <a:extLst>
                <a:ext uri="{FF2B5EF4-FFF2-40B4-BE49-F238E27FC236}">
                  <a16:creationId xmlns:a16="http://schemas.microsoft.com/office/drawing/2014/main" id="{F2A89B43-6EEF-4D6C-B043-66B6A1D9A597}"/>
                </a:ext>
              </a:extLst>
            </p:cNvPr>
            <p:cNvCxnSpPr/>
            <p:nvPr/>
          </p:nvCxnSpPr>
          <p:spPr>
            <a:xfrm rot="5400000">
              <a:off x="5620544" y="1834040"/>
              <a:ext cx="1771651" cy="4365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ZoneTexte 36">
              <a:extLst>
                <a:ext uri="{FF2B5EF4-FFF2-40B4-BE49-F238E27FC236}">
                  <a16:creationId xmlns:a16="http://schemas.microsoft.com/office/drawing/2014/main" id="{B5A9B313-6F7F-4547-BE91-D09F25916880}"/>
                </a:ext>
              </a:extLst>
            </p:cNvPr>
            <p:cNvSpPr txBox="1">
              <a:spLocks noChangeArrowheads="1"/>
            </p:cNvSpPr>
            <p:nvPr/>
          </p:nvSpPr>
          <p:spPr bwMode="auto">
            <a:xfrm>
              <a:off x="5905500" y="1469708"/>
              <a:ext cx="749300" cy="363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254">
                  <a:latin typeface="Calibri" panose="020F0502020204030204" pitchFamily="34" charset="0"/>
                </a:rPr>
                <a:t>CR</a:t>
              </a:r>
              <a:r>
                <a:rPr lang="fr-FR" altLang="fr-FR" sz="1254" baseline="-25000">
                  <a:latin typeface="Calibri" panose="020F0502020204030204" pitchFamily="34" charset="0"/>
                </a:rPr>
                <a:t>1</a:t>
              </a:r>
              <a:endParaRPr lang="fr-FR" altLang="fr-FR" sz="1254">
                <a:latin typeface="Calibri" panose="020F0502020204030204" pitchFamily="34" charset="0"/>
              </a:endParaRPr>
            </a:p>
          </p:txBody>
        </p:sp>
        <p:sp>
          <p:nvSpPr>
            <p:cNvPr id="77" name="ZoneTexte 62">
              <a:extLst>
                <a:ext uri="{FF2B5EF4-FFF2-40B4-BE49-F238E27FC236}">
                  <a16:creationId xmlns:a16="http://schemas.microsoft.com/office/drawing/2014/main" id="{A7125237-EE4F-40B1-AAAD-8F23659C298D}"/>
                </a:ext>
              </a:extLst>
            </p:cNvPr>
            <p:cNvSpPr txBox="1">
              <a:spLocks noChangeArrowheads="1"/>
            </p:cNvSpPr>
            <p:nvPr/>
          </p:nvSpPr>
          <p:spPr bwMode="auto">
            <a:xfrm>
              <a:off x="6729412" y="1530033"/>
              <a:ext cx="620713" cy="363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254">
                  <a:latin typeface="Calibri" panose="020F0502020204030204" pitchFamily="34" charset="0"/>
                </a:rPr>
                <a:t>CR</a:t>
              </a:r>
              <a:r>
                <a:rPr lang="fr-FR" altLang="fr-FR" sz="1254" baseline="-25000">
                  <a:latin typeface="Calibri" panose="020F0502020204030204" pitchFamily="34" charset="0"/>
                </a:rPr>
                <a:t>2</a:t>
              </a:r>
            </a:p>
          </p:txBody>
        </p:sp>
      </p:grpSp>
      <p:sp>
        <p:nvSpPr>
          <p:cNvPr id="79" name="ZoneTexte 40">
            <a:extLst>
              <a:ext uri="{FF2B5EF4-FFF2-40B4-BE49-F238E27FC236}">
                <a16:creationId xmlns:a16="http://schemas.microsoft.com/office/drawing/2014/main" id="{6EA837A3-5661-4C6C-87A6-E7A2A7B0F5DF}"/>
              </a:ext>
            </a:extLst>
          </p:cNvPr>
          <p:cNvSpPr txBox="1">
            <a:spLocks noChangeArrowheads="1"/>
          </p:cNvSpPr>
          <p:nvPr/>
        </p:nvSpPr>
        <p:spPr bwMode="auto">
          <a:xfrm>
            <a:off x="1894608" y="1000768"/>
            <a:ext cx="484166" cy="285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fr-FR" altLang="fr-FR" sz="1254" b="1">
                <a:latin typeface="Calibri" panose="020F0502020204030204" pitchFamily="34" charset="0"/>
              </a:rPr>
              <a:t>AC</a:t>
            </a:r>
          </a:p>
        </p:txBody>
      </p:sp>
      <p:sp>
        <p:nvSpPr>
          <p:cNvPr id="80" name="Forme libre 79">
            <a:extLst>
              <a:ext uri="{FF2B5EF4-FFF2-40B4-BE49-F238E27FC236}">
                <a16:creationId xmlns:a16="http://schemas.microsoft.com/office/drawing/2014/main" id="{1E83F087-C5D1-4201-B791-52C86A3A0657}"/>
              </a:ext>
            </a:extLst>
          </p:cNvPr>
          <p:cNvSpPr/>
          <p:nvPr/>
        </p:nvSpPr>
        <p:spPr>
          <a:xfrm>
            <a:off x="2864185" y="1216092"/>
            <a:ext cx="1741257" cy="467986"/>
          </a:xfrm>
          <a:custGeom>
            <a:avLst/>
            <a:gdLst>
              <a:gd name="connsiteX0" fmla="*/ 2326511 w 2326511"/>
              <a:gd name="connsiteY0" fmla="*/ 241139 h 646253"/>
              <a:gd name="connsiteX1" fmla="*/ 833377 w 2326511"/>
              <a:gd name="connsiteY1" fmla="*/ 67519 h 646253"/>
              <a:gd name="connsiteX2" fmla="*/ 0 w 2326511"/>
              <a:gd name="connsiteY2" fmla="*/ 646253 h 646253"/>
            </a:gdLst>
            <a:ahLst/>
            <a:cxnLst>
              <a:cxn ang="0">
                <a:pos x="connsiteX0" y="connsiteY0"/>
              </a:cxn>
              <a:cxn ang="0">
                <a:pos x="connsiteX1" y="connsiteY1"/>
              </a:cxn>
              <a:cxn ang="0">
                <a:pos x="connsiteX2" y="connsiteY2"/>
              </a:cxn>
            </a:cxnLst>
            <a:rect l="l" t="t" r="r" b="b"/>
            <a:pathLst>
              <a:path w="2326511" h="646253">
                <a:moveTo>
                  <a:pt x="2326511" y="241139"/>
                </a:moveTo>
                <a:cubicBezTo>
                  <a:pt x="1773820" y="120569"/>
                  <a:pt x="1221129" y="0"/>
                  <a:pt x="833377" y="67519"/>
                </a:cubicBezTo>
                <a:cubicBezTo>
                  <a:pt x="445625" y="135038"/>
                  <a:pt x="222812" y="390645"/>
                  <a:pt x="0" y="646253"/>
                </a:cubicBezTo>
              </a:path>
            </a:pathLst>
          </a:custGeom>
          <a:ln w="19050">
            <a:solidFill>
              <a:srgbClr val="C00000"/>
            </a:solidFill>
            <a:headEnd type="arrow"/>
            <a:tailEnd type="none" w="lg" len="lg"/>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fr-FR" sz="1106"/>
          </a:p>
        </p:txBody>
      </p:sp>
      <p:sp>
        <p:nvSpPr>
          <p:cNvPr id="81" name="Forme libre 80">
            <a:extLst>
              <a:ext uri="{FF2B5EF4-FFF2-40B4-BE49-F238E27FC236}">
                <a16:creationId xmlns:a16="http://schemas.microsoft.com/office/drawing/2014/main" id="{495AE672-93D0-4216-A54F-8969136F0938}"/>
              </a:ext>
            </a:extLst>
          </p:cNvPr>
          <p:cNvSpPr/>
          <p:nvPr/>
        </p:nvSpPr>
        <p:spPr>
          <a:xfrm>
            <a:off x="2494526" y="707007"/>
            <a:ext cx="1711385" cy="736829"/>
          </a:xfrm>
          <a:custGeom>
            <a:avLst/>
            <a:gdLst>
              <a:gd name="connsiteX0" fmla="*/ 2326511 w 2326511"/>
              <a:gd name="connsiteY0" fmla="*/ 349170 h 916330"/>
              <a:gd name="connsiteX1" fmla="*/ 925974 w 2326511"/>
              <a:gd name="connsiteY1" fmla="*/ 94527 h 916330"/>
              <a:gd name="connsiteX2" fmla="*/ 0 w 2326511"/>
              <a:gd name="connsiteY2" fmla="*/ 916330 h 916330"/>
            </a:gdLst>
            <a:ahLst/>
            <a:cxnLst>
              <a:cxn ang="0">
                <a:pos x="connsiteX0" y="connsiteY0"/>
              </a:cxn>
              <a:cxn ang="0">
                <a:pos x="connsiteX1" y="connsiteY1"/>
              </a:cxn>
              <a:cxn ang="0">
                <a:pos x="connsiteX2" y="connsiteY2"/>
              </a:cxn>
            </a:cxnLst>
            <a:rect l="l" t="t" r="r" b="b"/>
            <a:pathLst>
              <a:path w="2326511" h="916330">
                <a:moveTo>
                  <a:pt x="2326511" y="349170"/>
                </a:moveTo>
                <a:cubicBezTo>
                  <a:pt x="1820118" y="174585"/>
                  <a:pt x="1313726" y="0"/>
                  <a:pt x="925974" y="94527"/>
                </a:cubicBezTo>
                <a:cubicBezTo>
                  <a:pt x="538222" y="189054"/>
                  <a:pt x="269111" y="552692"/>
                  <a:pt x="0" y="916330"/>
                </a:cubicBezTo>
              </a:path>
            </a:pathLst>
          </a:custGeom>
          <a:ln w="19050">
            <a:solidFill>
              <a:srgbClr val="C00000"/>
            </a:solidFill>
            <a:headEnd type="arrow"/>
            <a:tailEnd type="none" w="lg" len="lg"/>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fr-FR" sz="1106"/>
          </a:p>
        </p:txBody>
      </p:sp>
      <p:sp>
        <p:nvSpPr>
          <p:cNvPr id="82" name="ZoneTexte 47">
            <a:extLst>
              <a:ext uri="{FF2B5EF4-FFF2-40B4-BE49-F238E27FC236}">
                <a16:creationId xmlns:a16="http://schemas.microsoft.com/office/drawing/2014/main" id="{90880E0B-C8F2-4654-BF64-B6D48568138A}"/>
              </a:ext>
            </a:extLst>
          </p:cNvPr>
          <p:cNvSpPr txBox="1">
            <a:spLocks noChangeArrowheads="1"/>
          </p:cNvSpPr>
          <p:nvPr/>
        </p:nvSpPr>
        <p:spPr bwMode="auto">
          <a:xfrm>
            <a:off x="336516" y="3360614"/>
            <a:ext cx="64435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None/>
            </a:pPr>
            <a:r>
              <a:rPr lang="fr-FR" altLang="fr-FR" sz="1400" i="1" dirty="0">
                <a:latin typeface="Calibri" panose="020F0502020204030204" pitchFamily="34" charset="0"/>
                <a:cs typeface="Calibri" panose="020F0502020204030204" pitchFamily="34" charset="0"/>
              </a:rPr>
              <a:t>Activation of part of </a:t>
            </a:r>
            <a:r>
              <a:rPr lang="fr-FR" altLang="fr-FR" sz="1400" b="1" dirty="0">
                <a:latin typeface="Calibri" panose="020F0502020204030204" pitchFamily="34" charset="0"/>
                <a:cs typeface="Calibri" panose="020F0502020204030204" pitchFamily="34" charset="0"/>
              </a:rPr>
              <a:t>AC</a:t>
            </a:r>
            <a:r>
              <a:rPr lang="fr-FR" altLang="fr-FR" sz="1400" i="1" dirty="0">
                <a:latin typeface="Calibri" panose="020F0502020204030204" pitchFamily="34" charset="0"/>
                <a:cs typeface="Calibri" panose="020F0502020204030204" pitchFamily="34" charset="0"/>
              </a:rPr>
              <a:t> </a:t>
            </a:r>
            <a:r>
              <a:rPr lang="fr-FR" altLang="fr-FR" sz="1400" dirty="0">
                <a:latin typeface="Calibri" panose="020F0502020204030204" pitchFamily="34" charset="0"/>
                <a:cs typeface="Calibri" panose="020F0502020204030204" pitchFamily="34" charset="0"/>
              </a:rPr>
              <a:t>diffuses </a:t>
            </a:r>
            <a:r>
              <a:rPr lang="fr-FR" altLang="fr-FR" sz="1400" dirty="0" err="1">
                <a:latin typeface="Calibri" panose="020F0502020204030204" pitchFamily="34" charset="0"/>
                <a:cs typeface="Calibri" panose="020F0502020204030204" pitchFamily="34" charset="0"/>
              </a:rPr>
              <a:t>through</a:t>
            </a:r>
            <a:r>
              <a:rPr lang="fr-FR" altLang="fr-FR" sz="1400" dirty="0">
                <a:latin typeface="Calibri" panose="020F0502020204030204" pitchFamily="34" charset="0"/>
                <a:cs typeface="Calibri" panose="020F0502020204030204" pitchFamily="34" charset="0"/>
              </a:rPr>
              <a:t> self-</a:t>
            </a:r>
            <a:r>
              <a:rPr lang="fr-FR" altLang="fr-FR" sz="1400" dirty="0" err="1">
                <a:latin typeface="Calibri" panose="020F0502020204030204" pitchFamily="34" charset="0"/>
                <a:cs typeface="Calibri" panose="020F0502020204030204" pitchFamily="34" charset="0"/>
              </a:rPr>
              <a:t>maintained</a:t>
            </a:r>
            <a:r>
              <a:rPr lang="fr-FR" altLang="fr-FR" sz="1400" dirty="0">
                <a:latin typeface="Calibri" panose="020F0502020204030204" pitchFamily="34" charset="0"/>
                <a:cs typeface="Calibri" panose="020F0502020204030204" pitchFamily="34" charset="0"/>
              </a:rPr>
              <a:t> </a:t>
            </a:r>
            <a:r>
              <a:rPr lang="fr-FR" altLang="fr-FR" sz="1400" dirty="0" err="1">
                <a:latin typeface="Calibri" panose="020F0502020204030204" pitchFamily="34" charset="0"/>
                <a:cs typeface="Calibri" panose="020F0502020204030204" pitchFamily="34" charset="0"/>
              </a:rPr>
              <a:t>archetypal</a:t>
            </a:r>
            <a:r>
              <a:rPr lang="fr-FR" altLang="fr-FR" sz="1400" dirty="0">
                <a:latin typeface="Calibri" panose="020F0502020204030204" pitchFamily="34" charset="0"/>
                <a:cs typeface="Calibri" panose="020F0502020204030204" pitchFamily="34" charset="0"/>
              </a:rPr>
              <a:t> </a:t>
            </a:r>
            <a:r>
              <a:rPr lang="fr-FR" altLang="fr-FR" sz="1400" dirty="0" err="1">
                <a:latin typeface="Calibri" panose="020F0502020204030204" pitchFamily="34" charset="0"/>
                <a:cs typeface="Calibri" panose="020F0502020204030204" pitchFamily="34" charset="0"/>
              </a:rPr>
              <a:t>loops</a:t>
            </a:r>
            <a:r>
              <a:rPr lang="fr-FR" altLang="fr-FR" sz="1400" i="1" dirty="0">
                <a:latin typeface="Calibri" panose="020F0502020204030204" pitchFamily="34" charset="0"/>
                <a:cs typeface="Calibri" panose="020F0502020204030204" pitchFamily="34" charset="0"/>
              </a:rPr>
              <a:t>. </a:t>
            </a:r>
          </a:p>
        </p:txBody>
      </p:sp>
      <p:sp>
        <p:nvSpPr>
          <p:cNvPr id="84" name="ZoneTexte 41">
            <a:extLst>
              <a:ext uri="{FF2B5EF4-FFF2-40B4-BE49-F238E27FC236}">
                <a16:creationId xmlns:a16="http://schemas.microsoft.com/office/drawing/2014/main" id="{D3E4DFFF-C934-494A-A57C-31FFD3AF88B2}"/>
              </a:ext>
            </a:extLst>
          </p:cNvPr>
          <p:cNvSpPr txBox="1">
            <a:spLocks noChangeArrowheads="1"/>
          </p:cNvSpPr>
          <p:nvPr/>
        </p:nvSpPr>
        <p:spPr bwMode="auto">
          <a:xfrm>
            <a:off x="334535" y="3632181"/>
            <a:ext cx="65045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fr-FR" altLang="fr-FR" sz="1400" dirty="0">
                <a:latin typeface="Calibri" panose="020F0502020204030204" pitchFamily="34" charset="0"/>
                <a:cs typeface="Calibri" panose="020F0502020204030204" pitchFamily="34" charset="0"/>
              </a:rPr>
              <a:t>It</a:t>
            </a:r>
            <a:r>
              <a:rPr lang="en-US" altLang="fr-FR" sz="1400" dirty="0">
                <a:latin typeface="Calibri" panose="020F0502020204030204" pitchFamily="34" charset="0"/>
                <a:cs typeface="Calibri" panose="020F0502020204030204" pitchFamily="34" charset="0"/>
              </a:rPr>
              <a:t> propagates to a decomposition P of some A, then to another decomposition Q of A, and down a ramification.   </a:t>
            </a:r>
            <a:endParaRPr lang="fr-FR" altLang="fr-FR" sz="1400" dirty="0">
              <a:latin typeface="Calibri" panose="020F0502020204030204" pitchFamily="34" charset="0"/>
              <a:cs typeface="Calibri" panose="020F0502020204030204" pitchFamily="34" charset="0"/>
            </a:endParaRPr>
          </a:p>
        </p:txBody>
      </p:sp>
      <p:grpSp>
        <p:nvGrpSpPr>
          <p:cNvPr id="85" name="Groupe 50">
            <a:extLst>
              <a:ext uri="{FF2B5EF4-FFF2-40B4-BE49-F238E27FC236}">
                <a16:creationId xmlns:a16="http://schemas.microsoft.com/office/drawing/2014/main" id="{5A75EA85-E789-4A91-A7A6-0E7312C4BC13}"/>
              </a:ext>
            </a:extLst>
          </p:cNvPr>
          <p:cNvGrpSpPr>
            <a:grpSpLocks/>
          </p:cNvGrpSpPr>
          <p:nvPr/>
        </p:nvGrpSpPr>
        <p:grpSpPr bwMode="auto">
          <a:xfrm>
            <a:off x="1156167" y="1778527"/>
            <a:ext cx="1623060" cy="1134709"/>
            <a:chOff x="2685104" y="2542057"/>
            <a:chExt cx="2070374" cy="1448188"/>
          </a:xfrm>
        </p:grpSpPr>
        <p:grpSp>
          <p:nvGrpSpPr>
            <p:cNvPr id="86" name="Groupe 23">
              <a:extLst>
                <a:ext uri="{FF2B5EF4-FFF2-40B4-BE49-F238E27FC236}">
                  <a16:creationId xmlns:a16="http://schemas.microsoft.com/office/drawing/2014/main" id="{07928884-2C65-4596-A206-6EB8F26087F2}"/>
                </a:ext>
              </a:extLst>
            </p:cNvPr>
            <p:cNvGrpSpPr>
              <a:grpSpLocks/>
            </p:cNvGrpSpPr>
            <p:nvPr/>
          </p:nvGrpSpPr>
          <p:grpSpPr bwMode="auto">
            <a:xfrm rot="1119945">
              <a:off x="2685104" y="2542057"/>
              <a:ext cx="792487" cy="1204318"/>
              <a:chOff x="2687797" y="3946154"/>
              <a:chExt cx="880568" cy="1339197"/>
            </a:xfrm>
          </p:grpSpPr>
          <p:sp>
            <p:nvSpPr>
              <p:cNvPr id="93" name="Forme libre 21">
                <a:extLst>
                  <a:ext uri="{FF2B5EF4-FFF2-40B4-BE49-F238E27FC236}">
                    <a16:creationId xmlns:a16="http://schemas.microsoft.com/office/drawing/2014/main" id="{DA326E64-A5E3-4FBF-9038-56ECC77F9541}"/>
                  </a:ext>
                </a:extLst>
              </p:cNvPr>
              <p:cNvSpPr/>
              <p:nvPr/>
            </p:nvSpPr>
            <p:spPr>
              <a:xfrm rot="520693">
                <a:off x="2729470" y="3946154"/>
                <a:ext cx="838895" cy="1240012"/>
              </a:xfrm>
              <a:custGeom>
                <a:avLst/>
                <a:gdLst>
                  <a:gd name="connsiteX0" fmla="*/ 0 w 694481"/>
                  <a:gd name="connsiteY0" fmla="*/ 914400 h 1238491"/>
                  <a:gd name="connsiteX1" fmla="*/ 694481 w 694481"/>
                  <a:gd name="connsiteY1" fmla="*/ 0 h 1238491"/>
                  <a:gd name="connsiteX2" fmla="*/ 555585 w 694481"/>
                  <a:gd name="connsiteY2" fmla="*/ 1238491 h 1238491"/>
                </a:gdLst>
                <a:ahLst/>
                <a:cxnLst>
                  <a:cxn ang="0">
                    <a:pos x="connsiteX0" y="connsiteY0"/>
                  </a:cxn>
                  <a:cxn ang="0">
                    <a:pos x="connsiteX1" y="connsiteY1"/>
                  </a:cxn>
                  <a:cxn ang="0">
                    <a:pos x="connsiteX2" y="connsiteY2"/>
                  </a:cxn>
                </a:cxnLst>
                <a:rect l="l" t="t" r="r" b="b"/>
                <a:pathLst>
                  <a:path w="694481" h="1238491">
                    <a:moveTo>
                      <a:pt x="0" y="914400"/>
                    </a:moveTo>
                    <a:lnTo>
                      <a:pt x="694481" y="0"/>
                    </a:lnTo>
                    <a:lnTo>
                      <a:pt x="555585" y="1238491"/>
                    </a:lnTo>
                  </a:path>
                </a:pathLst>
              </a:custGeom>
              <a:solidFill>
                <a:schemeClr val="accent1">
                  <a:lumMod val="20000"/>
                  <a:lumOff val="80000"/>
                </a:schemeClr>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fr-FR" sz="1400" dirty="0">
                  <a:latin typeface="Calibri" panose="020F0502020204030204" pitchFamily="34" charset="0"/>
                  <a:cs typeface="Calibri" panose="020F0502020204030204" pitchFamily="34" charset="0"/>
                </a:endParaRPr>
              </a:p>
            </p:txBody>
          </p:sp>
          <p:sp>
            <p:nvSpPr>
              <p:cNvPr id="94" name="Ellipse 23">
                <a:extLst>
                  <a:ext uri="{FF2B5EF4-FFF2-40B4-BE49-F238E27FC236}">
                    <a16:creationId xmlns:a16="http://schemas.microsoft.com/office/drawing/2014/main" id="{2E6682D7-DA4E-41BC-B1C8-853B62D08788}"/>
                  </a:ext>
                </a:extLst>
              </p:cNvPr>
              <p:cNvSpPr/>
              <p:nvPr/>
            </p:nvSpPr>
            <p:spPr>
              <a:xfrm rot="1027316">
                <a:off x="2687797" y="4856117"/>
                <a:ext cx="700360" cy="429234"/>
              </a:xfrm>
              <a:prstGeom prst="ellipse">
                <a:avLst/>
              </a:prstGeom>
              <a:solidFill>
                <a:schemeClr val="accent1">
                  <a:lumMod val="60000"/>
                  <a:lumOff val="40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sz="1400">
                  <a:solidFill>
                    <a:schemeClr val="tx1"/>
                  </a:solidFill>
                  <a:latin typeface="Calibri" panose="020F0502020204030204" pitchFamily="34" charset="0"/>
                  <a:cs typeface="Calibri" panose="020F0502020204030204" pitchFamily="34" charset="0"/>
                </a:endParaRPr>
              </a:p>
            </p:txBody>
          </p:sp>
        </p:grpSp>
        <p:grpSp>
          <p:nvGrpSpPr>
            <p:cNvPr id="87" name="Groupe 24">
              <a:extLst>
                <a:ext uri="{FF2B5EF4-FFF2-40B4-BE49-F238E27FC236}">
                  <a16:creationId xmlns:a16="http://schemas.microsoft.com/office/drawing/2014/main" id="{A1D62DE7-B2CC-4152-9FBD-A73C9B3B2F22}"/>
                </a:ext>
              </a:extLst>
            </p:cNvPr>
            <p:cNvGrpSpPr>
              <a:grpSpLocks/>
            </p:cNvGrpSpPr>
            <p:nvPr/>
          </p:nvGrpSpPr>
          <p:grpSpPr bwMode="auto">
            <a:xfrm rot="-2154435">
              <a:off x="4043864" y="2782577"/>
              <a:ext cx="711614" cy="1207668"/>
              <a:chOff x="2719239" y="3943178"/>
              <a:chExt cx="790709" cy="1342941"/>
            </a:xfrm>
          </p:grpSpPr>
          <p:sp>
            <p:nvSpPr>
              <p:cNvPr id="91" name="Forme libre 90">
                <a:extLst>
                  <a:ext uri="{FF2B5EF4-FFF2-40B4-BE49-F238E27FC236}">
                    <a16:creationId xmlns:a16="http://schemas.microsoft.com/office/drawing/2014/main" id="{E81D0FC0-6972-44B8-B3EE-AC428C15EC4E}"/>
                  </a:ext>
                </a:extLst>
              </p:cNvPr>
              <p:cNvSpPr/>
              <p:nvPr/>
            </p:nvSpPr>
            <p:spPr>
              <a:xfrm>
                <a:off x="2821936" y="3943178"/>
                <a:ext cx="688012" cy="1232963"/>
              </a:xfrm>
              <a:custGeom>
                <a:avLst/>
                <a:gdLst>
                  <a:gd name="connsiteX0" fmla="*/ 0 w 694481"/>
                  <a:gd name="connsiteY0" fmla="*/ 914400 h 1238491"/>
                  <a:gd name="connsiteX1" fmla="*/ 694481 w 694481"/>
                  <a:gd name="connsiteY1" fmla="*/ 0 h 1238491"/>
                  <a:gd name="connsiteX2" fmla="*/ 555585 w 694481"/>
                  <a:gd name="connsiteY2" fmla="*/ 1238491 h 1238491"/>
                </a:gdLst>
                <a:ahLst/>
                <a:cxnLst>
                  <a:cxn ang="0">
                    <a:pos x="connsiteX0" y="connsiteY0"/>
                  </a:cxn>
                  <a:cxn ang="0">
                    <a:pos x="connsiteX1" y="connsiteY1"/>
                  </a:cxn>
                  <a:cxn ang="0">
                    <a:pos x="connsiteX2" y="connsiteY2"/>
                  </a:cxn>
                </a:cxnLst>
                <a:rect l="l" t="t" r="r" b="b"/>
                <a:pathLst>
                  <a:path w="694481" h="1238491">
                    <a:moveTo>
                      <a:pt x="0" y="914400"/>
                    </a:moveTo>
                    <a:lnTo>
                      <a:pt x="694481" y="0"/>
                    </a:lnTo>
                    <a:lnTo>
                      <a:pt x="555585" y="1238491"/>
                    </a:lnTo>
                  </a:path>
                </a:pathLst>
              </a:custGeom>
              <a:solidFill>
                <a:schemeClr val="accent5">
                  <a:lumMod val="60000"/>
                  <a:lumOff val="40000"/>
                </a:schemeClr>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fr-FR" sz="1400">
                  <a:latin typeface="Calibri" panose="020F0502020204030204" pitchFamily="34" charset="0"/>
                  <a:cs typeface="Calibri" panose="020F0502020204030204" pitchFamily="34" charset="0"/>
                </a:endParaRPr>
              </a:p>
            </p:txBody>
          </p:sp>
          <p:sp>
            <p:nvSpPr>
              <p:cNvPr id="92" name="Ellipse 91">
                <a:extLst>
                  <a:ext uri="{FF2B5EF4-FFF2-40B4-BE49-F238E27FC236}">
                    <a16:creationId xmlns:a16="http://schemas.microsoft.com/office/drawing/2014/main" id="{5A8821FD-D54C-477D-8CEA-CEF9804583D3}"/>
                  </a:ext>
                </a:extLst>
              </p:cNvPr>
              <p:cNvSpPr/>
              <p:nvPr/>
            </p:nvSpPr>
            <p:spPr>
              <a:xfrm rot="1027316">
                <a:off x="2719239" y="4862178"/>
                <a:ext cx="700360" cy="423941"/>
              </a:xfrm>
              <a:prstGeom prst="ellipse">
                <a:avLst/>
              </a:prstGeom>
              <a:solidFill>
                <a:schemeClr val="accent5">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sz="1400">
                  <a:solidFill>
                    <a:schemeClr val="tx1"/>
                  </a:solidFill>
                  <a:latin typeface="Calibri" panose="020F0502020204030204" pitchFamily="34" charset="0"/>
                  <a:cs typeface="Calibri" panose="020F0502020204030204" pitchFamily="34" charset="0"/>
                </a:endParaRPr>
              </a:p>
            </p:txBody>
          </p:sp>
        </p:grpSp>
        <p:sp>
          <p:nvSpPr>
            <p:cNvPr id="88" name="ZoneTexte 38">
              <a:extLst>
                <a:ext uri="{FF2B5EF4-FFF2-40B4-BE49-F238E27FC236}">
                  <a16:creationId xmlns:a16="http://schemas.microsoft.com/office/drawing/2014/main" id="{2F17EA27-E059-4A17-9665-4AD57C9A487F}"/>
                </a:ext>
              </a:extLst>
            </p:cNvPr>
            <p:cNvSpPr txBox="1">
              <a:spLocks noChangeArrowheads="1"/>
            </p:cNvSpPr>
            <p:nvPr/>
          </p:nvSpPr>
          <p:spPr bwMode="auto">
            <a:xfrm>
              <a:off x="2868931" y="3383300"/>
              <a:ext cx="500011" cy="392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400">
                  <a:latin typeface="Calibri" panose="020F0502020204030204" pitchFamily="34" charset="0"/>
                  <a:cs typeface="Calibri" panose="020F0502020204030204" pitchFamily="34" charset="0"/>
                </a:rPr>
                <a:t>P</a:t>
              </a:r>
            </a:p>
          </p:txBody>
        </p:sp>
        <p:sp>
          <p:nvSpPr>
            <p:cNvPr id="89" name="Flèche vers le haut 88">
              <a:extLst>
                <a:ext uri="{FF2B5EF4-FFF2-40B4-BE49-F238E27FC236}">
                  <a16:creationId xmlns:a16="http://schemas.microsoft.com/office/drawing/2014/main" id="{737784D9-A7F8-42AB-BE1A-759112389D3B}"/>
                </a:ext>
              </a:extLst>
            </p:cNvPr>
            <p:cNvSpPr/>
            <p:nvPr/>
          </p:nvSpPr>
          <p:spPr bwMode="auto">
            <a:xfrm rot="23940000" flipH="1">
              <a:off x="3190378" y="2945946"/>
              <a:ext cx="103199" cy="297049"/>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400" dirty="0">
                <a:solidFill>
                  <a:schemeClr val="tx1"/>
                </a:solidFill>
                <a:latin typeface="Calibri" panose="020F0502020204030204" pitchFamily="34" charset="0"/>
                <a:cs typeface="Calibri" panose="020F0502020204030204" pitchFamily="34" charset="0"/>
              </a:endParaRPr>
            </a:p>
          </p:txBody>
        </p:sp>
        <p:sp>
          <p:nvSpPr>
            <p:cNvPr id="90" name="Flèche vers le haut 89">
              <a:extLst>
                <a:ext uri="{FF2B5EF4-FFF2-40B4-BE49-F238E27FC236}">
                  <a16:creationId xmlns:a16="http://schemas.microsoft.com/office/drawing/2014/main" id="{F25615C1-3D03-458D-A127-F894D2CB2807}"/>
                </a:ext>
              </a:extLst>
            </p:cNvPr>
            <p:cNvSpPr/>
            <p:nvPr/>
          </p:nvSpPr>
          <p:spPr bwMode="auto">
            <a:xfrm rot="20880000" flipH="1">
              <a:off x="4398593" y="3057141"/>
              <a:ext cx="101611" cy="297049"/>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400" dirty="0">
                <a:solidFill>
                  <a:schemeClr val="tx1"/>
                </a:solidFill>
                <a:latin typeface="Calibri" panose="020F0502020204030204" pitchFamily="34" charset="0"/>
                <a:cs typeface="Calibri" panose="020F0502020204030204" pitchFamily="34" charset="0"/>
              </a:endParaRPr>
            </a:p>
          </p:txBody>
        </p:sp>
      </p:grpSp>
      <p:grpSp>
        <p:nvGrpSpPr>
          <p:cNvPr id="57" name="Groupe 56"/>
          <p:cNvGrpSpPr/>
          <p:nvPr/>
        </p:nvGrpSpPr>
        <p:grpSpPr>
          <a:xfrm>
            <a:off x="5388077" y="634180"/>
            <a:ext cx="1189703" cy="1312607"/>
            <a:chOff x="4409767" y="717754"/>
            <a:chExt cx="1189703" cy="1312607"/>
          </a:xfrm>
        </p:grpSpPr>
        <p:sp>
          <p:nvSpPr>
            <p:cNvPr id="58" name="Rectangle à coins arrondis 57"/>
            <p:cNvSpPr/>
            <p:nvPr/>
          </p:nvSpPr>
          <p:spPr>
            <a:xfrm>
              <a:off x="4409767" y="717754"/>
              <a:ext cx="1189703" cy="1312607"/>
            </a:xfrm>
            <a:prstGeom prst="roundRect">
              <a:avLst/>
            </a:prstGeom>
            <a:solidFill>
              <a:schemeClr val="bg2">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0" name="Connecteur en arc 59"/>
            <p:cNvCxnSpPr/>
            <p:nvPr/>
          </p:nvCxnSpPr>
          <p:spPr>
            <a:xfrm>
              <a:off x="4645742" y="919316"/>
              <a:ext cx="624348" cy="329380"/>
            </a:xfrm>
            <a:prstGeom prst="curvedConnector3">
              <a:avLst>
                <a:gd name="adj1" fmla="val 50000"/>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1" name="Connecteur en arc 60"/>
            <p:cNvCxnSpPr/>
            <p:nvPr/>
          </p:nvCxnSpPr>
          <p:spPr>
            <a:xfrm flipV="1">
              <a:off x="4552336" y="1499420"/>
              <a:ext cx="550607" cy="270387"/>
            </a:xfrm>
            <a:prstGeom prst="curvedConnector3">
              <a:avLst>
                <a:gd name="adj1" fmla="val 50000"/>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ZoneTexte 61"/>
            <p:cNvSpPr txBox="1"/>
            <p:nvPr/>
          </p:nvSpPr>
          <p:spPr>
            <a:xfrm>
              <a:off x="4999703" y="1656735"/>
              <a:ext cx="518091" cy="369332"/>
            </a:xfrm>
            <a:prstGeom prst="rect">
              <a:avLst/>
            </a:prstGeom>
            <a:noFill/>
          </p:spPr>
          <p:txBody>
            <a:bodyPr wrap="none" rtlCol="0">
              <a:spAutoFit/>
            </a:bodyPr>
            <a:lstStyle/>
            <a:p>
              <a:pPr algn="l"/>
              <a:r>
                <a:rPr lang="fr-FR" sz="1800" b="1" dirty="0">
                  <a:latin typeface="Arial" panose="020B0604020202020204" pitchFamily="34" charset="0"/>
                  <a:cs typeface="Arial" panose="020B0604020202020204" pitchFamily="34" charset="0"/>
                </a:rPr>
                <a:t>ML</a:t>
              </a:r>
            </a:p>
          </p:txBody>
        </p:sp>
      </p:grpSp>
      <p:grpSp>
        <p:nvGrpSpPr>
          <p:cNvPr id="95" name="Groupe 67">
            <a:extLst>
              <a:ext uri="{FF2B5EF4-FFF2-40B4-BE49-F238E27FC236}">
                <a16:creationId xmlns:a16="http://schemas.microsoft.com/office/drawing/2014/main" id="{704B460A-5C03-42CD-8035-1B232BC5FF32}"/>
              </a:ext>
            </a:extLst>
          </p:cNvPr>
          <p:cNvGrpSpPr>
            <a:grpSpLocks/>
          </p:cNvGrpSpPr>
          <p:nvPr/>
        </p:nvGrpSpPr>
        <p:grpSpPr bwMode="auto">
          <a:xfrm>
            <a:off x="857819" y="1969161"/>
            <a:ext cx="1412671" cy="1294430"/>
            <a:chOff x="2174875" y="2794888"/>
            <a:chExt cx="1801450" cy="1651381"/>
          </a:xfrm>
        </p:grpSpPr>
        <p:grpSp>
          <p:nvGrpSpPr>
            <p:cNvPr id="96" name="Groupe 65">
              <a:extLst>
                <a:ext uri="{FF2B5EF4-FFF2-40B4-BE49-F238E27FC236}">
                  <a16:creationId xmlns:a16="http://schemas.microsoft.com/office/drawing/2014/main" id="{FDBA766C-0688-46F2-9808-F0C2306769D5}"/>
                </a:ext>
              </a:extLst>
            </p:cNvPr>
            <p:cNvGrpSpPr>
              <a:grpSpLocks/>
            </p:cNvGrpSpPr>
            <p:nvPr/>
          </p:nvGrpSpPr>
          <p:grpSpPr bwMode="auto">
            <a:xfrm>
              <a:off x="2174875" y="2794890"/>
              <a:ext cx="1762208" cy="1651379"/>
              <a:chOff x="2174875" y="2794890"/>
              <a:chExt cx="1762208" cy="1651379"/>
            </a:xfrm>
          </p:grpSpPr>
          <p:grpSp>
            <p:nvGrpSpPr>
              <p:cNvPr id="98" name="Groupe 27">
                <a:extLst>
                  <a:ext uri="{FF2B5EF4-FFF2-40B4-BE49-F238E27FC236}">
                    <a16:creationId xmlns:a16="http://schemas.microsoft.com/office/drawing/2014/main" id="{D42F2824-F5C5-45CE-B4FB-BD861F8E305D}"/>
                  </a:ext>
                </a:extLst>
              </p:cNvPr>
              <p:cNvGrpSpPr/>
              <p:nvPr/>
            </p:nvGrpSpPr>
            <p:grpSpPr bwMode="auto">
              <a:xfrm rot="19544399">
                <a:off x="3250893" y="2794890"/>
                <a:ext cx="686190" cy="990763"/>
                <a:chOff x="2869388" y="4065346"/>
                <a:chExt cx="838292" cy="1288896"/>
              </a:xfrm>
              <a:solidFill>
                <a:schemeClr val="accent2">
                  <a:lumMod val="20000"/>
                  <a:lumOff val="80000"/>
                </a:schemeClr>
              </a:solidFill>
            </p:grpSpPr>
            <p:sp>
              <p:nvSpPr>
                <p:cNvPr id="103" name="Forme libre 28">
                  <a:extLst>
                    <a:ext uri="{FF2B5EF4-FFF2-40B4-BE49-F238E27FC236}">
                      <a16:creationId xmlns:a16="http://schemas.microsoft.com/office/drawing/2014/main" id="{08EFAD54-A793-46D4-8D1E-70FCFB2D9507}"/>
                    </a:ext>
                  </a:extLst>
                </p:cNvPr>
                <p:cNvSpPr/>
                <p:nvPr/>
              </p:nvSpPr>
              <p:spPr>
                <a:xfrm>
                  <a:off x="2928019" y="4065346"/>
                  <a:ext cx="779661" cy="1207077"/>
                </a:xfrm>
                <a:custGeom>
                  <a:avLst/>
                  <a:gdLst>
                    <a:gd name="connsiteX0" fmla="*/ 0 w 694481"/>
                    <a:gd name="connsiteY0" fmla="*/ 914400 h 1238491"/>
                    <a:gd name="connsiteX1" fmla="*/ 694481 w 694481"/>
                    <a:gd name="connsiteY1" fmla="*/ 0 h 1238491"/>
                    <a:gd name="connsiteX2" fmla="*/ 555585 w 694481"/>
                    <a:gd name="connsiteY2" fmla="*/ 1238491 h 1238491"/>
                  </a:gdLst>
                  <a:ahLst/>
                  <a:cxnLst>
                    <a:cxn ang="0">
                      <a:pos x="connsiteX0" y="connsiteY0"/>
                    </a:cxn>
                    <a:cxn ang="0">
                      <a:pos x="connsiteX1" y="connsiteY1"/>
                    </a:cxn>
                    <a:cxn ang="0">
                      <a:pos x="connsiteX2" y="connsiteY2"/>
                    </a:cxn>
                  </a:cxnLst>
                  <a:rect l="l" t="t" r="r" b="b"/>
                  <a:pathLst>
                    <a:path w="694481" h="1238491">
                      <a:moveTo>
                        <a:pt x="0" y="914400"/>
                      </a:moveTo>
                      <a:lnTo>
                        <a:pt x="694481" y="0"/>
                      </a:lnTo>
                      <a:lnTo>
                        <a:pt x="555585" y="1238491"/>
                      </a:lnTo>
                    </a:path>
                  </a:pathLst>
                </a:custGeom>
                <a:solidFill>
                  <a:srgbClr val="FFD653"/>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fr-FR" sz="1106"/>
                </a:p>
              </p:txBody>
            </p:sp>
            <p:sp>
              <p:nvSpPr>
                <p:cNvPr id="104" name="Ellipse 29">
                  <a:extLst>
                    <a:ext uri="{FF2B5EF4-FFF2-40B4-BE49-F238E27FC236}">
                      <a16:creationId xmlns:a16="http://schemas.microsoft.com/office/drawing/2014/main" id="{2999C7ED-BED0-4D8E-8B22-6A9D36AC7480}"/>
                    </a:ext>
                  </a:extLst>
                </p:cNvPr>
                <p:cNvSpPr/>
                <p:nvPr/>
              </p:nvSpPr>
              <p:spPr>
                <a:xfrm rot="1027316">
                  <a:off x="2869388" y="4925978"/>
                  <a:ext cx="708586" cy="428264"/>
                </a:xfrm>
                <a:prstGeom prst="ellipse">
                  <a:avLst/>
                </a:prstGeom>
                <a:solidFill>
                  <a:srgbClr val="FFFF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sz="1106">
                    <a:solidFill>
                      <a:schemeClr val="tx1"/>
                    </a:solidFill>
                  </a:endParaRPr>
                </a:p>
              </p:txBody>
            </p:sp>
          </p:grpSp>
          <p:sp>
            <p:nvSpPr>
              <p:cNvPr id="99" name="Flèche vers le haut 98">
                <a:extLst>
                  <a:ext uri="{FF2B5EF4-FFF2-40B4-BE49-F238E27FC236}">
                    <a16:creationId xmlns:a16="http://schemas.microsoft.com/office/drawing/2014/main" id="{C4A75C92-3EB7-494B-9E5C-0EB6F05B7D75}"/>
                  </a:ext>
                </a:extLst>
              </p:cNvPr>
              <p:cNvSpPr/>
              <p:nvPr/>
            </p:nvSpPr>
            <p:spPr bwMode="auto">
              <a:xfrm rot="20880000" flipH="1">
                <a:off x="3593814" y="2994959"/>
                <a:ext cx="103167" cy="296931"/>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176" dirty="0">
                  <a:solidFill>
                    <a:schemeClr val="tx1"/>
                  </a:solidFill>
                </a:endParaRPr>
              </a:p>
            </p:txBody>
          </p:sp>
          <p:grpSp>
            <p:nvGrpSpPr>
              <p:cNvPr id="100" name="Groupe 30">
                <a:extLst>
                  <a:ext uri="{FF2B5EF4-FFF2-40B4-BE49-F238E27FC236}">
                    <a16:creationId xmlns:a16="http://schemas.microsoft.com/office/drawing/2014/main" id="{29BD5C0F-9368-4945-B49C-7F728F038246}"/>
                  </a:ext>
                </a:extLst>
              </p:cNvPr>
              <p:cNvGrpSpPr/>
              <p:nvPr/>
            </p:nvGrpSpPr>
            <p:grpSpPr bwMode="auto">
              <a:xfrm>
                <a:off x="2174875" y="3413648"/>
                <a:ext cx="654555" cy="1032621"/>
                <a:chOff x="2695907" y="3946967"/>
                <a:chExt cx="799647" cy="1343347"/>
              </a:xfrm>
              <a:solidFill>
                <a:schemeClr val="accent1">
                  <a:lumMod val="20000"/>
                  <a:lumOff val="80000"/>
                </a:schemeClr>
              </a:solidFill>
            </p:grpSpPr>
            <p:sp>
              <p:nvSpPr>
                <p:cNvPr id="101" name="Forme libre 100">
                  <a:extLst>
                    <a:ext uri="{FF2B5EF4-FFF2-40B4-BE49-F238E27FC236}">
                      <a16:creationId xmlns:a16="http://schemas.microsoft.com/office/drawing/2014/main" id="{8C90AC57-EF7C-4C75-9F1B-A81079A931DB}"/>
                    </a:ext>
                  </a:extLst>
                </p:cNvPr>
                <p:cNvSpPr/>
                <p:nvPr/>
              </p:nvSpPr>
              <p:spPr>
                <a:xfrm>
                  <a:off x="2801073" y="3946967"/>
                  <a:ext cx="694481" cy="1238491"/>
                </a:xfrm>
                <a:custGeom>
                  <a:avLst/>
                  <a:gdLst>
                    <a:gd name="connsiteX0" fmla="*/ 0 w 694481"/>
                    <a:gd name="connsiteY0" fmla="*/ 914400 h 1238491"/>
                    <a:gd name="connsiteX1" fmla="*/ 694481 w 694481"/>
                    <a:gd name="connsiteY1" fmla="*/ 0 h 1238491"/>
                    <a:gd name="connsiteX2" fmla="*/ 555585 w 694481"/>
                    <a:gd name="connsiteY2" fmla="*/ 1238491 h 1238491"/>
                  </a:gdLst>
                  <a:ahLst/>
                  <a:cxnLst>
                    <a:cxn ang="0">
                      <a:pos x="connsiteX0" y="connsiteY0"/>
                    </a:cxn>
                    <a:cxn ang="0">
                      <a:pos x="connsiteX1" y="connsiteY1"/>
                    </a:cxn>
                    <a:cxn ang="0">
                      <a:pos x="connsiteX2" y="connsiteY2"/>
                    </a:cxn>
                  </a:cxnLst>
                  <a:rect l="l" t="t" r="r" b="b"/>
                  <a:pathLst>
                    <a:path w="694481" h="1238491">
                      <a:moveTo>
                        <a:pt x="0" y="914400"/>
                      </a:moveTo>
                      <a:lnTo>
                        <a:pt x="694481" y="0"/>
                      </a:lnTo>
                      <a:lnTo>
                        <a:pt x="555585" y="1238491"/>
                      </a:lnTo>
                    </a:path>
                  </a:pathLst>
                </a:custGeom>
                <a:solidFill>
                  <a:schemeClr val="accent5">
                    <a:lumMod val="60000"/>
                    <a:lumOff val="40000"/>
                  </a:schemeClr>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fr-FR" sz="1106"/>
                </a:p>
              </p:txBody>
            </p:sp>
            <p:sp>
              <p:nvSpPr>
                <p:cNvPr id="102" name="Ellipse 101">
                  <a:extLst>
                    <a:ext uri="{FF2B5EF4-FFF2-40B4-BE49-F238E27FC236}">
                      <a16:creationId xmlns:a16="http://schemas.microsoft.com/office/drawing/2014/main" id="{60139E9A-BA98-4580-A559-C215AB223A9E}"/>
                    </a:ext>
                  </a:extLst>
                </p:cNvPr>
                <p:cNvSpPr/>
                <p:nvPr/>
              </p:nvSpPr>
              <p:spPr>
                <a:xfrm rot="1027316">
                  <a:off x="2695907" y="4862052"/>
                  <a:ext cx="708586" cy="428262"/>
                </a:xfrm>
                <a:prstGeom prst="ellipse">
                  <a:avLst/>
                </a:prstGeom>
                <a:grpFill/>
                <a:ln w="952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sz="1106">
                    <a:solidFill>
                      <a:schemeClr val="tx1"/>
                    </a:solidFill>
                  </a:endParaRPr>
                </a:p>
              </p:txBody>
            </p:sp>
          </p:grpSp>
        </p:grpSp>
        <p:sp>
          <p:nvSpPr>
            <p:cNvPr id="97" name="ZoneTexte 41">
              <a:extLst>
                <a:ext uri="{FF2B5EF4-FFF2-40B4-BE49-F238E27FC236}">
                  <a16:creationId xmlns:a16="http://schemas.microsoft.com/office/drawing/2014/main" id="{83001BC8-8F06-4D6F-91DA-F7E12ABCB542}"/>
                </a:ext>
              </a:extLst>
            </p:cNvPr>
            <p:cNvSpPr txBox="1">
              <a:spLocks noChangeArrowheads="1"/>
            </p:cNvSpPr>
            <p:nvPr/>
          </p:nvSpPr>
          <p:spPr bwMode="auto">
            <a:xfrm>
              <a:off x="3521547" y="3442109"/>
              <a:ext cx="454778" cy="364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254">
                  <a:latin typeface="Calibri" panose="020F0502020204030204" pitchFamily="34" charset="0"/>
                </a:rPr>
                <a:t>Q</a:t>
              </a:r>
            </a:p>
          </p:txBody>
        </p:sp>
      </p:grpSp>
      <p:cxnSp>
        <p:nvCxnSpPr>
          <p:cNvPr id="105" name="Connecteur droit 104">
            <a:extLst>
              <a:ext uri="{FF2B5EF4-FFF2-40B4-BE49-F238E27FC236}">
                <a16:creationId xmlns:a16="http://schemas.microsoft.com/office/drawing/2014/main" id="{E023041C-F57D-43B5-93A6-DBCEF95ECACE}"/>
              </a:ext>
            </a:extLst>
          </p:cNvPr>
          <p:cNvCxnSpPr/>
          <p:nvPr/>
        </p:nvCxnSpPr>
        <p:spPr>
          <a:xfrm flipV="1">
            <a:off x="366185" y="1888200"/>
            <a:ext cx="4709733" cy="136911"/>
          </a:xfrm>
          <a:prstGeom prst="line">
            <a:avLst/>
          </a:prstGeom>
          <a:ln w="12700">
            <a:solidFill>
              <a:schemeClr val="bg1"/>
            </a:solidFill>
            <a:prstDash val="dashDot"/>
          </a:ln>
        </p:spPr>
        <p:style>
          <a:lnRef idx="1">
            <a:schemeClr val="accent1"/>
          </a:lnRef>
          <a:fillRef idx="0">
            <a:schemeClr val="accent1"/>
          </a:fillRef>
          <a:effectRef idx="0">
            <a:schemeClr val="accent1"/>
          </a:effectRef>
          <a:fontRef idx="minor">
            <a:schemeClr val="tx1"/>
          </a:fontRef>
        </p:style>
      </p:cxnSp>
      <p:cxnSp>
        <p:nvCxnSpPr>
          <p:cNvPr id="106" name="Connecteur droit 105">
            <a:extLst>
              <a:ext uri="{FF2B5EF4-FFF2-40B4-BE49-F238E27FC236}">
                <a16:creationId xmlns:a16="http://schemas.microsoft.com/office/drawing/2014/main" id="{172A3939-8C55-47A7-B989-7B0878F7E3B9}"/>
              </a:ext>
            </a:extLst>
          </p:cNvPr>
          <p:cNvCxnSpPr/>
          <p:nvPr/>
        </p:nvCxnSpPr>
        <p:spPr>
          <a:xfrm flipV="1">
            <a:off x="366185" y="2476916"/>
            <a:ext cx="4709733" cy="136911"/>
          </a:xfrm>
          <a:prstGeom prst="line">
            <a:avLst/>
          </a:prstGeom>
          <a:ln w="12700">
            <a:solidFill>
              <a:schemeClr val="bg1"/>
            </a:solidFill>
            <a:prstDash val="dashDot"/>
          </a:ln>
        </p:spPr>
        <p:style>
          <a:lnRef idx="1">
            <a:schemeClr val="accent1"/>
          </a:lnRef>
          <a:fillRef idx="0">
            <a:schemeClr val="accent1"/>
          </a:fillRef>
          <a:effectRef idx="0">
            <a:schemeClr val="accent1"/>
          </a:effectRef>
          <a:fontRef idx="minor">
            <a:schemeClr val="tx1"/>
          </a:fontRef>
        </p:style>
      </p:cxnSp>
      <p:cxnSp>
        <p:nvCxnSpPr>
          <p:cNvPr id="107" name="Connecteur droit 106">
            <a:extLst>
              <a:ext uri="{FF2B5EF4-FFF2-40B4-BE49-F238E27FC236}">
                <a16:creationId xmlns:a16="http://schemas.microsoft.com/office/drawing/2014/main" id="{0C06ED90-408D-4D0D-897E-3074241E7265}"/>
              </a:ext>
            </a:extLst>
          </p:cNvPr>
          <p:cNvCxnSpPr/>
          <p:nvPr/>
        </p:nvCxnSpPr>
        <p:spPr>
          <a:xfrm flipV="1">
            <a:off x="347514" y="2890138"/>
            <a:ext cx="4709733" cy="136911"/>
          </a:xfrm>
          <a:prstGeom prst="line">
            <a:avLst/>
          </a:prstGeom>
          <a:ln w="1270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108" name="ZoneTexte 56">
            <a:extLst>
              <a:ext uri="{FF2B5EF4-FFF2-40B4-BE49-F238E27FC236}">
                <a16:creationId xmlns:a16="http://schemas.microsoft.com/office/drawing/2014/main" id="{A5D52A7C-EAB1-4EDE-B2B9-DAC303D861FB}"/>
              </a:ext>
            </a:extLst>
          </p:cNvPr>
          <p:cNvSpPr txBox="1">
            <a:spLocks noChangeArrowheads="1"/>
          </p:cNvSpPr>
          <p:nvPr/>
        </p:nvSpPr>
        <p:spPr bwMode="auto">
          <a:xfrm>
            <a:off x="605156" y="692071"/>
            <a:ext cx="606141" cy="285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254">
                <a:latin typeface="Calibri" panose="020F0502020204030204" pitchFamily="34" charset="0"/>
              </a:rPr>
              <a:t>MENS</a:t>
            </a:r>
          </a:p>
        </p:txBody>
      </p:sp>
      <p:sp>
        <p:nvSpPr>
          <p:cNvPr id="109" name="ZoneTexte 57">
            <a:extLst>
              <a:ext uri="{FF2B5EF4-FFF2-40B4-BE49-F238E27FC236}">
                <a16:creationId xmlns:a16="http://schemas.microsoft.com/office/drawing/2014/main" id="{D2AC1F1E-08BE-4092-AD99-D98B2D097577}"/>
              </a:ext>
            </a:extLst>
          </p:cNvPr>
          <p:cNvSpPr txBox="1">
            <a:spLocks noChangeArrowheads="1"/>
          </p:cNvSpPr>
          <p:nvPr/>
        </p:nvSpPr>
        <p:spPr bwMode="auto">
          <a:xfrm>
            <a:off x="4078957" y="3037006"/>
            <a:ext cx="607386" cy="285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254">
                <a:latin typeface="Calibri" panose="020F0502020204030204" pitchFamily="34" charset="0"/>
              </a:rPr>
              <a:t>NEUR</a:t>
            </a:r>
          </a:p>
        </p:txBody>
      </p:sp>
      <p:grpSp>
        <p:nvGrpSpPr>
          <p:cNvPr id="111" name="Groupe 110"/>
          <p:cNvGrpSpPr/>
          <p:nvPr/>
        </p:nvGrpSpPr>
        <p:grpSpPr>
          <a:xfrm>
            <a:off x="1263061" y="1781612"/>
            <a:ext cx="3110365" cy="1508508"/>
            <a:chOff x="1263061" y="1781612"/>
            <a:chExt cx="3110365" cy="1508508"/>
          </a:xfrm>
        </p:grpSpPr>
        <p:sp>
          <p:nvSpPr>
            <p:cNvPr id="59" name="Forme libre 58">
              <a:extLst>
                <a:ext uri="{FF2B5EF4-FFF2-40B4-BE49-F238E27FC236}">
                  <a16:creationId xmlns:a16="http://schemas.microsoft.com/office/drawing/2014/main" id="{E2B748E2-6FCD-4349-9082-AA3CDB5ECB8B}"/>
                </a:ext>
              </a:extLst>
            </p:cNvPr>
            <p:cNvSpPr/>
            <p:nvPr/>
          </p:nvSpPr>
          <p:spPr bwMode="auto">
            <a:xfrm>
              <a:off x="2196543" y="1781612"/>
              <a:ext cx="1749969" cy="1126403"/>
            </a:xfrm>
            <a:custGeom>
              <a:avLst/>
              <a:gdLst>
                <a:gd name="connsiteX0" fmla="*/ 0 w 2558005"/>
                <a:gd name="connsiteY0" fmla="*/ 1238491 h 1838445"/>
                <a:gd name="connsiteX1" fmla="*/ 1458410 w 2558005"/>
                <a:gd name="connsiteY1" fmla="*/ 1632030 h 1838445"/>
                <a:gd name="connsiteX2" fmla="*/ 2558005 w 2558005"/>
                <a:gd name="connsiteY2" fmla="*/ 0 h 1838445"/>
              </a:gdLst>
              <a:ahLst/>
              <a:cxnLst>
                <a:cxn ang="0">
                  <a:pos x="connsiteX0" y="connsiteY0"/>
                </a:cxn>
                <a:cxn ang="0">
                  <a:pos x="connsiteX1" y="connsiteY1"/>
                </a:cxn>
                <a:cxn ang="0">
                  <a:pos x="connsiteX2" y="connsiteY2"/>
                </a:cxn>
              </a:cxnLst>
              <a:rect l="l" t="t" r="r" b="b"/>
              <a:pathLst>
                <a:path w="2558005" h="1838445">
                  <a:moveTo>
                    <a:pt x="0" y="1238491"/>
                  </a:moveTo>
                  <a:cubicBezTo>
                    <a:pt x="516038" y="1538468"/>
                    <a:pt x="1032076" y="1838445"/>
                    <a:pt x="1458410" y="1632030"/>
                  </a:cubicBezTo>
                  <a:cubicBezTo>
                    <a:pt x="1884744" y="1425615"/>
                    <a:pt x="2221374" y="712807"/>
                    <a:pt x="2558005" y="0"/>
                  </a:cubicBezTo>
                </a:path>
              </a:pathLst>
            </a:custGeom>
            <a:ln w="15875">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fr-FR" sz="1400">
                <a:latin typeface="Calibri" panose="020F0502020204030204" pitchFamily="34" charset="0"/>
                <a:cs typeface="Calibri" panose="020F0502020204030204" pitchFamily="34" charset="0"/>
              </a:endParaRPr>
            </a:p>
          </p:txBody>
        </p:sp>
        <p:sp>
          <p:nvSpPr>
            <p:cNvPr id="78" name="Forme libre 34">
              <a:extLst>
                <a:ext uri="{FF2B5EF4-FFF2-40B4-BE49-F238E27FC236}">
                  <a16:creationId xmlns:a16="http://schemas.microsoft.com/office/drawing/2014/main" id="{C28C4DB2-4996-40F6-9A84-68B113D99E48}"/>
                </a:ext>
              </a:extLst>
            </p:cNvPr>
            <p:cNvSpPr/>
            <p:nvPr/>
          </p:nvSpPr>
          <p:spPr bwMode="auto">
            <a:xfrm>
              <a:off x="1263061" y="1860024"/>
              <a:ext cx="3110365" cy="1430096"/>
            </a:xfrm>
            <a:custGeom>
              <a:avLst/>
              <a:gdLst>
                <a:gd name="connsiteX0" fmla="*/ 0 w 4548851"/>
                <a:gd name="connsiteY0" fmla="*/ 2129741 h 2334228"/>
                <a:gd name="connsiteX1" fmla="*/ 2708476 w 4548851"/>
                <a:gd name="connsiteY1" fmla="*/ 1979271 h 2334228"/>
                <a:gd name="connsiteX2" fmla="*/ 4548851 w 4548851"/>
                <a:gd name="connsiteY2" fmla="*/ 0 h 2334228"/>
              </a:gdLst>
              <a:ahLst/>
              <a:cxnLst>
                <a:cxn ang="0">
                  <a:pos x="connsiteX0" y="connsiteY0"/>
                </a:cxn>
                <a:cxn ang="0">
                  <a:pos x="connsiteX1" y="connsiteY1"/>
                </a:cxn>
                <a:cxn ang="0">
                  <a:pos x="connsiteX2" y="connsiteY2"/>
                </a:cxn>
              </a:cxnLst>
              <a:rect l="l" t="t" r="r" b="b"/>
              <a:pathLst>
                <a:path w="4548851" h="2334228">
                  <a:moveTo>
                    <a:pt x="0" y="2129741"/>
                  </a:moveTo>
                  <a:cubicBezTo>
                    <a:pt x="975167" y="2231984"/>
                    <a:pt x="1950334" y="2334228"/>
                    <a:pt x="2708476" y="1979271"/>
                  </a:cubicBezTo>
                  <a:cubicBezTo>
                    <a:pt x="3466618" y="1624314"/>
                    <a:pt x="4007734" y="812157"/>
                    <a:pt x="4548851" y="0"/>
                  </a:cubicBezTo>
                </a:path>
              </a:pathLst>
            </a:custGeom>
            <a:ln w="15875">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fr-FR" sz="1400">
                <a:latin typeface="Calibri" panose="020F0502020204030204" pitchFamily="34" charset="0"/>
                <a:cs typeface="Calibri" panose="020F0502020204030204" pitchFamily="34" charset="0"/>
              </a:endParaRPr>
            </a:p>
          </p:txBody>
        </p:sp>
      </p:grpSp>
      <p:cxnSp>
        <p:nvCxnSpPr>
          <p:cNvPr id="5" name="Straight Arrow Connector 4">
            <a:extLst>
              <a:ext uri="{FF2B5EF4-FFF2-40B4-BE49-F238E27FC236}">
                <a16:creationId xmlns:a16="http://schemas.microsoft.com/office/drawing/2014/main" id="{C5BB3DF4-9F59-A5FF-2138-CCF7D0657571}"/>
              </a:ext>
            </a:extLst>
          </p:cNvPr>
          <p:cNvCxnSpPr>
            <a:cxnSpLocks/>
          </p:cNvCxnSpPr>
          <p:nvPr/>
        </p:nvCxnSpPr>
        <p:spPr>
          <a:xfrm>
            <a:off x="3921120" y="1833733"/>
            <a:ext cx="392246" cy="4039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2000"/>
                                        <p:tgtEl>
                                          <p:spTgt spid="68"/>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95"/>
                                        </p:tgtEl>
                                        <p:attrNameLst>
                                          <p:attrName>style.visibility</p:attrName>
                                        </p:attrNameLst>
                                      </p:cBhvr>
                                      <p:to>
                                        <p:strVal val="visible"/>
                                      </p:to>
                                    </p:set>
                                    <p:animEffect transition="in" filter="wipe(down)">
                                      <p:cBhvr>
                                        <p:cTn id="11" dur="3000"/>
                                        <p:tgtEl>
                                          <p:spTgt spid="95"/>
                                        </p:tgtEl>
                                      </p:cBhvr>
                                    </p:animEffect>
                                  </p:childTnLst>
                                </p:cTn>
                              </p:par>
                            </p:childTnLst>
                          </p:cTn>
                        </p:par>
                        <p:par>
                          <p:cTn id="12" fill="hold">
                            <p:stCondLst>
                              <p:cond delay="5000"/>
                            </p:stCondLst>
                            <p:childTnLst>
                              <p:par>
                                <p:cTn id="13" presetID="10" presetClass="entr" presetSubtype="0" fill="hold" grpId="0" nodeType="afterEffect">
                                  <p:stCondLst>
                                    <p:cond delay="0"/>
                                  </p:stCondLst>
                                  <p:childTnLst>
                                    <p:set>
                                      <p:cBhvr>
                                        <p:cTn id="14" dur="1" fill="hold">
                                          <p:stCondLst>
                                            <p:cond delay="0"/>
                                          </p:stCondLst>
                                        </p:cTn>
                                        <p:tgtEl>
                                          <p:spTgt spid="84"/>
                                        </p:tgtEl>
                                        <p:attrNameLst>
                                          <p:attrName>style.visibility</p:attrName>
                                        </p:attrNameLst>
                                      </p:cBhvr>
                                      <p:to>
                                        <p:strVal val="visible"/>
                                      </p:to>
                                    </p:set>
                                    <p:animEffect transition="in" filter="fade">
                                      <p:cBhvr>
                                        <p:cTn id="15" dur="2000"/>
                                        <p:tgtEl>
                                          <p:spTgt spid="84"/>
                                        </p:tgtEl>
                                      </p:cBhvr>
                                    </p:animEffect>
                                  </p:childTnLst>
                                </p:cTn>
                              </p:par>
                            </p:childTnLst>
                          </p:cTn>
                        </p:par>
                        <p:par>
                          <p:cTn id="16" fill="hold">
                            <p:stCondLst>
                              <p:cond delay="7000"/>
                            </p:stCondLst>
                            <p:childTnLst>
                              <p:par>
                                <p:cTn id="17" presetID="22" presetClass="entr" presetSubtype="8" fill="hold" grpId="0" nodeType="afterEffect">
                                  <p:stCondLst>
                                    <p:cond delay="0"/>
                                  </p:stCondLst>
                                  <p:childTnLst>
                                    <p:set>
                                      <p:cBhvr>
                                        <p:cTn id="18" dur="1" fill="hold">
                                          <p:stCondLst>
                                            <p:cond delay="0"/>
                                          </p:stCondLst>
                                        </p:cTn>
                                        <p:tgtEl>
                                          <p:spTgt spid="80"/>
                                        </p:tgtEl>
                                        <p:attrNameLst>
                                          <p:attrName>style.visibility</p:attrName>
                                        </p:attrNameLst>
                                      </p:cBhvr>
                                      <p:to>
                                        <p:strVal val="visible"/>
                                      </p:to>
                                    </p:set>
                                    <p:animEffect transition="in" filter="wipe(left)">
                                      <p:cBhvr>
                                        <p:cTn id="19" dur="3000"/>
                                        <p:tgtEl>
                                          <p:spTgt spid="80"/>
                                        </p:tgtEl>
                                      </p:cBhvr>
                                    </p:animEffect>
                                  </p:childTnLst>
                                </p:cTn>
                              </p:par>
                            </p:childTnLst>
                          </p:cTn>
                        </p:par>
                        <p:par>
                          <p:cTn id="20" fill="hold">
                            <p:stCondLst>
                              <p:cond delay="10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2000"/>
                                        <p:tgtEl>
                                          <p:spTgt spid="81"/>
                                        </p:tgtEl>
                                      </p:cBhvr>
                                    </p:animEffect>
                                  </p:childTnLst>
                                </p:cTn>
                              </p:par>
                            </p:childTnLst>
                          </p:cTn>
                        </p:par>
                        <p:par>
                          <p:cTn id="24" fill="hold">
                            <p:stCondLst>
                              <p:cond delay="12000"/>
                            </p:stCondLst>
                            <p:childTnLst>
                              <p:par>
                                <p:cTn id="25" presetID="22" presetClass="entr" presetSubtype="8" fill="hold" nodeType="afterEffect">
                                  <p:stCondLst>
                                    <p:cond delay="0"/>
                                  </p:stCondLst>
                                  <p:childTnLst>
                                    <p:set>
                                      <p:cBhvr>
                                        <p:cTn id="26" dur="1" fill="hold">
                                          <p:stCondLst>
                                            <p:cond delay="0"/>
                                          </p:stCondLst>
                                        </p:cTn>
                                        <p:tgtEl>
                                          <p:spTgt spid="111"/>
                                        </p:tgtEl>
                                        <p:attrNameLst>
                                          <p:attrName>style.visibility</p:attrName>
                                        </p:attrNameLst>
                                      </p:cBhvr>
                                      <p:to>
                                        <p:strVal val="visible"/>
                                      </p:to>
                                    </p:set>
                                    <p:animEffect transition="in" filter="wipe(left)">
                                      <p:cBhvr>
                                        <p:cTn id="27" dur="2000"/>
                                        <p:tgtEl>
                                          <p:spTgt spid="111"/>
                                        </p:tgtEl>
                                      </p:cBhvr>
                                    </p:animEffect>
                                  </p:childTnLst>
                                </p:cTn>
                              </p:par>
                            </p:childTnLst>
                          </p:cTn>
                        </p:par>
                        <p:par>
                          <p:cTn id="28" fill="hold">
                            <p:stCondLst>
                              <p:cond delay="14000"/>
                            </p:stCondLst>
                            <p:childTnLst>
                              <p:par>
                                <p:cTn id="29" presetID="10" presetClass="exit" presetSubtype="0" fill="hold" nodeType="afterEffect">
                                  <p:stCondLst>
                                    <p:cond delay="0"/>
                                  </p:stCondLst>
                                  <p:childTnLst>
                                    <p:animEffect transition="out" filter="fade">
                                      <p:cBhvr>
                                        <p:cTn id="30" dur="2000"/>
                                        <p:tgtEl>
                                          <p:spTgt spid="68"/>
                                        </p:tgtEl>
                                      </p:cBhvr>
                                    </p:animEffect>
                                    <p:set>
                                      <p:cBhvr>
                                        <p:cTn id="31" dur="1" fill="hold">
                                          <p:stCondLst>
                                            <p:cond delay="1999"/>
                                          </p:stCondLst>
                                        </p:cTn>
                                        <p:tgtEl>
                                          <p:spTgt spid="68"/>
                                        </p:tgtEl>
                                        <p:attrNameLst>
                                          <p:attrName>style.visibility</p:attrName>
                                        </p:attrNameLst>
                                      </p:cBhvr>
                                      <p:to>
                                        <p:strVal val="hidden"/>
                                      </p:to>
                                    </p:set>
                                  </p:childTnLst>
                                </p:cTn>
                              </p:par>
                            </p:childTnLst>
                          </p:cTn>
                        </p:par>
                        <p:par>
                          <p:cTn id="32" fill="hold">
                            <p:stCondLst>
                              <p:cond delay="16000"/>
                            </p:stCondLst>
                            <p:childTnLst>
                              <p:par>
                                <p:cTn id="33" presetID="10" presetClass="exit" presetSubtype="0" fill="hold" nodeType="afterEffect">
                                  <p:stCondLst>
                                    <p:cond delay="0"/>
                                  </p:stCondLst>
                                  <p:childTnLst>
                                    <p:animEffect transition="out" filter="fade">
                                      <p:cBhvr>
                                        <p:cTn id="34" dur="2000"/>
                                        <p:tgtEl>
                                          <p:spTgt spid="66"/>
                                        </p:tgtEl>
                                      </p:cBhvr>
                                    </p:animEffect>
                                    <p:set>
                                      <p:cBhvr>
                                        <p:cTn id="35" dur="1" fill="hold">
                                          <p:stCondLst>
                                            <p:cond delay="1999"/>
                                          </p:stCondLst>
                                        </p:cTn>
                                        <p:tgtEl>
                                          <p:spTgt spid="66"/>
                                        </p:tgtEl>
                                        <p:attrNameLst>
                                          <p:attrName>style.visibility</p:attrName>
                                        </p:attrNameLst>
                                      </p:cBhvr>
                                      <p:to>
                                        <p:strVal val="hidden"/>
                                      </p:to>
                                    </p:set>
                                  </p:childTnLst>
                                </p:cTn>
                              </p:par>
                            </p:childTnLst>
                          </p:cTn>
                        </p:par>
                        <p:par>
                          <p:cTn id="36" fill="hold">
                            <p:stCondLst>
                              <p:cond delay="18000"/>
                            </p:stCondLst>
                            <p:childTnLst>
                              <p:par>
                                <p:cTn id="37" presetID="10" presetClass="exit" presetSubtype="0" fill="hold" nodeType="afterEffect">
                                  <p:stCondLst>
                                    <p:cond delay="0"/>
                                  </p:stCondLst>
                                  <p:childTnLst>
                                    <p:animEffect transition="out" filter="fade">
                                      <p:cBhvr>
                                        <p:cTn id="38" dur="2000"/>
                                        <p:tgtEl>
                                          <p:spTgt spid="95"/>
                                        </p:tgtEl>
                                      </p:cBhvr>
                                    </p:animEffect>
                                    <p:set>
                                      <p:cBhvr>
                                        <p:cTn id="39" dur="1" fill="hold">
                                          <p:stCondLst>
                                            <p:cond delay="1999"/>
                                          </p:stCondLst>
                                        </p:cTn>
                                        <p:tgtEl>
                                          <p:spTgt spid="95"/>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2000"/>
                                        <p:tgtEl>
                                          <p:spTgt spid="111"/>
                                        </p:tgtEl>
                                      </p:cBhvr>
                                    </p:animEffect>
                                    <p:set>
                                      <p:cBhvr>
                                        <p:cTn id="42" dur="1" fill="hold">
                                          <p:stCondLst>
                                            <p:cond delay="1999"/>
                                          </p:stCondLst>
                                        </p:cTn>
                                        <p:tgtEl>
                                          <p:spTgt spid="111"/>
                                        </p:tgtEl>
                                        <p:attrNameLst>
                                          <p:attrName>style.visibility</p:attrName>
                                        </p:attrNameLst>
                                      </p:cBhvr>
                                      <p:to>
                                        <p:strVal val="hidden"/>
                                      </p:to>
                                    </p:set>
                                  </p:childTnLst>
                                </p:cTn>
                              </p:par>
                            </p:childTnLst>
                          </p:cTn>
                        </p:par>
                        <p:par>
                          <p:cTn id="43" fill="hold">
                            <p:stCondLst>
                              <p:cond delay="20000"/>
                            </p:stCondLst>
                            <p:childTnLst>
                              <p:par>
                                <p:cTn id="44" presetID="10" presetClass="exit" presetSubtype="0" fill="hold" grpId="1" nodeType="afterEffect">
                                  <p:stCondLst>
                                    <p:cond delay="0"/>
                                  </p:stCondLst>
                                  <p:childTnLst>
                                    <p:animEffect transition="out" filter="fade">
                                      <p:cBhvr>
                                        <p:cTn id="45" dur="2000"/>
                                        <p:tgtEl>
                                          <p:spTgt spid="80"/>
                                        </p:tgtEl>
                                      </p:cBhvr>
                                    </p:animEffect>
                                    <p:set>
                                      <p:cBhvr>
                                        <p:cTn id="46" dur="1" fill="hold">
                                          <p:stCondLst>
                                            <p:cond delay="1999"/>
                                          </p:stCondLst>
                                        </p:cTn>
                                        <p:tgtEl>
                                          <p:spTgt spid="80"/>
                                        </p:tgtEl>
                                        <p:attrNameLst>
                                          <p:attrName>style.visibility</p:attrName>
                                        </p:attrNameLst>
                                      </p:cBhvr>
                                      <p:to>
                                        <p:strVal val="hidden"/>
                                      </p:to>
                                    </p:set>
                                  </p:childTnLst>
                                </p:cTn>
                              </p:par>
                            </p:childTnLst>
                          </p:cTn>
                        </p:par>
                        <p:par>
                          <p:cTn id="47" fill="hold">
                            <p:stCondLst>
                              <p:cond delay="22000"/>
                            </p:stCondLst>
                            <p:childTnLst>
                              <p:par>
                                <p:cTn id="48" presetID="10" presetClass="entr" presetSubtype="0" fill="hold" nodeType="after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2000"/>
                                        <p:tgtEl>
                                          <p:spTgt spid="68"/>
                                        </p:tgtEl>
                                      </p:cBhvr>
                                    </p:animEffect>
                                  </p:childTnLst>
                                </p:cTn>
                              </p:par>
                            </p:childTnLst>
                          </p:cTn>
                        </p:par>
                        <p:par>
                          <p:cTn id="51" fill="hold">
                            <p:stCondLst>
                              <p:cond delay="24000"/>
                            </p:stCondLst>
                            <p:childTnLst>
                              <p:par>
                                <p:cTn id="52" presetID="10" presetClass="entr" presetSubtype="0"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fade">
                                      <p:cBhvr>
                                        <p:cTn id="54" dur="2000"/>
                                        <p:tgtEl>
                                          <p:spTgt spid="66"/>
                                        </p:tgtEl>
                                      </p:cBhvr>
                                    </p:animEffect>
                                  </p:childTnLst>
                                </p:cTn>
                              </p:par>
                            </p:childTnLst>
                          </p:cTn>
                        </p:par>
                        <p:par>
                          <p:cTn id="55" fill="hold">
                            <p:stCondLst>
                              <p:cond delay="26000"/>
                            </p:stCondLst>
                            <p:childTnLst>
                              <p:par>
                                <p:cTn id="56" presetID="10" presetClass="entr" presetSubtype="0" fill="hold" nodeType="afterEffect">
                                  <p:stCondLst>
                                    <p:cond delay="0"/>
                                  </p:stCondLst>
                                  <p:childTnLst>
                                    <p:set>
                                      <p:cBhvr>
                                        <p:cTn id="57" dur="1" fill="hold">
                                          <p:stCondLst>
                                            <p:cond delay="0"/>
                                          </p:stCondLst>
                                        </p:cTn>
                                        <p:tgtEl>
                                          <p:spTgt spid="95"/>
                                        </p:tgtEl>
                                        <p:attrNameLst>
                                          <p:attrName>style.visibility</p:attrName>
                                        </p:attrNameLst>
                                      </p:cBhvr>
                                      <p:to>
                                        <p:strVal val="visible"/>
                                      </p:to>
                                    </p:set>
                                    <p:animEffect transition="in" filter="fade">
                                      <p:cBhvr>
                                        <p:cTn id="58" dur="2000"/>
                                        <p:tgtEl>
                                          <p:spTgt spid="95"/>
                                        </p:tgtEl>
                                      </p:cBhvr>
                                    </p:animEffect>
                                  </p:childTnLst>
                                </p:cTn>
                              </p:par>
                            </p:childTnLst>
                          </p:cTn>
                        </p:par>
                        <p:par>
                          <p:cTn id="59" fill="hold">
                            <p:stCondLst>
                              <p:cond delay="28000"/>
                            </p:stCondLst>
                            <p:childTnLst>
                              <p:par>
                                <p:cTn id="60" presetID="22" presetClass="entr" presetSubtype="8" fill="hold" nodeType="afterEffect">
                                  <p:stCondLst>
                                    <p:cond delay="0"/>
                                  </p:stCondLst>
                                  <p:childTnLst>
                                    <p:set>
                                      <p:cBhvr>
                                        <p:cTn id="61" dur="1" fill="hold">
                                          <p:stCondLst>
                                            <p:cond delay="0"/>
                                          </p:stCondLst>
                                        </p:cTn>
                                        <p:tgtEl>
                                          <p:spTgt spid="111"/>
                                        </p:tgtEl>
                                        <p:attrNameLst>
                                          <p:attrName>style.visibility</p:attrName>
                                        </p:attrNameLst>
                                      </p:cBhvr>
                                      <p:to>
                                        <p:strVal val="visible"/>
                                      </p:to>
                                    </p:set>
                                    <p:animEffect transition="in" filter="wipe(left)">
                                      <p:cBhvr>
                                        <p:cTn id="62" dur="2000"/>
                                        <p:tgtEl>
                                          <p:spTgt spid="111"/>
                                        </p:tgtEl>
                                      </p:cBhvr>
                                    </p:animEffect>
                                  </p:childTnLst>
                                </p:cTn>
                              </p:par>
                            </p:childTnLst>
                          </p:cTn>
                        </p:par>
                        <p:par>
                          <p:cTn id="63" fill="hold">
                            <p:stCondLst>
                              <p:cond delay="30000"/>
                            </p:stCondLst>
                            <p:childTnLst>
                              <p:par>
                                <p:cTn id="64" presetID="22" presetClass="entr" presetSubtype="8" fill="hold" grpId="2" nodeType="afterEffect">
                                  <p:stCondLst>
                                    <p:cond delay="0"/>
                                  </p:stCondLst>
                                  <p:childTnLst>
                                    <p:set>
                                      <p:cBhvr>
                                        <p:cTn id="65" dur="1" fill="hold">
                                          <p:stCondLst>
                                            <p:cond delay="0"/>
                                          </p:stCondLst>
                                        </p:cTn>
                                        <p:tgtEl>
                                          <p:spTgt spid="80"/>
                                        </p:tgtEl>
                                        <p:attrNameLst>
                                          <p:attrName>style.visibility</p:attrName>
                                        </p:attrNameLst>
                                      </p:cBhvr>
                                      <p:to>
                                        <p:strVal val="visible"/>
                                      </p:to>
                                    </p:set>
                                    <p:animEffect transition="in" filter="wipe(left)">
                                      <p:cBhvr>
                                        <p:cTn id="66" dur="1000"/>
                                        <p:tgtEl>
                                          <p:spTgt spid="80"/>
                                        </p:tgtEl>
                                      </p:cBhvr>
                                    </p:animEffect>
                                  </p:childTnLst>
                                </p:cTn>
                              </p:par>
                            </p:childTnLst>
                          </p:cTn>
                        </p:par>
                        <p:par>
                          <p:cTn id="67" fill="hold">
                            <p:stCondLst>
                              <p:cond delay="31000"/>
                            </p:stCondLst>
                            <p:childTnLst>
                              <p:par>
                                <p:cTn id="68" presetID="55" presetClass="entr" presetSubtype="0" fill="hold"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p:cTn id="70" dur="2000" fill="hold"/>
                                        <p:tgtEl>
                                          <p:spTgt spid="57"/>
                                        </p:tgtEl>
                                        <p:attrNameLst>
                                          <p:attrName>ppt_w</p:attrName>
                                        </p:attrNameLst>
                                      </p:cBhvr>
                                      <p:tavLst>
                                        <p:tav tm="0">
                                          <p:val>
                                            <p:strVal val="#ppt_w*0.70"/>
                                          </p:val>
                                        </p:tav>
                                        <p:tav tm="100000">
                                          <p:val>
                                            <p:strVal val="#ppt_w"/>
                                          </p:val>
                                        </p:tav>
                                      </p:tavLst>
                                    </p:anim>
                                    <p:anim calcmode="lin" valueType="num">
                                      <p:cBhvr>
                                        <p:cTn id="71" dur="2000" fill="hold"/>
                                        <p:tgtEl>
                                          <p:spTgt spid="57"/>
                                        </p:tgtEl>
                                        <p:attrNameLst>
                                          <p:attrName>ppt_h</p:attrName>
                                        </p:attrNameLst>
                                      </p:cBhvr>
                                      <p:tavLst>
                                        <p:tav tm="0">
                                          <p:val>
                                            <p:strVal val="#ppt_h"/>
                                          </p:val>
                                        </p:tav>
                                        <p:tav tm="100000">
                                          <p:val>
                                            <p:strVal val="#ppt_h"/>
                                          </p:val>
                                        </p:tav>
                                      </p:tavLst>
                                    </p:anim>
                                    <p:animEffect transition="in" filter="fade">
                                      <p:cBhvr>
                                        <p:cTn id="72" dur="2000"/>
                                        <p:tgtEl>
                                          <p:spTgt spid="57"/>
                                        </p:tgtEl>
                                      </p:cBhvr>
                                    </p:animEffect>
                                  </p:childTnLst>
                                </p:cTn>
                              </p:par>
                              <p:par>
                                <p:cTn id="73" presetID="10" presetClass="entr" presetSubtype="0" fill="hold" nodeType="withEffect">
                                  <p:stCondLst>
                                    <p:cond delay="0"/>
                                  </p:stCondLst>
                                  <p:childTnLst>
                                    <p:set>
                                      <p:cBhvr>
                                        <p:cTn id="74" dur="1" fill="hold">
                                          <p:stCondLst>
                                            <p:cond delay="0"/>
                                          </p:stCondLst>
                                        </p:cTn>
                                        <p:tgtEl>
                                          <p:spTgt spid="23574"/>
                                        </p:tgtEl>
                                        <p:attrNameLst>
                                          <p:attrName>style.visibility</p:attrName>
                                        </p:attrNameLst>
                                      </p:cBhvr>
                                      <p:to>
                                        <p:strVal val="visible"/>
                                      </p:to>
                                    </p:set>
                                    <p:animEffect transition="in" filter="fade">
                                      <p:cBhvr>
                                        <p:cTn id="75" dur="2000"/>
                                        <p:tgtEl>
                                          <p:spTgt spid="235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0" grpId="1" animBg="1"/>
      <p:bldP spid="80" grpId="2" animBg="1"/>
      <p:bldP spid="81" grpId="0" animBg="1"/>
      <p:bldP spid="8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54" name="Connecteur droit 53">
            <a:extLst>
              <a:ext uri="{FF2B5EF4-FFF2-40B4-BE49-F238E27FC236}">
                <a16:creationId xmlns:a16="http://schemas.microsoft.com/office/drawing/2014/main" id="{E023041C-F57D-43B5-93A6-DBCEF95ECACE}"/>
              </a:ext>
            </a:extLst>
          </p:cNvPr>
          <p:cNvCxnSpPr/>
          <p:nvPr/>
        </p:nvCxnSpPr>
        <p:spPr>
          <a:xfrm flipV="1">
            <a:off x="397473" y="1888200"/>
            <a:ext cx="4709733" cy="136911"/>
          </a:xfrm>
          <a:prstGeom prst="line">
            <a:avLst/>
          </a:prstGeom>
          <a:ln w="12700">
            <a:solidFill>
              <a:schemeClr val="bg1"/>
            </a:solidFill>
            <a:prstDash val="dashDot"/>
          </a:ln>
        </p:spPr>
        <p:style>
          <a:lnRef idx="1">
            <a:schemeClr val="accent1"/>
          </a:lnRef>
          <a:fillRef idx="0">
            <a:schemeClr val="accent1"/>
          </a:fillRef>
          <a:effectRef idx="0">
            <a:schemeClr val="accent1"/>
          </a:effectRef>
          <a:fontRef idx="minor">
            <a:schemeClr val="tx1"/>
          </a:fontRef>
        </p:style>
      </p:cxnSp>
      <p:cxnSp>
        <p:nvCxnSpPr>
          <p:cNvPr id="55" name="Connecteur droit 54">
            <a:extLst>
              <a:ext uri="{FF2B5EF4-FFF2-40B4-BE49-F238E27FC236}">
                <a16:creationId xmlns:a16="http://schemas.microsoft.com/office/drawing/2014/main" id="{172A3939-8C55-47A7-B989-7B0878F7E3B9}"/>
              </a:ext>
            </a:extLst>
          </p:cNvPr>
          <p:cNvCxnSpPr/>
          <p:nvPr/>
        </p:nvCxnSpPr>
        <p:spPr>
          <a:xfrm flipV="1">
            <a:off x="397473" y="2476916"/>
            <a:ext cx="4709733" cy="136911"/>
          </a:xfrm>
          <a:prstGeom prst="line">
            <a:avLst/>
          </a:prstGeom>
          <a:ln w="1270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472919D4-1812-41F1-A73B-C176203AEF2A}"/>
              </a:ext>
            </a:extLst>
          </p:cNvPr>
          <p:cNvSpPr/>
          <p:nvPr/>
        </p:nvSpPr>
        <p:spPr>
          <a:xfrm>
            <a:off x="425928" y="683138"/>
            <a:ext cx="4649990" cy="2639203"/>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sz="1106" dirty="0">
                <a:solidFill>
                  <a:schemeClr val="tx1"/>
                </a:solidFill>
              </a:rPr>
              <a:t>Cs Agents </a:t>
            </a:r>
          </a:p>
        </p:txBody>
      </p:sp>
      <p:sp>
        <p:nvSpPr>
          <p:cNvPr id="64" name="Forme libre 63">
            <a:extLst>
              <a:ext uri="{FF2B5EF4-FFF2-40B4-BE49-F238E27FC236}">
                <a16:creationId xmlns:a16="http://schemas.microsoft.com/office/drawing/2014/main" id="{FC6CEC64-6DDF-40B2-91F3-D9018EB0090B}"/>
              </a:ext>
            </a:extLst>
          </p:cNvPr>
          <p:cNvSpPr/>
          <p:nvPr/>
        </p:nvSpPr>
        <p:spPr>
          <a:xfrm>
            <a:off x="1325805" y="836475"/>
            <a:ext cx="1769884" cy="1280739"/>
          </a:xfrm>
          <a:custGeom>
            <a:avLst/>
            <a:gdLst>
              <a:gd name="connsiteX0" fmla="*/ 577215 w 2257425"/>
              <a:gd name="connsiteY0" fmla="*/ 506730 h 1632585"/>
              <a:gd name="connsiteX1" fmla="*/ 920115 w 2257425"/>
              <a:gd name="connsiteY1" fmla="*/ 49530 h 1632585"/>
              <a:gd name="connsiteX2" fmla="*/ 1320165 w 2257425"/>
              <a:gd name="connsiteY2" fmla="*/ 209550 h 1632585"/>
              <a:gd name="connsiteX3" fmla="*/ 1925955 w 2257425"/>
              <a:gd name="connsiteY3" fmla="*/ 518160 h 1632585"/>
              <a:gd name="connsiteX4" fmla="*/ 2257425 w 2257425"/>
              <a:gd name="connsiteY4" fmla="*/ 1341120 h 1632585"/>
              <a:gd name="connsiteX5" fmla="*/ 1925955 w 2257425"/>
              <a:gd name="connsiteY5" fmla="*/ 1592580 h 1632585"/>
              <a:gd name="connsiteX6" fmla="*/ 1183005 w 2257425"/>
              <a:gd name="connsiteY6" fmla="*/ 1581150 h 1632585"/>
              <a:gd name="connsiteX7" fmla="*/ 211455 w 2257425"/>
              <a:gd name="connsiteY7" fmla="*/ 1375410 h 1632585"/>
              <a:gd name="connsiteX8" fmla="*/ 51435 w 2257425"/>
              <a:gd name="connsiteY8" fmla="*/ 1066800 h 1632585"/>
              <a:gd name="connsiteX9" fmla="*/ 97155 w 2257425"/>
              <a:gd name="connsiteY9" fmla="*/ 609600 h 1632585"/>
              <a:gd name="connsiteX10" fmla="*/ 634365 w 2257425"/>
              <a:gd name="connsiteY10" fmla="*/ 483870 h 1632585"/>
              <a:gd name="connsiteX11" fmla="*/ 577215 w 2257425"/>
              <a:gd name="connsiteY11" fmla="*/ 506730 h 163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57425" h="1632585">
                <a:moveTo>
                  <a:pt x="577215" y="506730"/>
                </a:moveTo>
                <a:cubicBezTo>
                  <a:pt x="624840" y="434340"/>
                  <a:pt x="796290" y="99060"/>
                  <a:pt x="920115" y="49530"/>
                </a:cubicBezTo>
                <a:cubicBezTo>
                  <a:pt x="1043940" y="0"/>
                  <a:pt x="1152525" y="131445"/>
                  <a:pt x="1320165" y="209550"/>
                </a:cubicBezTo>
                <a:cubicBezTo>
                  <a:pt x="1487805" y="287655"/>
                  <a:pt x="1769745" y="329565"/>
                  <a:pt x="1925955" y="518160"/>
                </a:cubicBezTo>
                <a:cubicBezTo>
                  <a:pt x="2082165" y="706755"/>
                  <a:pt x="2257425" y="1162050"/>
                  <a:pt x="2257425" y="1341120"/>
                </a:cubicBezTo>
                <a:cubicBezTo>
                  <a:pt x="2257425" y="1520190"/>
                  <a:pt x="2105025" y="1552575"/>
                  <a:pt x="1925955" y="1592580"/>
                </a:cubicBezTo>
                <a:cubicBezTo>
                  <a:pt x="1746885" y="1632585"/>
                  <a:pt x="1468755" y="1617345"/>
                  <a:pt x="1183005" y="1581150"/>
                </a:cubicBezTo>
                <a:cubicBezTo>
                  <a:pt x="897255" y="1544955"/>
                  <a:pt x="400050" y="1461135"/>
                  <a:pt x="211455" y="1375410"/>
                </a:cubicBezTo>
                <a:cubicBezTo>
                  <a:pt x="22860" y="1289685"/>
                  <a:pt x="70485" y="1194435"/>
                  <a:pt x="51435" y="1066800"/>
                </a:cubicBezTo>
                <a:cubicBezTo>
                  <a:pt x="32385" y="939165"/>
                  <a:pt x="0" y="706755"/>
                  <a:pt x="97155" y="609600"/>
                </a:cubicBezTo>
                <a:cubicBezTo>
                  <a:pt x="194310" y="512445"/>
                  <a:pt x="556260" y="506730"/>
                  <a:pt x="634365" y="483870"/>
                </a:cubicBezTo>
                <a:cubicBezTo>
                  <a:pt x="712470" y="461010"/>
                  <a:pt x="529590" y="579120"/>
                  <a:pt x="577215" y="506730"/>
                </a:cubicBezTo>
                <a:close/>
              </a:path>
            </a:pathLst>
          </a:custGeom>
          <a:solidFill>
            <a:srgbClr val="456B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sz="1106">
              <a:solidFill>
                <a:schemeClr val="tx1"/>
              </a:solidFill>
            </a:endParaRPr>
          </a:p>
        </p:txBody>
      </p:sp>
      <p:sp>
        <p:nvSpPr>
          <p:cNvPr id="67" name="ZoneTexte 37">
            <a:extLst>
              <a:ext uri="{FF2B5EF4-FFF2-40B4-BE49-F238E27FC236}">
                <a16:creationId xmlns:a16="http://schemas.microsoft.com/office/drawing/2014/main" id="{3F850125-ECFE-4163-B1D7-E70338EDCB9B}"/>
              </a:ext>
            </a:extLst>
          </p:cNvPr>
          <p:cNvSpPr txBox="1">
            <a:spLocks noChangeArrowheads="1"/>
          </p:cNvSpPr>
          <p:nvPr/>
        </p:nvSpPr>
        <p:spPr bwMode="auto">
          <a:xfrm>
            <a:off x="1700082" y="1589987"/>
            <a:ext cx="392062" cy="285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254" dirty="0">
                <a:solidFill>
                  <a:schemeClr val="bg1"/>
                </a:solidFill>
                <a:latin typeface="Calibri" panose="020F0502020204030204" pitchFamily="34" charset="0"/>
              </a:rPr>
              <a:t>A</a:t>
            </a:r>
          </a:p>
        </p:txBody>
      </p:sp>
      <p:grpSp>
        <p:nvGrpSpPr>
          <p:cNvPr id="3" name="Groupe 46">
            <a:extLst>
              <a:ext uri="{FF2B5EF4-FFF2-40B4-BE49-F238E27FC236}">
                <a16:creationId xmlns:a16="http://schemas.microsoft.com/office/drawing/2014/main" id="{8B7402AC-9511-46DB-9860-DC34ACDB9932}"/>
              </a:ext>
            </a:extLst>
          </p:cNvPr>
          <p:cNvGrpSpPr>
            <a:grpSpLocks/>
          </p:cNvGrpSpPr>
          <p:nvPr/>
        </p:nvGrpSpPr>
        <p:grpSpPr bwMode="auto">
          <a:xfrm>
            <a:off x="3655778" y="675916"/>
            <a:ext cx="1259580" cy="1412671"/>
            <a:chOff x="5743575" y="1150620"/>
            <a:chExt cx="1606550" cy="1801813"/>
          </a:xfrm>
        </p:grpSpPr>
        <p:sp>
          <p:nvSpPr>
            <p:cNvPr id="74" name="Rectangle 73">
              <a:extLst>
                <a:ext uri="{FF2B5EF4-FFF2-40B4-BE49-F238E27FC236}">
                  <a16:creationId xmlns:a16="http://schemas.microsoft.com/office/drawing/2014/main" id="{29A2EEB8-68C6-41BF-8620-962D2D3D3096}"/>
                </a:ext>
              </a:extLst>
            </p:cNvPr>
            <p:cNvSpPr/>
            <p:nvPr/>
          </p:nvSpPr>
          <p:spPr>
            <a:xfrm rot="831553">
              <a:off x="5743575" y="1150620"/>
              <a:ext cx="1500188" cy="1801813"/>
            </a:xfrm>
            <a:prstGeom prst="rect">
              <a:avLst/>
            </a:prstGeom>
            <a:solidFill>
              <a:srgbClr val="FFC000"/>
            </a:solidFill>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sz="1106">
                <a:solidFill>
                  <a:schemeClr val="tx1"/>
                </a:solidFill>
              </a:endParaRPr>
            </a:p>
          </p:txBody>
        </p:sp>
        <p:cxnSp>
          <p:nvCxnSpPr>
            <p:cNvPr id="75" name="Connecteur droit 74">
              <a:extLst>
                <a:ext uri="{FF2B5EF4-FFF2-40B4-BE49-F238E27FC236}">
                  <a16:creationId xmlns:a16="http://schemas.microsoft.com/office/drawing/2014/main" id="{F2A89B43-6EEF-4D6C-B043-66B6A1D9A597}"/>
                </a:ext>
              </a:extLst>
            </p:cNvPr>
            <p:cNvCxnSpPr/>
            <p:nvPr/>
          </p:nvCxnSpPr>
          <p:spPr>
            <a:xfrm rot="5400000">
              <a:off x="5620544" y="1834040"/>
              <a:ext cx="1771651" cy="4365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ZoneTexte 36">
              <a:extLst>
                <a:ext uri="{FF2B5EF4-FFF2-40B4-BE49-F238E27FC236}">
                  <a16:creationId xmlns:a16="http://schemas.microsoft.com/office/drawing/2014/main" id="{B5A9B313-6F7F-4547-BE91-D09F25916880}"/>
                </a:ext>
              </a:extLst>
            </p:cNvPr>
            <p:cNvSpPr txBox="1">
              <a:spLocks noChangeArrowheads="1"/>
            </p:cNvSpPr>
            <p:nvPr/>
          </p:nvSpPr>
          <p:spPr bwMode="auto">
            <a:xfrm>
              <a:off x="5905500" y="1469708"/>
              <a:ext cx="749300" cy="363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254">
                  <a:latin typeface="Calibri" panose="020F0502020204030204" pitchFamily="34" charset="0"/>
                </a:rPr>
                <a:t>CR</a:t>
              </a:r>
              <a:r>
                <a:rPr lang="fr-FR" altLang="fr-FR" sz="1254" baseline="-25000">
                  <a:latin typeface="Calibri" panose="020F0502020204030204" pitchFamily="34" charset="0"/>
                </a:rPr>
                <a:t>1</a:t>
              </a:r>
              <a:endParaRPr lang="fr-FR" altLang="fr-FR" sz="1254">
                <a:latin typeface="Calibri" panose="020F0502020204030204" pitchFamily="34" charset="0"/>
              </a:endParaRPr>
            </a:p>
          </p:txBody>
        </p:sp>
        <p:sp>
          <p:nvSpPr>
            <p:cNvPr id="77" name="ZoneTexte 62">
              <a:extLst>
                <a:ext uri="{FF2B5EF4-FFF2-40B4-BE49-F238E27FC236}">
                  <a16:creationId xmlns:a16="http://schemas.microsoft.com/office/drawing/2014/main" id="{A7125237-EE4F-40B1-AAAD-8F23659C298D}"/>
                </a:ext>
              </a:extLst>
            </p:cNvPr>
            <p:cNvSpPr txBox="1">
              <a:spLocks noChangeArrowheads="1"/>
            </p:cNvSpPr>
            <p:nvPr/>
          </p:nvSpPr>
          <p:spPr bwMode="auto">
            <a:xfrm>
              <a:off x="6729412" y="1530033"/>
              <a:ext cx="620713" cy="363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254">
                  <a:latin typeface="Calibri" panose="020F0502020204030204" pitchFamily="34" charset="0"/>
                </a:rPr>
                <a:t>CR</a:t>
              </a:r>
              <a:r>
                <a:rPr lang="fr-FR" altLang="fr-FR" sz="1254" baseline="-25000">
                  <a:latin typeface="Calibri" panose="020F0502020204030204" pitchFamily="34" charset="0"/>
                </a:rPr>
                <a:t>2</a:t>
              </a:r>
            </a:p>
          </p:txBody>
        </p:sp>
      </p:grpSp>
      <p:sp>
        <p:nvSpPr>
          <p:cNvPr id="79" name="ZoneTexte 40">
            <a:extLst>
              <a:ext uri="{FF2B5EF4-FFF2-40B4-BE49-F238E27FC236}">
                <a16:creationId xmlns:a16="http://schemas.microsoft.com/office/drawing/2014/main" id="{6EA837A3-5661-4C6C-87A6-E7A2A7B0F5DF}"/>
              </a:ext>
            </a:extLst>
          </p:cNvPr>
          <p:cNvSpPr txBox="1">
            <a:spLocks noChangeArrowheads="1"/>
          </p:cNvSpPr>
          <p:nvPr/>
        </p:nvSpPr>
        <p:spPr bwMode="auto">
          <a:xfrm>
            <a:off x="1894608" y="1000768"/>
            <a:ext cx="484166" cy="285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fr-FR" altLang="fr-FR" sz="1254" b="1">
                <a:latin typeface="Calibri" panose="020F0502020204030204" pitchFamily="34" charset="0"/>
              </a:rPr>
              <a:t>AC</a:t>
            </a:r>
          </a:p>
        </p:txBody>
      </p:sp>
      <p:grpSp>
        <p:nvGrpSpPr>
          <p:cNvPr id="7" name="Groupe 56"/>
          <p:cNvGrpSpPr/>
          <p:nvPr/>
        </p:nvGrpSpPr>
        <p:grpSpPr>
          <a:xfrm>
            <a:off x="5388077" y="634180"/>
            <a:ext cx="1189703" cy="1312607"/>
            <a:chOff x="4409767" y="717754"/>
            <a:chExt cx="1189703" cy="1312607"/>
          </a:xfrm>
        </p:grpSpPr>
        <p:sp>
          <p:nvSpPr>
            <p:cNvPr id="58" name="Rectangle à coins arrondis 57"/>
            <p:cNvSpPr/>
            <p:nvPr/>
          </p:nvSpPr>
          <p:spPr>
            <a:xfrm>
              <a:off x="4409767" y="717754"/>
              <a:ext cx="1189703" cy="1312607"/>
            </a:xfrm>
            <a:prstGeom prst="roundRect">
              <a:avLst/>
            </a:prstGeom>
            <a:solidFill>
              <a:schemeClr val="bg2">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0" name="Connecteur en arc 59"/>
            <p:cNvCxnSpPr/>
            <p:nvPr/>
          </p:nvCxnSpPr>
          <p:spPr>
            <a:xfrm>
              <a:off x="4645742" y="919316"/>
              <a:ext cx="624348" cy="329380"/>
            </a:xfrm>
            <a:prstGeom prst="curvedConnector3">
              <a:avLst>
                <a:gd name="adj1" fmla="val 50000"/>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1" name="Connecteur en arc 60"/>
            <p:cNvCxnSpPr/>
            <p:nvPr/>
          </p:nvCxnSpPr>
          <p:spPr>
            <a:xfrm flipV="1">
              <a:off x="4552336" y="1499420"/>
              <a:ext cx="550607" cy="270387"/>
            </a:xfrm>
            <a:prstGeom prst="curvedConnector3">
              <a:avLst>
                <a:gd name="adj1" fmla="val 50000"/>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ZoneTexte 61"/>
            <p:cNvSpPr txBox="1"/>
            <p:nvPr/>
          </p:nvSpPr>
          <p:spPr>
            <a:xfrm>
              <a:off x="4999703" y="1656735"/>
              <a:ext cx="518091" cy="369332"/>
            </a:xfrm>
            <a:prstGeom prst="rect">
              <a:avLst/>
            </a:prstGeom>
            <a:noFill/>
          </p:spPr>
          <p:txBody>
            <a:bodyPr wrap="none" rtlCol="0">
              <a:spAutoFit/>
            </a:bodyPr>
            <a:lstStyle/>
            <a:p>
              <a:pPr algn="l"/>
              <a:r>
                <a:rPr lang="fr-FR" sz="1800" b="1" dirty="0">
                  <a:latin typeface="Arial" panose="020B0604020202020204" pitchFamily="34" charset="0"/>
                  <a:cs typeface="Arial" panose="020B0604020202020204" pitchFamily="34" charset="0"/>
                </a:rPr>
                <a:t>ML</a:t>
              </a:r>
            </a:p>
          </p:txBody>
        </p:sp>
      </p:grpSp>
      <p:cxnSp>
        <p:nvCxnSpPr>
          <p:cNvPr id="105" name="Connecteur droit 104">
            <a:extLst>
              <a:ext uri="{FF2B5EF4-FFF2-40B4-BE49-F238E27FC236}">
                <a16:creationId xmlns:a16="http://schemas.microsoft.com/office/drawing/2014/main" id="{E023041C-F57D-43B5-93A6-DBCEF95ECACE}"/>
              </a:ext>
            </a:extLst>
          </p:cNvPr>
          <p:cNvCxnSpPr/>
          <p:nvPr/>
        </p:nvCxnSpPr>
        <p:spPr>
          <a:xfrm flipV="1">
            <a:off x="397473" y="1903168"/>
            <a:ext cx="4709733" cy="136911"/>
          </a:xfrm>
          <a:prstGeom prst="line">
            <a:avLst/>
          </a:prstGeom>
          <a:ln w="12700">
            <a:solidFill>
              <a:schemeClr val="bg1"/>
            </a:solidFill>
            <a:prstDash val="dashDot"/>
          </a:ln>
        </p:spPr>
        <p:style>
          <a:lnRef idx="1">
            <a:schemeClr val="accent1"/>
          </a:lnRef>
          <a:fillRef idx="0">
            <a:schemeClr val="accent1"/>
          </a:fillRef>
          <a:effectRef idx="0">
            <a:schemeClr val="accent1"/>
          </a:effectRef>
          <a:fontRef idx="minor">
            <a:schemeClr val="tx1"/>
          </a:fontRef>
        </p:style>
      </p:cxnSp>
      <p:cxnSp>
        <p:nvCxnSpPr>
          <p:cNvPr id="106" name="Connecteur droit 105">
            <a:extLst>
              <a:ext uri="{FF2B5EF4-FFF2-40B4-BE49-F238E27FC236}">
                <a16:creationId xmlns:a16="http://schemas.microsoft.com/office/drawing/2014/main" id="{172A3939-8C55-47A7-B989-7B0878F7E3B9}"/>
              </a:ext>
            </a:extLst>
          </p:cNvPr>
          <p:cNvCxnSpPr/>
          <p:nvPr/>
        </p:nvCxnSpPr>
        <p:spPr>
          <a:xfrm flipV="1">
            <a:off x="366185" y="2476916"/>
            <a:ext cx="4709733" cy="136911"/>
          </a:xfrm>
          <a:prstGeom prst="line">
            <a:avLst/>
          </a:prstGeom>
          <a:ln w="12700">
            <a:solidFill>
              <a:schemeClr val="bg1"/>
            </a:solidFill>
            <a:prstDash val="dashDot"/>
          </a:ln>
        </p:spPr>
        <p:style>
          <a:lnRef idx="1">
            <a:schemeClr val="accent1"/>
          </a:lnRef>
          <a:fillRef idx="0">
            <a:schemeClr val="accent1"/>
          </a:fillRef>
          <a:effectRef idx="0">
            <a:schemeClr val="accent1"/>
          </a:effectRef>
          <a:fontRef idx="minor">
            <a:schemeClr val="tx1"/>
          </a:fontRef>
        </p:style>
      </p:cxnSp>
      <p:cxnSp>
        <p:nvCxnSpPr>
          <p:cNvPr id="107" name="Connecteur droit 106">
            <a:extLst>
              <a:ext uri="{FF2B5EF4-FFF2-40B4-BE49-F238E27FC236}">
                <a16:creationId xmlns:a16="http://schemas.microsoft.com/office/drawing/2014/main" id="{0C06ED90-408D-4D0D-897E-3074241E7265}"/>
              </a:ext>
            </a:extLst>
          </p:cNvPr>
          <p:cNvCxnSpPr/>
          <p:nvPr/>
        </p:nvCxnSpPr>
        <p:spPr>
          <a:xfrm flipV="1">
            <a:off x="347514" y="2890138"/>
            <a:ext cx="4709733" cy="136911"/>
          </a:xfrm>
          <a:prstGeom prst="line">
            <a:avLst/>
          </a:prstGeom>
          <a:ln w="1270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108" name="ZoneTexte 56">
            <a:extLst>
              <a:ext uri="{FF2B5EF4-FFF2-40B4-BE49-F238E27FC236}">
                <a16:creationId xmlns:a16="http://schemas.microsoft.com/office/drawing/2014/main" id="{A5D52A7C-EAB1-4EDE-B2B9-DAC303D861FB}"/>
              </a:ext>
            </a:extLst>
          </p:cNvPr>
          <p:cNvSpPr txBox="1">
            <a:spLocks noChangeArrowheads="1"/>
          </p:cNvSpPr>
          <p:nvPr/>
        </p:nvSpPr>
        <p:spPr bwMode="auto">
          <a:xfrm>
            <a:off x="605156" y="692071"/>
            <a:ext cx="606141" cy="285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254">
                <a:latin typeface="Calibri" panose="020F0502020204030204" pitchFamily="34" charset="0"/>
              </a:rPr>
              <a:t>MENS</a:t>
            </a:r>
          </a:p>
        </p:txBody>
      </p:sp>
      <p:sp>
        <p:nvSpPr>
          <p:cNvPr id="109" name="ZoneTexte 57">
            <a:extLst>
              <a:ext uri="{FF2B5EF4-FFF2-40B4-BE49-F238E27FC236}">
                <a16:creationId xmlns:a16="http://schemas.microsoft.com/office/drawing/2014/main" id="{D2AC1F1E-08BE-4092-AD99-D98B2D097577}"/>
              </a:ext>
            </a:extLst>
          </p:cNvPr>
          <p:cNvSpPr txBox="1">
            <a:spLocks noChangeArrowheads="1"/>
          </p:cNvSpPr>
          <p:nvPr/>
        </p:nvSpPr>
        <p:spPr bwMode="auto">
          <a:xfrm>
            <a:off x="4078957" y="3037006"/>
            <a:ext cx="607386" cy="285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254">
                <a:latin typeface="Calibri" panose="020F0502020204030204" pitchFamily="34" charset="0"/>
              </a:rPr>
              <a:t>NEUR</a:t>
            </a:r>
          </a:p>
        </p:txBody>
      </p:sp>
      <p:sp>
        <p:nvSpPr>
          <p:cNvPr id="56" name="Rectangle 55"/>
          <p:cNvSpPr/>
          <p:nvPr/>
        </p:nvSpPr>
        <p:spPr>
          <a:xfrm>
            <a:off x="460017" y="3431103"/>
            <a:ext cx="6343906" cy="1384995"/>
          </a:xfrm>
          <a:prstGeom prst="rect">
            <a:avLst/>
          </a:prstGeom>
        </p:spPr>
        <p:txBody>
          <a:bodyPr wrap="square">
            <a:spAutoFit/>
          </a:bodyPr>
          <a:lstStyle/>
          <a:p>
            <a:pPr algn="just">
              <a:spcBef>
                <a:spcPct val="0"/>
              </a:spcBef>
            </a:pPr>
            <a:r>
              <a:rPr lang="en-GB" altLang="fr-FR" sz="1400" dirty="0">
                <a:latin typeface="Calibri" panose="020F0502020204030204" pitchFamily="34" charset="0"/>
                <a:cs typeface="Calibri" panose="020F0502020204030204" pitchFamily="34" charset="0"/>
              </a:rPr>
              <a:t>The intentional CRs constitute a "</a:t>
            </a:r>
            <a:r>
              <a:rPr lang="en-GB" altLang="fr-FR" sz="1400" b="1" dirty="0">
                <a:latin typeface="Calibri" panose="020F0502020204030204" pitchFamily="34" charset="0"/>
                <a:cs typeface="Calibri" panose="020F0502020204030204" pitchFamily="34" charset="0"/>
              </a:rPr>
              <a:t>conscious agent-network”</a:t>
            </a:r>
            <a:r>
              <a:rPr lang="en-GB" altLang="fr-FR" sz="1400" dirty="0">
                <a:latin typeface="Calibri" panose="020F0502020204030204" pitchFamily="34" charset="0"/>
                <a:cs typeface="Calibri" panose="020F0502020204030204" pitchFamily="34" charset="0"/>
              </a:rPr>
              <a:t>. </a:t>
            </a:r>
          </a:p>
          <a:p>
            <a:pPr algn="just">
              <a:spcBef>
                <a:spcPct val="0"/>
              </a:spcBef>
            </a:pPr>
            <a:endParaRPr lang="en-GB" altLang="fr-FR" sz="1400" dirty="0">
              <a:latin typeface="Calibri" panose="020F0502020204030204" pitchFamily="34" charset="0"/>
              <a:cs typeface="Calibri" panose="020F0502020204030204" pitchFamily="34" charset="0"/>
            </a:endParaRPr>
          </a:p>
          <a:p>
            <a:pPr algn="just">
              <a:spcBef>
                <a:spcPct val="0"/>
              </a:spcBef>
            </a:pPr>
            <a:r>
              <a:rPr lang="en-GB" altLang="fr-FR" sz="1400" dirty="0">
                <a:latin typeface="Calibri" panose="020F0502020204030204" pitchFamily="34" charset="0"/>
                <a:cs typeface="Calibri" panose="020F0502020204030204" pitchFamily="34" charset="0"/>
              </a:rPr>
              <a:t>An arousing event leads to the activation of part of the cortex Structural Core. Archetypal objects A with their neural base of a ramification in this part are activated; their activation diffuses into </a:t>
            </a:r>
            <a:r>
              <a:rPr lang="en-GB" altLang="fr-FR" sz="1400" b="1" dirty="0">
                <a:latin typeface="Calibri" panose="020F0502020204030204" pitchFamily="34" charset="0"/>
                <a:cs typeface="Calibri" panose="020F0502020204030204" pitchFamily="34" charset="0"/>
              </a:rPr>
              <a:t>AC</a:t>
            </a:r>
            <a:r>
              <a:rPr lang="en-GB" altLang="fr-FR" sz="1400" dirty="0">
                <a:latin typeface="Calibri" panose="020F0502020204030204" pitchFamily="34" charset="0"/>
                <a:cs typeface="Calibri" panose="020F0502020204030204" pitchFamily="34" charset="0"/>
              </a:rPr>
              <a:t> thus starting the formation of a new macro-landscape </a:t>
            </a:r>
            <a:r>
              <a:rPr lang="en-GB" altLang="fr-FR" sz="1400" b="1" dirty="0">
                <a:latin typeface="Calibri" panose="020F0502020204030204" pitchFamily="34" charset="0"/>
                <a:cs typeface="Calibri" panose="020F0502020204030204" pitchFamily="34" charset="0"/>
              </a:rPr>
              <a:t>ML</a:t>
            </a:r>
            <a:r>
              <a:rPr lang="en-GB" altLang="fr-FR" sz="1400" dirty="0">
                <a:latin typeface="Calibri" panose="020F0502020204030204" pitchFamily="34" charset="0"/>
                <a:cs typeface="Calibri" panose="020F0502020204030204" pitchFamily="34" charset="0"/>
              </a:rPr>
              <a:t>. </a:t>
            </a:r>
          </a:p>
        </p:txBody>
      </p:sp>
      <p:sp>
        <p:nvSpPr>
          <p:cNvPr id="57" name="ZoneTexte 24">
            <a:extLst>
              <a:ext uri="{FF2B5EF4-FFF2-40B4-BE49-F238E27FC236}">
                <a16:creationId xmlns:a16="http://schemas.microsoft.com/office/drawing/2014/main" id="{7E7A4662-6B62-4E51-B9E0-40E0B2B1A016}"/>
              </a:ext>
            </a:extLst>
          </p:cNvPr>
          <p:cNvSpPr txBox="1">
            <a:spLocks noChangeArrowheads="1"/>
          </p:cNvSpPr>
          <p:nvPr/>
        </p:nvSpPr>
        <p:spPr bwMode="auto">
          <a:xfrm>
            <a:off x="1086541" y="172346"/>
            <a:ext cx="53902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0BD0D9"/>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0CF9B"/>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7CCA62"/>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7CCA62"/>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7CCA62"/>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7CCA62"/>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7CCA62"/>
              </a:buClr>
              <a:buChar char="•"/>
              <a:defRPr>
                <a:solidFill>
                  <a:schemeClr val="tx1"/>
                </a:solidFill>
                <a:latin typeface="Georgia" panose="02040502050405020303" pitchFamily="18" charset="0"/>
              </a:defRPr>
            </a:lvl9pPr>
          </a:lstStyle>
          <a:p>
            <a:pPr algn="ctr" eaLnBrk="1" hangingPunct="1">
              <a:spcBef>
                <a:spcPct val="0"/>
              </a:spcBef>
              <a:buClrTx/>
              <a:buSzTx/>
              <a:buFontTx/>
              <a:buNone/>
            </a:pPr>
            <a:r>
              <a:rPr lang="fr-FR" altLang="fr-FR" sz="1600" b="1" dirty="0">
                <a:latin typeface="Arial" panose="020B0604020202020204" pitchFamily="34" charset="0"/>
              </a:rPr>
              <a:t>MACRO-LANDSCAPE ACTING AS A MENTAL SPACE</a:t>
            </a:r>
            <a:endParaRPr lang="fr-FR" altLang="fr-FR" sz="1600" dirty="0">
              <a:latin typeface="Arial" panose="020B0604020202020204" pitchFamily="34" charset="0"/>
            </a:endParaRPr>
          </a:p>
        </p:txBody>
      </p:sp>
      <p:grpSp>
        <p:nvGrpSpPr>
          <p:cNvPr id="86" name="Groupe 85"/>
          <p:cNvGrpSpPr/>
          <p:nvPr/>
        </p:nvGrpSpPr>
        <p:grpSpPr>
          <a:xfrm>
            <a:off x="857819" y="707007"/>
            <a:ext cx="3747623" cy="2583113"/>
            <a:chOff x="857819" y="707007"/>
            <a:chExt cx="3747623" cy="2583113"/>
          </a:xfrm>
        </p:grpSpPr>
        <p:cxnSp>
          <p:nvCxnSpPr>
            <p:cNvPr id="65" name="Connecteur droit avec flèche 64">
              <a:extLst>
                <a:ext uri="{FF2B5EF4-FFF2-40B4-BE49-F238E27FC236}">
                  <a16:creationId xmlns:a16="http://schemas.microsoft.com/office/drawing/2014/main" id="{318C3A04-5C9B-43DB-9817-EF396C0C193D}"/>
                </a:ext>
              </a:extLst>
            </p:cNvPr>
            <p:cNvCxnSpPr/>
            <p:nvPr/>
          </p:nvCxnSpPr>
          <p:spPr bwMode="auto">
            <a:xfrm rot="16200000" flipV="1">
              <a:off x="2454698" y="1325620"/>
              <a:ext cx="440604" cy="37588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6" name="Connecteur droit avec flèche 65">
              <a:extLst>
                <a:ext uri="{FF2B5EF4-FFF2-40B4-BE49-F238E27FC236}">
                  <a16:creationId xmlns:a16="http://schemas.microsoft.com/office/drawing/2014/main" id="{74011EE8-DE1A-4FCE-82E9-F35D71E0F642}"/>
                </a:ext>
              </a:extLst>
            </p:cNvPr>
            <p:cNvCxnSpPr/>
            <p:nvPr/>
          </p:nvCxnSpPr>
          <p:spPr bwMode="auto">
            <a:xfrm rot="5400000">
              <a:off x="1788813" y="1631803"/>
              <a:ext cx="451805" cy="10828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2" name="Groupe 49">
              <a:extLst>
                <a:ext uri="{FF2B5EF4-FFF2-40B4-BE49-F238E27FC236}">
                  <a16:creationId xmlns:a16="http://schemas.microsoft.com/office/drawing/2014/main" id="{954C7275-C8FC-453F-A929-6E74FBAA39F7}"/>
                </a:ext>
              </a:extLst>
            </p:cNvPr>
            <p:cNvGrpSpPr>
              <a:grpSpLocks/>
            </p:cNvGrpSpPr>
            <p:nvPr/>
          </p:nvGrpSpPr>
          <p:grpSpPr bwMode="auto">
            <a:xfrm>
              <a:off x="2064002" y="1280813"/>
              <a:ext cx="860049" cy="657172"/>
              <a:chOff x="3703321" y="1921828"/>
              <a:chExt cx="1097279" cy="838517"/>
            </a:xfrm>
          </p:grpSpPr>
          <p:cxnSp>
            <p:nvCxnSpPr>
              <p:cNvPr id="69" name="Connecteur droit avec flèche 68">
                <a:extLst>
                  <a:ext uri="{FF2B5EF4-FFF2-40B4-BE49-F238E27FC236}">
                    <a16:creationId xmlns:a16="http://schemas.microsoft.com/office/drawing/2014/main" id="{A5FE0A9E-EF45-4338-B1E1-066217645A2D}"/>
                  </a:ext>
                </a:extLst>
              </p:cNvPr>
              <p:cNvCxnSpPr/>
              <p:nvPr/>
            </p:nvCxnSpPr>
            <p:spPr>
              <a:xfrm rot="10800000" flipV="1">
                <a:off x="3703321" y="1921828"/>
                <a:ext cx="552610" cy="227098"/>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0" name="Connecteur droit avec flèche 69">
                <a:extLst>
                  <a:ext uri="{FF2B5EF4-FFF2-40B4-BE49-F238E27FC236}">
                    <a16:creationId xmlns:a16="http://schemas.microsoft.com/office/drawing/2014/main" id="{97EECFD4-26FC-4326-AFC2-B02E285BB86B}"/>
                  </a:ext>
                </a:extLst>
              </p:cNvPr>
              <p:cNvCxnSpPr/>
              <p:nvPr/>
            </p:nvCxnSpPr>
            <p:spPr bwMode="auto">
              <a:xfrm>
                <a:off x="3728728" y="2152102"/>
                <a:ext cx="606600" cy="59236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1" name="Connecteur droit avec flèche 70">
                <a:extLst>
                  <a:ext uri="{FF2B5EF4-FFF2-40B4-BE49-F238E27FC236}">
                    <a16:creationId xmlns:a16="http://schemas.microsoft.com/office/drawing/2014/main" id="{05723EF5-5C8E-401C-B35A-7C56F3B382FE}"/>
                  </a:ext>
                </a:extLst>
              </p:cNvPr>
              <p:cNvCxnSpPr/>
              <p:nvPr/>
            </p:nvCxnSpPr>
            <p:spPr bwMode="auto">
              <a:xfrm flipV="1">
                <a:off x="4348032" y="2485603"/>
                <a:ext cx="371582" cy="24298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2" name="Connecteur droit avec flèche 71">
                <a:extLst>
                  <a:ext uri="{FF2B5EF4-FFF2-40B4-BE49-F238E27FC236}">
                    <a16:creationId xmlns:a16="http://schemas.microsoft.com/office/drawing/2014/main" id="{A5B8A2D2-50AD-472A-A0DA-8A894225E9B6}"/>
                  </a:ext>
                </a:extLst>
              </p:cNvPr>
              <p:cNvCxnSpPr/>
              <p:nvPr/>
            </p:nvCxnSpPr>
            <p:spPr>
              <a:xfrm rot="16200000" flipH="1">
                <a:off x="4617972" y="2577716"/>
                <a:ext cx="292210" cy="7304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80" name="Forme libre 79">
              <a:extLst>
                <a:ext uri="{FF2B5EF4-FFF2-40B4-BE49-F238E27FC236}">
                  <a16:creationId xmlns:a16="http://schemas.microsoft.com/office/drawing/2014/main" id="{1E83F087-C5D1-4201-B791-52C86A3A0657}"/>
                </a:ext>
              </a:extLst>
            </p:cNvPr>
            <p:cNvSpPr/>
            <p:nvPr/>
          </p:nvSpPr>
          <p:spPr>
            <a:xfrm>
              <a:off x="2864185" y="1216092"/>
              <a:ext cx="1741257" cy="467986"/>
            </a:xfrm>
            <a:custGeom>
              <a:avLst/>
              <a:gdLst>
                <a:gd name="connsiteX0" fmla="*/ 2326511 w 2326511"/>
                <a:gd name="connsiteY0" fmla="*/ 241139 h 646253"/>
                <a:gd name="connsiteX1" fmla="*/ 833377 w 2326511"/>
                <a:gd name="connsiteY1" fmla="*/ 67519 h 646253"/>
                <a:gd name="connsiteX2" fmla="*/ 0 w 2326511"/>
                <a:gd name="connsiteY2" fmla="*/ 646253 h 646253"/>
              </a:gdLst>
              <a:ahLst/>
              <a:cxnLst>
                <a:cxn ang="0">
                  <a:pos x="connsiteX0" y="connsiteY0"/>
                </a:cxn>
                <a:cxn ang="0">
                  <a:pos x="connsiteX1" y="connsiteY1"/>
                </a:cxn>
                <a:cxn ang="0">
                  <a:pos x="connsiteX2" y="connsiteY2"/>
                </a:cxn>
              </a:cxnLst>
              <a:rect l="l" t="t" r="r" b="b"/>
              <a:pathLst>
                <a:path w="2326511" h="646253">
                  <a:moveTo>
                    <a:pt x="2326511" y="241139"/>
                  </a:moveTo>
                  <a:cubicBezTo>
                    <a:pt x="1773820" y="120569"/>
                    <a:pt x="1221129" y="0"/>
                    <a:pt x="833377" y="67519"/>
                  </a:cubicBezTo>
                  <a:cubicBezTo>
                    <a:pt x="445625" y="135038"/>
                    <a:pt x="222812" y="390645"/>
                    <a:pt x="0" y="646253"/>
                  </a:cubicBezTo>
                </a:path>
              </a:pathLst>
            </a:custGeom>
            <a:ln w="19050">
              <a:solidFill>
                <a:srgbClr val="C00000"/>
              </a:solidFill>
              <a:headEnd type="arrow"/>
              <a:tailEnd type="none" w="lg" len="lg"/>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fr-FR" sz="1106"/>
            </a:p>
          </p:txBody>
        </p:sp>
        <p:sp>
          <p:nvSpPr>
            <p:cNvPr id="81" name="Forme libre 80">
              <a:extLst>
                <a:ext uri="{FF2B5EF4-FFF2-40B4-BE49-F238E27FC236}">
                  <a16:creationId xmlns:a16="http://schemas.microsoft.com/office/drawing/2014/main" id="{495AE672-93D0-4216-A54F-8969136F0938}"/>
                </a:ext>
              </a:extLst>
            </p:cNvPr>
            <p:cNvSpPr/>
            <p:nvPr/>
          </p:nvSpPr>
          <p:spPr>
            <a:xfrm>
              <a:off x="2494526" y="707007"/>
              <a:ext cx="1711385" cy="736829"/>
            </a:xfrm>
            <a:custGeom>
              <a:avLst/>
              <a:gdLst>
                <a:gd name="connsiteX0" fmla="*/ 2326511 w 2326511"/>
                <a:gd name="connsiteY0" fmla="*/ 349170 h 916330"/>
                <a:gd name="connsiteX1" fmla="*/ 925974 w 2326511"/>
                <a:gd name="connsiteY1" fmla="*/ 94527 h 916330"/>
                <a:gd name="connsiteX2" fmla="*/ 0 w 2326511"/>
                <a:gd name="connsiteY2" fmla="*/ 916330 h 916330"/>
              </a:gdLst>
              <a:ahLst/>
              <a:cxnLst>
                <a:cxn ang="0">
                  <a:pos x="connsiteX0" y="connsiteY0"/>
                </a:cxn>
                <a:cxn ang="0">
                  <a:pos x="connsiteX1" y="connsiteY1"/>
                </a:cxn>
                <a:cxn ang="0">
                  <a:pos x="connsiteX2" y="connsiteY2"/>
                </a:cxn>
              </a:cxnLst>
              <a:rect l="l" t="t" r="r" b="b"/>
              <a:pathLst>
                <a:path w="2326511" h="916330">
                  <a:moveTo>
                    <a:pt x="2326511" y="349170"/>
                  </a:moveTo>
                  <a:cubicBezTo>
                    <a:pt x="1820118" y="174585"/>
                    <a:pt x="1313726" y="0"/>
                    <a:pt x="925974" y="94527"/>
                  </a:cubicBezTo>
                  <a:cubicBezTo>
                    <a:pt x="538222" y="189054"/>
                    <a:pt x="269111" y="552692"/>
                    <a:pt x="0" y="916330"/>
                  </a:cubicBezTo>
                </a:path>
              </a:pathLst>
            </a:custGeom>
            <a:ln w="19050">
              <a:solidFill>
                <a:srgbClr val="C00000"/>
              </a:solidFill>
              <a:headEnd type="arrow"/>
              <a:tailEnd type="none" w="lg" len="lg"/>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fr-FR" sz="1106"/>
            </a:p>
          </p:txBody>
        </p:sp>
        <p:grpSp>
          <p:nvGrpSpPr>
            <p:cNvPr id="4" name="Groupe 50">
              <a:extLst>
                <a:ext uri="{FF2B5EF4-FFF2-40B4-BE49-F238E27FC236}">
                  <a16:creationId xmlns:a16="http://schemas.microsoft.com/office/drawing/2014/main" id="{5A75EA85-E789-4A91-A7A6-0E7312C4BC13}"/>
                </a:ext>
              </a:extLst>
            </p:cNvPr>
            <p:cNvGrpSpPr>
              <a:grpSpLocks/>
            </p:cNvGrpSpPr>
            <p:nvPr/>
          </p:nvGrpSpPr>
          <p:grpSpPr bwMode="auto">
            <a:xfrm>
              <a:off x="1156167" y="1778527"/>
              <a:ext cx="1623060" cy="1134709"/>
              <a:chOff x="2685104" y="2542057"/>
              <a:chExt cx="2070374" cy="1448188"/>
            </a:xfrm>
          </p:grpSpPr>
          <p:grpSp>
            <p:nvGrpSpPr>
              <p:cNvPr id="5" name="Groupe 23">
                <a:extLst>
                  <a:ext uri="{FF2B5EF4-FFF2-40B4-BE49-F238E27FC236}">
                    <a16:creationId xmlns:a16="http://schemas.microsoft.com/office/drawing/2014/main" id="{07928884-2C65-4596-A206-6EB8F26087F2}"/>
                  </a:ext>
                </a:extLst>
              </p:cNvPr>
              <p:cNvGrpSpPr>
                <a:grpSpLocks/>
              </p:cNvGrpSpPr>
              <p:nvPr/>
            </p:nvGrpSpPr>
            <p:grpSpPr bwMode="auto">
              <a:xfrm rot="1119945">
                <a:off x="2685104" y="2542057"/>
                <a:ext cx="792487" cy="1204318"/>
                <a:chOff x="2687797" y="3946154"/>
                <a:chExt cx="880568" cy="1339197"/>
              </a:xfrm>
            </p:grpSpPr>
            <p:sp>
              <p:nvSpPr>
                <p:cNvPr id="93" name="Forme libre 21">
                  <a:extLst>
                    <a:ext uri="{FF2B5EF4-FFF2-40B4-BE49-F238E27FC236}">
                      <a16:creationId xmlns:a16="http://schemas.microsoft.com/office/drawing/2014/main" id="{DA326E64-A5E3-4FBF-9038-56ECC77F9541}"/>
                    </a:ext>
                  </a:extLst>
                </p:cNvPr>
                <p:cNvSpPr/>
                <p:nvPr/>
              </p:nvSpPr>
              <p:spPr>
                <a:xfrm rot="520693">
                  <a:off x="2729470" y="3946154"/>
                  <a:ext cx="838895" cy="1240012"/>
                </a:xfrm>
                <a:custGeom>
                  <a:avLst/>
                  <a:gdLst>
                    <a:gd name="connsiteX0" fmla="*/ 0 w 694481"/>
                    <a:gd name="connsiteY0" fmla="*/ 914400 h 1238491"/>
                    <a:gd name="connsiteX1" fmla="*/ 694481 w 694481"/>
                    <a:gd name="connsiteY1" fmla="*/ 0 h 1238491"/>
                    <a:gd name="connsiteX2" fmla="*/ 555585 w 694481"/>
                    <a:gd name="connsiteY2" fmla="*/ 1238491 h 1238491"/>
                  </a:gdLst>
                  <a:ahLst/>
                  <a:cxnLst>
                    <a:cxn ang="0">
                      <a:pos x="connsiteX0" y="connsiteY0"/>
                    </a:cxn>
                    <a:cxn ang="0">
                      <a:pos x="connsiteX1" y="connsiteY1"/>
                    </a:cxn>
                    <a:cxn ang="0">
                      <a:pos x="connsiteX2" y="connsiteY2"/>
                    </a:cxn>
                  </a:cxnLst>
                  <a:rect l="l" t="t" r="r" b="b"/>
                  <a:pathLst>
                    <a:path w="694481" h="1238491">
                      <a:moveTo>
                        <a:pt x="0" y="914400"/>
                      </a:moveTo>
                      <a:lnTo>
                        <a:pt x="694481" y="0"/>
                      </a:lnTo>
                      <a:lnTo>
                        <a:pt x="555585" y="1238491"/>
                      </a:lnTo>
                    </a:path>
                  </a:pathLst>
                </a:custGeom>
                <a:solidFill>
                  <a:schemeClr val="accent1">
                    <a:lumMod val="20000"/>
                    <a:lumOff val="80000"/>
                  </a:schemeClr>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fr-FR" sz="1400" dirty="0">
                    <a:latin typeface="Calibri" panose="020F0502020204030204" pitchFamily="34" charset="0"/>
                    <a:cs typeface="Calibri" panose="020F0502020204030204" pitchFamily="34" charset="0"/>
                  </a:endParaRPr>
                </a:p>
              </p:txBody>
            </p:sp>
            <p:sp>
              <p:nvSpPr>
                <p:cNvPr id="94" name="Ellipse 23">
                  <a:extLst>
                    <a:ext uri="{FF2B5EF4-FFF2-40B4-BE49-F238E27FC236}">
                      <a16:creationId xmlns:a16="http://schemas.microsoft.com/office/drawing/2014/main" id="{2E6682D7-DA4E-41BC-B1C8-853B62D08788}"/>
                    </a:ext>
                  </a:extLst>
                </p:cNvPr>
                <p:cNvSpPr/>
                <p:nvPr/>
              </p:nvSpPr>
              <p:spPr>
                <a:xfrm rot="1027316">
                  <a:off x="2687797" y="4856117"/>
                  <a:ext cx="700360" cy="429234"/>
                </a:xfrm>
                <a:prstGeom prst="ellipse">
                  <a:avLst/>
                </a:prstGeom>
                <a:solidFill>
                  <a:schemeClr val="accent1">
                    <a:lumMod val="60000"/>
                    <a:lumOff val="40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sz="1400">
                    <a:solidFill>
                      <a:schemeClr val="tx1"/>
                    </a:solidFill>
                    <a:latin typeface="Calibri" panose="020F0502020204030204" pitchFamily="34" charset="0"/>
                    <a:cs typeface="Calibri" panose="020F0502020204030204" pitchFamily="34" charset="0"/>
                  </a:endParaRPr>
                </a:p>
              </p:txBody>
            </p:sp>
          </p:grpSp>
          <p:grpSp>
            <p:nvGrpSpPr>
              <p:cNvPr id="6" name="Groupe 24">
                <a:extLst>
                  <a:ext uri="{FF2B5EF4-FFF2-40B4-BE49-F238E27FC236}">
                    <a16:creationId xmlns:a16="http://schemas.microsoft.com/office/drawing/2014/main" id="{A1D62DE7-B2CC-4152-9FBD-A73C9B3B2F22}"/>
                  </a:ext>
                </a:extLst>
              </p:cNvPr>
              <p:cNvGrpSpPr>
                <a:grpSpLocks/>
              </p:cNvGrpSpPr>
              <p:nvPr/>
            </p:nvGrpSpPr>
            <p:grpSpPr bwMode="auto">
              <a:xfrm rot="-2154435">
                <a:off x="4043864" y="2782577"/>
                <a:ext cx="711614" cy="1207668"/>
                <a:chOff x="2719239" y="3943178"/>
                <a:chExt cx="790709" cy="1342941"/>
              </a:xfrm>
            </p:grpSpPr>
            <p:sp>
              <p:nvSpPr>
                <p:cNvPr id="91" name="Forme libre 90">
                  <a:extLst>
                    <a:ext uri="{FF2B5EF4-FFF2-40B4-BE49-F238E27FC236}">
                      <a16:creationId xmlns:a16="http://schemas.microsoft.com/office/drawing/2014/main" id="{E81D0FC0-6972-44B8-B3EE-AC428C15EC4E}"/>
                    </a:ext>
                  </a:extLst>
                </p:cNvPr>
                <p:cNvSpPr/>
                <p:nvPr/>
              </p:nvSpPr>
              <p:spPr>
                <a:xfrm>
                  <a:off x="2821936" y="3943178"/>
                  <a:ext cx="688012" cy="1232963"/>
                </a:xfrm>
                <a:custGeom>
                  <a:avLst/>
                  <a:gdLst>
                    <a:gd name="connsiteX0" fmla="*/ 0 w 694481"/>
                    <a:gd name="connsiteY0" fmla="*/ 914400 h 1238491"/>
                    <a:gd name="connsiteX1" fmla="*/ 694481 w 694481"/>
                    <a:gd name="connsiteY1" fmla="*/ 0 h 1238491"/>
                    <a:gd name="connsiteX2" fmla="*/ 555585 w 694481"/>
                    <a:gd name="connsiteY2" fmla="*/ 1238491 h 1238491"/>
                  </a:gdLst>
                  <a:ahLst/>
                  <a:cxnLst>
                    <a:cxn ang="0">
                      <a:pos x="connsiteX0" y="connsiteY0"/>
                    </a:cxn>
                    <a:cxn ang="0">
                      <a:pos x="connsiteX1" y="connsiteY1"/>
                    </a:cxn>
                    <a:cxn ang="0">
                      <a:pos x="connsiteX2" y="connsiteY2"/>
                    </a:cxn>
                  </a:cxnLst>
                  <a:rect l="l" t="t" r="r" b="b"/>
                  <a:pathLst>
                    <a:path w="694481" h="1238491">
                      <a:moveTo>
                        <a:pt x="0" y="914400"/>
                      </a:moveTo>
                      <a:lnTo>
                        <a:pt x="694481" y="0"/>
                      </a:lnTo>
                      <a:lnTo>
                        <a:pt x="555585" y="1238491"/>
                      </a:lnTo>
                    </a:path>
                  </a:pathLst>
                </a:custGeom>
                <a:solidFill>
                  <a:schemeClr val="accent5">
                    <a:lumMod val="60000"/>
                    <a:lumOff val="40000"/>
                  </a:schemeClr>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fr-FR" sz="1400">
                    <a:latin typeface="Calibri" panose="020F0502020204030204" pitchFamily="34" charset="0"/>
                    <a:cs typeface="Calibri" panose="020F0502020204030204" pitchFamily="34" charset="0"/>
                  </a:endParaRPr>
                </a:p>
              </p:txBody>
            </p:sp>
            <p:sp>
              <p:nvSpPr>
                <p:cNvPr id="92" name="Ellipse 91">
                  <a:extLst>
                    <a:ext uri="{FF2B5EF4-FFF2-40B4-BE49-F238E27FC236}">
                      <a16:creationId xmlns:a16="http://schemas.microsoft.com/office/drawing/2014/main" id="{5A8821FD-D54C-477D-8CEA-CEF9804583D3}"/>
                    </a:ext>
                  </a:extLst>
                </p:cNvPr>
                <p:cNvSpPr/>
                <p:nvPr/>
              </p:nvSpPr>
              <p:spPr>
                <a:xfrm rot="1027316">
                  <a:off x="2719239" y="4862178"/>
                  <a:ext cx="700360" cy="423941"/>
                </a:xfrm>
                <a:prstGeom prst="ellipse">
                  <a:avLst/>
                </a:prstGeom>
                <a:solidFill>
                  <a:schemeClr val="accent5">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sz="1400">
                    <a:solidFill>
                      <a:schemeClr val="tx1"/>
                    </a:solidFill>
                    <a:latin typeface="Calibri" panose="020F0502020204030204" pitchFamily="34" charset="0"/>
                    <a:cs typeface="Calibri" panose="020F0502020204030204" pitchFamily="34" charset="0"/>
                  </a:endParaRPr>
                </a:p>
              </p:txBody>
            </p:sp>
          </p:grpSp>
          <p:sp>
            <p:nvSpPr>
              <p:cNvPr id="88" name="ZoneTexte 38">
                <a:extLst>
                  <a:ext uri="{FF2B5EF4-FFF2-40B4-BE49-F238E27FC236}">
                    <a16:creationId xmlns:a16="http://schemas.microsoft.com/office/drawing/2014/main" id="{2F17EA27-E059-4A17-9665-4AD57C9A487F}"/>
                  </a:ext>
                </a:extLst>
              </p:cNvPr>
              <p:cNvSpPr txBox="1">
                <a:spLocks noChangeArrowheads="1"/>
              </p:cNvSpPr>
              <p:nvPr/>
            </p:nvSpPr>
            <p:spPr bwMode="auto">
              <a:xfrm>
                <a:off x="2868931" y="3383300"/>
                <a:ext cx="500011" cy="392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400">
                    <a:latin typeface="Calibri" panose="020F0502020204030204" pitchFamily="34" charset="0"/>
                    <a:cs typeface="Calibri" panose="020F0502020204030204" pitchFamily="34" charset="0"/>
                  </a:rPr>
                  <a:t>P</a:t>
                </a:r>
              </a:p>
            </p:txBody>
          </p:sp>
          <p:sp>
            <p:nvSpPr>
              <p:cNvPr id="89" name="Flèche vers le haut 88">
                <a:extLst>
                  <a:ext uri="{FF2B5EF4-FFF2-40B4-BE49-F238E27FC236}">
                    <a16:creationId xmlns:a16="http://schemas.microsoft.com/office/drawing/2014/main" id="{737784D9-A7F8-42AB-BE1A-759112389D3B}"/>
                  </a:ext>
                </a:extLst>
              </p:cNvPr>
              <p:cNvSpPr/>
              <p:nvPr/>
            </p:nvSpPr>
            <p:spPr bwMode="auto">
              <a:xfrm rot="23940000" flipH="1">
                <a:off x="3190378" y="2945946"/>
                <a:ext cx="103199" cy="297049"/>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400" dirty="0">
                  <a:solidFill>
                    <a:schemeClr val="tx1"/>
                  </a:solidFill>
                  <a:latin typeface="Calibri" panose="020F0502020204030204" pitchFamily="34" charset="0"/>
                  <a:cs typeface="Calibri" panose="020F0502020204030204" pitchFamily="34" charset="0"/>
                </a:endParaRPr>
              </a:p>
            </p:txBody>
          </p:sp>
          <p:sp>
            <p:nvSpPr>
              <p:cNvPr id="90" name="Flèche vers le haut 89">
                <a:extLst>
                  <a:ext uri="{FF2B5EF4-FFF2-40B4-BE49-F238E27FC236}">
                    <a16:creationId xmlns:a16="http://schemas.microsoft.com/office/drawing/2014/main" id="{F25615C1-3D03-458D-A127-F894D2CB2807}"/>
                  </a:ext>
                </a:extLst>
              </p:cNvPr>
              <p:cNvSpPr/>
              <p:nvPr/>
            </p:nvSpPr>
            <p:spPr bwMode="auto">
              <a:xfrm rot="20880000" flipH="1">
                <a:off x="4398593" y="3057141"/>
                <a:ext cx="101611" cy="297049"/>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400" dirty="0">
                  <a:solidFill>
                    <a:schemeClr val="tx1"/>
                  </a:solidFill>
                  <a:latin typeface="Calibri" panose="020F0502020204030204" pitchFamily="34" charset="0"/>
                  <a:cs typeface="Calibri" panose="020F0502020204030204" pitchFamily="34" charset="0"/>
                </a:endParaRPr>
              </a:p>
            </p:txBody>
          </p:sp>
        </p:grpSp>
        <p:grpSp>
          <p:nvGrpSpPr>
            <p:cNvPr id="8" name="Groupe 67">
              <a:extLst>
                <a:ext uri="{FF2B5EF4-FFF2-40B4-BE49-F238E27FC236}">
                  <a16:creationId xmlns:a16="http://schemas.microsoft.com/office/drawing/2014/main" id="{704B460A-5C03-42CD-8035-1B232BC5FF32}"/>
                </a:ext>
              </a:extLst>
            </p:cNvPr>
            <p:cNvGrpSpPr>
              <a:grpSpLocks/>
            </p:cNvGrpSpPr>
            <p:nvPr/>
          </p:nvGrpSpPr>
          <p:grpSpPr bwMode="auto">
            <a:xfrm>
              <a:off x="857819" y="1969161"/>
              <a:ext cx="1412671" cy="1294430"/>
              <a:chOff x="2174875" y="2794888"/>
              <a:chExt cx="1801450" cy="1651381"/>
            </a:xfrm>
          </p:grpSpPr>
          <p:grpSp>
            <p:nvGrpSpPr>
              <p:cNvPr id="9" name="Groupe 65">
                <a:extLst>
                  <a:ext uri="{FF2B5EF4-FFF2-40B4-BE49-F238E27FC236}">
                    <a16:creationId xmlns:a16="http://schemas.microsoft.com/office/drawing/2014/main" id="{FDBA766C-0688-46F2-9808-F0C2306769D5}"/>
                  </a:ext>
                </a:extLst>
              </p:cNvPr>
              <p:cNvGrpSpPr>
                <a:grpSpLocks/>
              </p:cNvGrpSpPr>
              <p:nvPr/>
            </p:nvGrpSpPr>
            <p:grpSpPr bwMode="auto">
              <a:xfrm>
                <a:off x="2174875" y="2794890"/>
                <a:ext cx="1762208" cy="1651379"/>
                <a:chOff x="2174875" y="2794890"/>
                <a:chExt cx="1762208" cy="1651379"/>
              </a:xfrm>
            </p:grpSpPr>
            <p:grpSp>
              <p:nvGrpSpPr>
                <p:cNvPr id="10" name="Groupe 27">
                  <a:extLst>
                    <a:ext uri="{FF2B5EF4-FFF2-40B4-BE49-F238E27FC236}">
                      <a16:creationId xmlns:a16="http://schemas.microsoft.com/office/drawing/2014/main" id="{D42F2824-F5C5-45CE-B4FB-BD861F8E305D}"/>
                    </a:ext>
                  </a:extLst>
                </p:cNvPr>
                <p:cNvGrpSpPr/>
                <p:nvPr/>
              </p:nvGrpSpPr>
              <p:grpSpPr bwMode="auto">
                <a:xfrm rot="19544399">
                  <a:off x="3250893" y="2794890"/>
                  <a:ext cx="686190" cy="990763"/>
                  <a:chOff x="2869388" y="4065346"/>
                  <a:chExt cx="838292" cy="1288896"/>
                </a:xfrm>
                <a:solidFill>
                  <a:schemeClr val="accent2">
                    <a:lumMod val="20000"/>
                    <a:lumOff val="80000"/>
                  </a:schemeClr>
                </a:solidFill>
              </p:grpSpPr>
              <p:sp>
                <p:nvSpPr>
                  <p:cNvPr id="103" name="Forme libre 28">
                    <a:extLst>
                      <a:ext uri="{FF2B5EF4-FFF2-40B4-BE49-F238E27FC236}">
                        <a16:creationId xmlns:a16="http://schemas.microsoft.com/office/drawing/2014/main" id="{08EFAD54-A793-46D4-8D1E-70FCFB2D9507}"/>
                      </a:ext>
                    </a:extLst>
                  </p:cNvPr>
                  <p:cNvSpPr/>
                  <p:nvPr/>
                </p:nvSpPr>
                <p:spPr>
                  <a:xfrm>
                    <a:off x="2928019" y="4065346"/>
                    <a:ext cx="779661" cy="1207077"/>
                  </a:xfrm>
                  <a:custGeom>
                    <a:avLst/>
                    <a:gdLst>
                      <a:gd name="connsiteX0" fmla="*/ 0 w 694481"/>
                      <a:gd name="connsiteY0" fmla="*/ 914400 h 1238491"/>
                      <a:gd name="connsiteX1" fmla="*/ 694481 w 694481"/>
                      <a:gd name="connsiteY1" fmla="*/ 0 h 1238491"/>
                      <a:gd name="connsiteX2" fmla="*/ 555585 w 694481"/>
                      <a:gd name="connsiteY2" fmla="*/ 1238491 h 1238491"/>
                    </a:gdLst>
                    <a:ahLst/>
                    <a:cxnLst>
                      <a:cxn ang="0">
                        <a:pos x="connsiteX0" y="connsiteY0"/>
                      </a:cxn>
                      <a:cxn ang="0">
                        <a:pos x="connsiteX1" y="connsiteY1"/>
                      </a:cxn>
                      <a:cxn ang="0">
                        <a:pos x="connsiteX2" y="connsiteY2"/>
                      </a:cxn>
                    </a:cxnLst>
                    <a:rect l="l" t="t" r="r" b="b"/>
                    <a:pathLst>
                      <a:path w="694481" h="1238491">
                        <a:moveTo>
                          <a:pt x="0" y="914400"/>
                        </a:moveTo>
                        <a:lnTo>
                          <a:pt x="694481" y="0"/>
                        </a:lnTo>
                        <a:lnTo>
                          <a:pt x="555585" y="1238491"/>
                        </a:lnTo>
                      </a:path>
                    </a:pathLst>
                  </a:custGeom>
                  <a:solidFill>
                    <a:srgbClr val="FFD653"/>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fr-FR" sz="1106"/>
                  </a:p>
                </p:txBody>
              </p:sp>
              <p:sp>
                <p:nvSpPr>
                  <p:cNvPr id="104" name="Ellipse 29">
                    <a:extLst>
                      <a:ext uri="{FF2B5EF4-FFF2-40B4-BE49-F238E27FC236}">
                        <a16:creationId xmlns:a16="http://schemas.microsoft.com/office/drawing/2014/main" id="{2999C7ED-BED0-4D8E-8B22-6A9D36AC7480}"/>
                      </a:ext>
                    </a:extLst>
                  </p:cNvPr>
                  <p:cNvSpPr/>
                  <p:nvPr/>
                </p:nvSpPr>
                <p:spPr>
                  <a:xfrm rot="1027316">
                    <a:off x="2869388" y="4925978"/>
                    <a:ext cx="708586" cy="428264"/>
                  </a:xfrm>
                  <a:prstGeom prst="ellipse">
                    <a:avLst/>
                  </a:prstGeom>
                  <a:solidFill>
                    <a:srgbClr val="FFFF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sz="1106">
                      <a:solidFill>
                        <a:schemeClr val="tx1"/>
                      </a:solidFill>
                    </a:endParaRPr>
                  </a:p>
                </p:txBody>
              </p:sp>
            </p:grpSp>
            <p:sp>
              <p:nvSpPr>
                <p:cNvPr id="99" name="Flèche vers le haut 98">
                  <a:extLst>
                    <a:ext uri="{FF2B5EF4-FFF2-40B4-BE49-F238E27FC236}">
                      <a16:creationId xmlns:a16="http://schemas.microsoft.com/office/drawing/2014/main" id="{C4A75C92-3EB7-494B-9E5C-0EB6F05B7D75}"/>
                    </a:ext>
                  </a:extLst>
                </p:cNvPr>
                <p:cNvSpPr/>
                <p:nvPr/>
              </p:nvSpPr>
              <p:spPr bwMode="auto">
                <a:xfrm rot="20880000" flipH="1">
                  <a:off x="3593814" y="2994959"/>
                  <a:ext cx="103167" cy="296931"/>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176" dirty="0">
                    <a:solidFill>
                      <a:schemeClr val="tx1"/>
                    </a:solidFill>
                  </a:endParaRPr>
                </a:p>
              </p:txBody>
            </p:sp>
            <p:grpSp>
              <p:nvGrpSpPr>
                <p:cNvPr id="11" name="Groupe 30">
                  <a:extLst>
                    <a:ext uri="{FF2B5EF4-FFF2-40B4-BE49-F238E27FC236}">
                      <a16:creationId xmlns:a16="http://schemas.microsoft.com/office/drawing/2014/main" id="{29BD5C0F-9368-4945-B49C-7F728F038246}"/>
                    </a:ext>
                  </a:extLst>
                </p:cNvPr>
                <p:cNvGrpSpPr/>
                <p:nvPr/>
              </p:nvGrpSpPr>
              <p:grpSpPr bwMode="auto">
                <a:xfrm>
                  <a:off x="2174875" y="3413648"/>
                  <a:ext cx="654555" cy="1032621"/>
                  <a:chOff x="2695907" y="3946967"/>
                  <a:chExt cx="799647" cy="1343347"/>
                </a:xfrm>
                <a:solidFill>
                  <a:schemeClr val="accent1">
                    <a:lumMod val="20000"/>
                    <a:lumOff val="80000"/>
                  </a:schemeClr>
                </a:solidFill>
              </p:grpSpPr>
              <p:sp>
                <p:nvSpPr>
                  <p:cNvPr id="101" name="Forme libre 100">
                    <a:extLst>
                      <a:ext uri="{FF2B5EF4-FFF2-40B4-BE49-F238E27FC236}">
                        <a16:creationId xmlns:a16="http://schemas.microsoft.com/office/drawing/2014/main" id="{8C90AC57-EF7C-4C75-9F1B-A81079A931DB}"/>
                      </a:ext>
                    </a:extLst>
                  </p:cNvPr>
                  <p:cNvSpPr/>
                  <p:nvPr/>
                </p:nvSpPr>
                <p:spPr>
                  <a:xfrm>
                    <a:off x="2801073" y="3946967"/>
                    <a:ext cx="694481" cy="1238491"/>
                  </a:xfrm>
                  <a:custGeom>
                    <a:avLst/>
                    <a:gdLst>
                      <a:gd name="connsiteX0" fmla="*/ 0 w 694481"/>
                      <a:gd name="connsiteY0" fmla="*/ 914400 h 1238491"/>
                      <a:gd name="connsiteX1" fmla="*/ 694481 w 694481"/>
                      <a:gd name="connsiteY1" fmla="*/ 0 h 1238491"/>
                      <a:gd name="connsiteX2" fmla="*/ 555585 w 694481"/>
                      <a:gd name="connsiteY2" fmla="*/ 1238491 h 1238491"/>
                    </a:gdLst>
                    <a:ahLst/>
                    <a:cxnLst>
                      <a:cxn ang="0">
                        <a:pos x="connsiteX0" y="connsiteY0"/>
                      </a:cxn>
                      <a:cxn ang="0">
                        <a:pos x="connsiteX1" y="connsiteY1"/>
                      </a:cxn>
                      <a:cxn ang="0">
                        <a:pos x="connsiteX2" y="connsiteY2"/>
                      </a:cxn>
                    </a:cxnLst>
                    <a:rect l="l" t="t" r="r" b="b"/>
                    <a:pathLst>
                      <a:path w="694481" h="1238491">
                        <a:moveTo>
                          <a:pt x="0" y="914400"/>
                        </a:moveTo>
                        <a:lnTo>
                          <a:pt x="694481" y="0"/>
                        </a:lnTo>
                        <a:lnTo>
                          <a:pt x="555585" y="1238491"/>
                        </a:lnTo>
                      </a:path>
                    </a:pathLst>
                  </a:custGeom>
                  <a:solidFill>
                    <a:schemeClr val="accent5">
                      <a:lumMod val="60000"/>
                      <a:lumOff val="40000"/>
                    </a:schemeClr>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fr-FR" sz="1106"/>
                  </a:p>
                </p:txBody>
              </p:sp>
              <p:sp>
                <p:nvSpPr>
                  <p:cNvPr id="102" name="Ellipse 101">
                    <a:extLst>
                      <a:ext uri="{FF2B5EF4-FFF2-40B4-BE49-F238E27FC236}">
                        <a16:creationId xmlns:a16="http://schemas.microsoft.com/office/drawing/2014/main" id="{60139E9A-BA98-4580-A559-C215AB223A9E}"/>
                      </a:ext>
                    </a:extLst>
                  </p:cNvPr>
                  <p:cNvSpPr/>
                  <p:nvPr/>
                </p:nvSpPr>
                <p:spPr>
                  <a:xfrm rot="1027316">
                    <a:off x="2695907" y="4862052"/>
                    <a:ext cx="708586" cy="428262"/>
                  </a:xfrm>
                  <a:prstGeom prst="ellipse">
                    <a:avLst/>
                  </a:prstGeom>
                  <a:grpFill/>
                  <a:ln w="952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sz="1106">
                      <a:solidFill>
                        <a:schemeClr val="tx1"/>
                      </a:solidFill>
                    </a:endParaRPr>
                  </a:p>
                </p:txBody>
              </p:sp>
            </p:grpSp>
          </p:grpSp>
          <p:sp>
            <p:nvSpPr>
              <p:cNvPr id="97" name="ZoneTexte 41">
                <a:extLst>
                  <a:ext uri="{FF2B5EF4-FFF2-40B4-BE49-F238E27FC236}">
                    <a16:creationId xmlns:a16="http://schemas.microsoft.com/office/drawing/2014/main" id="{83001BC8-8F06-4D6F-91DA-F7E12ABCB542}"/>
                  </a:ext>
                </a:extLst>
              </p:cNvPr>
              <p:cNvSpPr txBox="1">
                <a:spLocks noChangeArrowheads="1"/>
              </p:cNvSpPr>
              <p:nvPr/>
            </p:nvSpPr>
            <p:spPr bwMode="auto">
              <a:xfrm>
                <a:off x="3521547" y="3442109"/>
                <a:ext cx="454778" cy="364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254">
                    <a:latin typeface="Calibri" panose="020F0502020204030204" pitchFamily="34" charset="0"/>
                  </a:rPr>
                  <a:t>Q</a:t>
                </a:r>
              </a:p>
            </p:txBody>
          </p:sp>
        </p:grpSp>
        <p:grpSp>
          <p:nvGrpSpPr>
            <p:cNvPr id="78" name="Groupe 77"/>
            <p:cNvGrpSpPr/>
            <p:nvPr/>
          </p:nvGrpSpPr>
          <p:grpSpPr>
            <a:xfrm>
              <a:off x="1263061" y="1781612"/>
              <a:ext cx="3110365" cy="1508508"/>
              <a:chOff x="1263061" y="1781612"/>
              <a:chExt cx="3110365" cy="1508508"/>
            </a:xfrm>
          </p:grpSpPr>
          <p:sp>
            <p:nvSpPr>
              <p:cNvPr id="83" name="Forme libre 82">
                <a:extLst>
                  <a:ext uri="{FF2B5EF4-FFF2-40B4-BE49-F238E27FC236}">
                    <a16:creationId xmlns:a16="http://schemas.microsoft.com/office/drawing/2014/main" id="{E2B748E2-6FCD-4349-9082-AA3CDB5ECB8B}"/>
                  </a:ext>
                </a:extLst>
              </p:cNvPr>
              <p:cNvSpPr/>
              <p:nvPr/>
            </p:nvSpPr>
            <p:spPr bwMode="auto">
              <a:xfrm>
                <a:off x="2196543" y="1781612"/>
                <a:ext cx="1749969" cy="1126403"/>
              </a:xfrm>
              <a:custGeom>
                <a:avLst/>
                <a:gdLst>
                  <a:gd name="connsiteX0" fmla="*/ 0 w 2558005"/>
                  <a:gd name="connsiteY0" fmla="*/ 1238491 h 1838445"/>
                  <a:gd name="connsiteX1" fmla="*/ 1458410 w 2558005"/>
                  <a:gd name="connsiteY1" fmla="*/ 1632030 h 1838445"/>
                  <a:gd name="connsiteX2" fmla="*/ 2558005 w 2558005"/>
                  <a:gd name="connsiteY2" fmla="*/ 0 h 1838445"/>
                </a:gdLst>
                <a:ahLst/>
                <a:cxnLst>
                  <a:cxn ang="0">
                    <a:pos x="connsiteX0" y="connsiteY0"/>
                  </a:cxn>
                  <a:cxn ang="0">
                    <a:pos x="connsiteX1" y="connsiteY1"/>
                  </a:cxn>
                  <a:cxn ang="0">
                    <a:pos x="connsiteX2" y="connsiteY2"/>
                  </a:cxn>
                </a:cxnLst>
                <a:rect l="l" t="t" r="r" b="b"/>
                <a:pathLst>
                  <a:path w="2558005" h="1838445">
                    <a:moveTo>
                      <a:pt x="0" y="1238491"/>
                    </a:moveTo>
                    <a:cubicBezTo>
                      <a:pt x="516038" y="1538468"/>
                      <a:pt x="1032076" y="1838445"/>
                      <a:pt x="1458410" y="1632030"/>
                    </a:cubicBezTo>
                    <a:cubicBezTo>
                      <a:pt x="1884744" y="1425615"/>
                      <a:pt x="2221374" y="712807"/>
                      <a:pt x="2558005" y="0"/>
                    </a:cubicBezTo>
                  </a:path>
                </a:pathLst>
              </a:custGeom>
              <a:ln w="15875">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fr-FR" sz="1400">
                  <a:latin typeface="Calibri" panose="020F0502020204030204" pitchFamily="34" charset="0"/>
                  <a:cs typeface="Calibri" panose="020F0502020204030204" pitchFamily="34" charset="0"/>
                </a:endParaRPr>
              </a:p>
            </p:txBody>
          </p:sp>
          <p:sp>
            <p:nvSpPr>
              <p:cNvPr id="85" name="Forme libre 34">
                <a:extLst>
                  <a:ext uri="{FF2B5EF4-FFF2-40B4-BE49-F238E27FC236}">
                    <a16:creationId xmlns:a16="http://schemas.microsoft.com/office/drawing/2014/main" id="{C28C4DB2-4996-40F6-9A84-68B113D99E48}"/>
                  </a:ext>
                </a:extLst>
              </p:cNvPr>
              <p:cNvSpPr/>
              <p:nvPr/>
            </p:nvSpPr>
            <p:spPr bwMode="auto">
              <a:xfrm>
                <a:off x="1263061" y="1860024"/>
                <a:ext cx="3110365" cy="1430096"/>
              </a:xfrm>
              <a:custGeom>
                <a:avLst/>
                <a:gdLst>
                  <a:gd name="connsiteX0" fmla="*/ 0 w 4548851"/>
                  <a:gd name="connsiteY0" fmla="*/ 2129741 h 2334228"/>
                  <a:gd name="connsiteX1" fmla="*/ 2708476 w 4548851"/>
                  <a:gd name="connsiteY1" fmla="*/ 1979271 h 2334228"/>
                  <a:gd name="connsiteX2" fmla="*/ 4548851 w 4548851"/>
                  <a:gd name="connsiteY2" fmla="*/ 0 h 2334228"/>
                </a:gdLst>
                <a:ahLst/>
                <a:cxnLst>
                  <a:cxn ang="0">
                    <a:pos x="connsiteX0" y="connsiteY0"/>
                  </a:cxn>
                  <a:cxn ang="0">
                    <a:pos x="connsiteX1" y="connsiteY1"/>
                  </a:cxn>
                  <a:cxn ang="0">
                    <a:pos x="connsiteX2" y="connsiteY2"/>
                  </a:cxn>
                </a:cxnLst>
                <a:rect l="l" t="t" r="r" b="b"/>
                <a:pathLst>
                  <a:path w="4548851" h="2334228">
                    <a:moveTo>
                      <a:pt x="0" y="2129741"/>
                    </a:moveTo>
                    <a:cubicBezTo>
                      <a:pt x="975167" y="2231984"/>
                      <a:pt x="1950334" y="2334228"/>
                      <a:pt x="2708476" y="1979271"/>
                    </a:cubicBezTo>
                    <a:cubicBezTo>
                      <a:pt x="3466618" y="1624314"/>
                      <a:pt x="4007734" y="812157"/>
                      <a:pt x="4548851" y="0"/>
                    </a:cubicBezTo>
                  </a:path>
                </a:pathLst>
              </a:custGeom>
              <a:ln w="15875">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fr-FR" sz="1400">
                  <a:latin typeface="Calibri" panose="020F0502020204030204" pitchFamily="34" charset="0"/>
                  <a:cs typeface="Calibri" panose="020F0502020204030204" pitchFamily="34" charset="0"/>
                </a:endParaRPr>
              </a:p>
            </p:txBody>
          </p:sp>
        </p:grpSp>
      </p:grpSp>
      <p:cxnSp>
        <p:nvCxnSpPr>
          <p:cNvPr id="23" name="Straight Arrow Connector 22">
            <a:extLst>
              <a:ext uri="{FF2B5EF4-FFF2-40B4-BE49-F238E27FC236}">
                <a16:creationId xmlns:a16="http://schemas.microsoft.com/office/drawing/2014/main" id="{32725451-08D3-D993-E0F5-0A607FF8E4F4}"/>
              </a:ext>
            </a:extLst>
          </p:cNvPr>
          <p:cNvCxnSpPr/>
          <p:nvPr/>
        </p:nvCxnSpPr>
        <p:spPr>
          <a:xfrm>
            <a:off x="3946512" y="1781612"/>
            <a:ext cx="423692" cy="5702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3000"/>
                                        <p:tgtEl>
                                          <p:spTgt spid="86"/>
                                        </p:tgtEl>
                                      </p:cBhvr>
                                    </p:animEffect>
                                    <p:set>
                                      <p:cBhvr>
                                        <p:cTn id="7" dur="1" fill="hold">
                                          <p:stCondLst>
                                            <p:cond delay="2999"/>
                                          </p:stCondLst>
                                        </p:cTn>
                                        <p:tgtEl>
                                          <p:spTgt spid="86"/>
                                        </p:tgtEl>
                                        <p:attrNameLst>
                                          <p:attrName>style.visibility</p:attrName>
                                        </p:attrNameLst>
                                      </p:cBhvr>
                                      <p:to>
                                        <p:strVal val="hidden"/>
                                      </p:to>
                                    </p:se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86"/>
                                        </p:tgtEl>
                                        <p:attrNameLst>
                                          <p:attrName>style.visibility</p:attrName>
                                        </p:attrNameLst>
                                      </p:cBhvr>
                                      <p:to>
                                        <p:strVal val="visible"/>
                                      </p:to>
                                    </p:set>
                                    <p:animEffect transition="in" filter="fade">
                                      <p:cBhvr>
                                        <p:cTn id="11" dur="2000"/>
                                        <p:tgtEl>
                                          <p:spTgt spid="86"/>
                                        </p:tgtEl>
                                      </p:cBhvr>
                                    </p:animEffect>
                                  </p:childTnLst>
                                </p:cTn>
                              </p:par>
                            </p:childTnLst>
                          </p:cTn>
                        </p:par>
                        <p:par>
                          <p:cTn id="12" fill="hold">
                            <p:stCondLst>
                              <p:cond delay="5000"/>
                            </p:stCondLst>
                            <p:childTnLst>
                              <p:par>
                                <p:cTn id="13" presetID="10" presetClass="exit" presetSubtype="0" fill="hold" nodeType="afterEffect">
                                  <p:stCondLst>
                                    <p:cond delay="0"/>
                                  </p:stCondLst>
                                  <p:childTnLst>
                                    <p:animEffect transition="out" filter="fade">
                                      <p:cBhvr>
                                        <p:cTn id="14" dur="2000"/>
                                        <p:tgtEl>
                                          <p:spTgt spid="86"/>
                                        </p:tgtEl>
                                      </p:cBhvr>
                                    </p:animEffect>
                                    <p:set>
                                      <p:cBhvr>
                                        <p:cTn id="15" dur="1" fill="hold">
                                          <p:stCondLst>
                                            <p:cond delay="1999"/>
                                          </p:stCondLst>
                                        </p:cTn>
                                        <p:tgtEl>
                                          <p:spTgt spid="86"/>
                                        </p:tgtEl>
                                        <p:attrNameLst>
                                          <p:attrName>style.visibility</p:attrName>
                                        </p:attrNameLst>
                                      </p:cBhvr>
                                      <p:to>
                                        <p:strVal val="hidden"/>
                                      </p:to>
                                    </p:set>
                                  </p:childTnLst>
                                </p:cTn>
                              </p:par>
                            </p:childTnLst>
                          </p:cTn>
                        </p:par>
                        <p:par>
                          <p:cTn id="16" fill="hold">
                            <p:stCondLst>
                              <p:cond delay="7000"/>
                            </p:stCondLst>
                            <p:childTnLst>
                              <p:par>
                                <p:cTn id="17" presetID="10" presetClass="entr" presetSubtype="0" fill="hold" nodeType="afterEffect">
                                  <p:stCondLst>
                                    <p:cond delay="0"/>
                                  </p:stCondLst>
                                  <p:childTnLst>
                                    <p:set>
                                      <p:cBhvr>
                                        <p:cTn id="18" dur="1" fill="hold">
                                          <p:stCondLst>
                                            <p:cond delay="0"/>
                                          </p:stCondLst>
                                        </p:cTn>
                                        <p:tgtEl>
                                          <p:spTgt spid="86"/>
                                        </p:tgtEl>
                                        <p:attrNameLst>
                                          <p:attrName>style.visibility</p:attrName>
                                        </p:attrNameLst>
                                      </p:cBhvr>
                                      <p:to>
                                        <p:strVal val="visible"/>
                                      </p:to>
                                    </p:set>
                                    <p:animEffect transition="in" filter="fade">
                                      <p:cBhvr>
                                        <p:cTn id="19" dur="2000"/>
                                        <p:tgtEl>
                                          <p:spTgt spid="86"/>
                                        </p:tgtEl>
                                      </p:cBhvr>
                                    </p:animEffect>
                                  </p:childTnLst>
                                </p:cTn>
                              </p:par>
                            </p:childTnLst>
                          </p:cTn>
                        </p:par>
                        <p:par>
                          <p:cTn id="20" fill="hold">
                            <p:stCondLst>
                              <p:cond delay="90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54" name="Connecteur droit 53">
            <a:extLst>
              <a:ext uri="{FF2B5EF4-FFF2-40B4-BE49-F238E27FC236}">
                <a16:creationId xmlns:a16="http://schemas.microsoft.com/office/drawing/2014/main" id="{E023041C-F57D-43B5-93A6-DBCEF95ECACE}"/>
              </a:ext>
            </a:extLst>
          </p:cNvPr>
          <p:cNvCxnSpPr/>
          <p:nvPr/>
        </p:nvCxnSpPr>
        <p:spPr>
          <a:xfrm flipV="1">
            <a:off x="397473" y="1888200"/>
            <a:ext cx="4709733" cy="136911"/>
          </a:xfrm>
          <a:prstGeom prst="line">
            <a:avLst/>
          </a:prstGeom>
          <a:ln w="12700">
            <a:solidFill>
              <a:schemeClr val="bg1"/>
            </a:solidFill>
            <a:prstDash val="dashDot"/>
          </a:ln>
        </p:spPr>
        <p:style>
          <a:lnRef idx="1">
            <a:schemeClr val="accent1"/>
          </a:lnRef>
          <a:fillRef idx="0">
            <a:schemeClr val="accent1"/>
          </a:fillRef>
          <a:effectRef idx="0">
            <a:schemeClr val="accent1"/>
          </a:effectRef>
          <a:fontRef idx="minor">
            <a:schemeClr val="tx1"/>
          </a:fontRef>
        </p:style>
      </p:cxnSp>
      <p:cxnSp>
        <p:nvCxnSpPr>
          <p:cNvPr id="55" name="Connecteur droit 54">
            <a:extLst>
              <a:ext uri="{FF2B5EF4-FFF2-40B4-BE49-F238E27FC236}">
                <a16:creationId xmlns:a16="http://schemas.microsoft.com/office/drawing/2014/main" id="{172A3939-8C55-47A7-B989-7B0878F7E3B9}"/>
              </a:ext>
            </a:extLst>
          </p:cNvPr>
          <p:cNvCxnSpPr/>
          <p:nvPr/>
        </p:nvCxnSpPr>
        <p:spPr>
          <a:xfrm flipV="1">
            <a:off x="397473" y="2476916"/>
            <a:ext cx="4709733" cy="136911"/>
          </a:xfrm>
          <a:prstGeom prst="line">
            <a:avLst/>
          </a:prstGeom>
          <a:ln w="1270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472919D4-1812-41F1-A73B-C176203AEF2A}"/>
              </a:ext>
            </a:extLst>
          </p:cNvPr>
          <p:cNvSpPr/>
          <p:nvPr/>
        </p:nvSpPr>
        <p:spPr>
          <a:xfrm>
            <a:off x="423761" y="649745"/>
            <a:ext cx="4649990" cy="2639203"/>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sz="1106" dirty="0">
                <a:solidFill>
                  <a:schemeClr val="tx1"/>
                </a:solidFill>
              </a:rPr>
              <a:t>Cs Agents </a:t>
            </a:r>
          </a:p>
        </p:txBody>
      </p:sp>
      <p:sp>
        <p:nvSpPr>
          <p:cNvPr id="64" name="Forme libre 63">
            <a:extLst>
              <a:ext uri="{FF2B5EF4-FFF2-40B4-BE49-F238E27FC236}">
                <a16:creationId xmlns:a16="http://schemas.microsoft.com/office/drawing/2014/main" id="{FC6CEC64-6DDF-40B2-91F3-D9018EB0090B}"/>
              </a:ext>
            </a:extLst>
          </p:cNvPr>
          <p:cNvSpPr/>
          <p:nvPr/>
        </p:nvSpPr>
        <p:spPr>
          <a:xfrm>
            <a:off x="1325805" y="836475"/>
            <a:ext cx="1769884" cy="1280739"/>
          </a:xfrm>
          <a:custGeom>
            <a:avLst/>
            <a:gdLst>
              <a:gd name="connsiteX0" fmla="*/ 577215 w 2257425"/>
              <a:gd name="connsiteY0" fmla="*/ 506730 h 1632585"/>
              <a:gd name="connsiteX1" fmla="*/ 920115 w 2257425"/>
              <a:gd name="connsiteY1" fmla="*/ 49530 h 1632585"/>
              <a:gd name="connsiteX2" fmla="*/ 1320165 w 2257425"/>
              <a:gd name="connsiteY2" fmla="*/ 209550 h 1632585"/>
              <a:gd name="connsiteX3" fmla="*/ 1925955 w 2257425"/>
              <a:gd name="connsiteY3" fmla="*/ 518160 h 1632585"/>
              <a:gd name="connsiteX4" fmla="*/ 2257425 w 2257425"/>
              <a:gd name="connsiteY4" fmla="*/ 1341120 h 1632585"/>
              <a:gd name="connsiteX5" fmla="*/ 1925955 w 2257425"/>
              <a:gd name="connsiteY5" fmla="*/ 1592580 h 1632585"/>
              <a:gd name="connsiteX6" fmla="*/ 1183005 w 2257425"/>
              <a:gd name="connsiteY6" fmla="*/ 1581150 h 1632585"/>
              <a:gd name="connsiteX7" fmla="*/ 211455 w 2257425"/>
              <a:gd name="connsiteY7" fmla="*/ 1375410 h 1632585"/>
              <a:gd name="connsiteX8" fmla="*/ 51435 w 2257425"/>
              <a:gd name="connsiteY8" fmla="*/ 1066800 h 1632585"/>
              <a:gd name="connsiteX9" fmla="*/ 97155 w 2257425"/>
              <a:gd name="connsiteY9" fmla="*/ 609600 h 1632585"/>
              <a:gd name="connsiteX10" fmla="*/ 634365 w 2257425"/>
              <a:gd name="connsiteY10" fmla="*/ 483870 h 1632585"/>
              <a:gd name="connsiteX11" fmla="*/ 577215 w 2257425"/>
              <a:gd name="connsiteY11" fmla="*/ 506730 h 163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57425" h="1632585">
                <a:moveTo>
                  <a:pt x="577215" y="506730"/>
                </a:moveTo>
                <a:cubicBezTo>
                  <a:pt x="624840" y="434340"/>
                  <a:pt x="796290" y="99060"/>
                  <a:pt x="920115" y="49530"/>
                </a:cubicBezTo>
                <a:cubicBezTo>
                  <a:pt x="1043940" y="0"/>
                  <a:pt x="1152525" y="131445"/>
                  <a:pt x="1320165" y="209550"/>
                </a:cubicBezTo>
                <a:cubicBezTo>
                  <a:pt x="1487805" y="287655"/>
                  <a:pt x="1769745" y="329565"/>
                  <a:pt x="1925955" y="518160"/>
                </a:cubicBezTo>
                <a:cubicBezTo>
                  <a:pt x="2082165" y="706755"/>
                  <a:pt x="2257425" y="1162050"/>
                  <a:pt x="2257425" y="1341120"/>
                </a:cubicBezTo>
                <a:cubicBezTo>
                  <a:pt x="2257425" y="1520190"/>
                  <a:pt x="2105025" y="1552575"/>
                  <a:pt x="1925955" y="1592580"/>
                </a:cubicBezTo>
                <a:cubicBezTo>
                  <a:pt x="1746885" y="1632585"/>
                  <a:pt x="1468755" y="1617345"/>
                  <a:pt x="1183005" y="1581150"/>
                </a:cubicBezTo>
                <a:cubicBezTo>
                  <a:pt x="897255" y="1544955"/>
                  <a:pt x="400050" y="1461135"/>
                  <a:pt x="211455" y="1375410"/>
                </a:cubicBezTo>
                <a:cubicBezTo>
                  <a:pt x="22860" y="1289685"/>
                  <a:pt x="70485" y="1194435"/>
                  <a:pt x="51435" y="1066800"/>
                </a:cubicBezTo>
                <a:cubicBezTo>
                  <a:pt x="32385" y="939165"/>
                  <a:pt x="0" y="706755"/>
                  <a:pt x="97155" y="609600"/>
                </a:cubicBezTo>
                <a:cubicBezTo>
                  <a:pt x="194310" y="512445"/>
                  <a:pt x="556260" y="506730"/>
                  <a:pt x="634365" y="483870"/>
                </a:cubicBezTo>
                <a:cubicBezTo>
                  <a:pt x="712470" y="461010"/>
                  <a:pt x="529590" y="579120"/>
                  <a:pt x="577215" y="506730"/>
                </a:cubicBezTo>
                <a:close/>
              </a:path>
            </a:pathLst>
          </a:custGeom>
          <a:solidFill>
            <a:srgbClr val="456B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sz="1106">
              <a:solidFill>
                <a:schemeClr val="tx1"/>
              </a:solidFill>
            </a:endParaRPr>
          </a:p>
        </p:txBody>
      </p:sp>
      <p:sp>
        <p:nvSpPr>
          <p:cNvPr id="67" name="ZoneTexte 37">
            <a:extLst>
              <a:ext uri="{FF2B5EF4-FFF2-40B4-BE49-F238E27FC236}">
                <a16:creationId xmlns:a16="http://schemas.microsoft.com/office/drawing/2014/main" id="{3F850125-ECFE-4163-B1D7-E70338EDCB9B}"/>
              </a:ext>
            </a:extLst>
          </p:cNvPr>
          <p:cNvSpPr txBox="1">
            <a:spLocks noChangeArrowheads="1"/>
          </p:cNvSpPr>
          <p:nvPr/>
        </p:nvSpPr>
        <p:spPr bwMode="auto">
          <a:xfrm>
            <a:off x="1700082" y="1589987"/>
            <a:ext cx="392062" cy="285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254" dirty="0">
                <a:solidFill>
                  <a:schemeClr val="bg1"/>
                </a:solidFill>
                <a:latin typeface="Calibri" panose="020F0502020204030204" pitchFamily="34" charset="0"/>
              </a:rPr>
              <a:t>A</a:t>
            </a:r>
          </a:p>
        </p:txBody>
      </p:sp>
      <p:grpSp>
        <p:nvGrpSpPr>
          <p:cNvPr id="2" name="Groupe 46">
            <a:extLst>
              <a:ext uri="{FF2B5EF4-FFF2-40B4-BE49-F238E27FC236}">
                <a16:creationId xmlns:a16="http://schemas.microsoft.com/office/drawing/2014/main" id="{8B7402AC-9511-46DB-9860-DC34ACDB9932}"/>
              </a:ext>
            </a:extLst>
          </p:cNvPr>
          <p:cNvGrpSpPr>
            <a:grpSpLocks/>
          </p:cNvGrpSpPr>
          <p:nvPr/>
        </p:nvGrpSpPr>
        <p:grpSpPr bwMode="auto">
          <a:xfrm>
            <a:off x="3655778" y="675916"/>
            <a:ext cx="1259580" cy="1412671"/>
            <a:chOff x="5743575" y="1150620"/>
            <a:chExt cx="1606550" cy="1801813"/>
          </a:xfrm>
        </p:grpSpPr>
        <p:sp>
          <p:nvSpPr>
            <p:cNvPr id="74" name="Rectangle 73">
              <a:extLst>
                <a:ext uri="{FF2B5EF4-FFF2-40B4-BE49-F238E27FC236}">
                  <a16:creationId xmlns:a16="http://schemas.microsoft.com/office/drawing/2014/main" id="{29A2EEB8-68C6-41BF-8620-962D2D3D3096}"/>
                </a:ext>
              </a:extLst>
            </p:cNvPr>
            <p:cNvSpPr/>
            <p:nvPr/>
          </p:nvSpPr>
          <p:spPr>
            <a:xfrm rot="831553">
              <a:off x="5743575" y="1150620"/>
              <a:ext cx="1500188" cy="1801813"/>
            </a:xfrm>
            <a:prstGeom prst="rect">
              <a:avLst/>
            </a:prstGeom>
            <a:solidFill>
              <a:srgbClr val="FFC000"/>
            </a:solidFill>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sz="1106">
                <a:solidFill>
                  <a:schemeClr val="tx1"/>
                </a:solidFill>
              </a:endParaRPr>
            </a:p>
          </p:txBody>
        </p:sp>
        <p:cxnSp>
          <p:nvCxnSpPr>
            <p:cNvPr id="75" name="Connecteur droit 74">
              <a:extLst>
                <a:ext uri="{FF2B5EF4-FFF2-40B4-BE49-F238E27FC236}">
                  <a16:creationId xmlns:a16="http://schemas.microsoft.com/office/drawing/2014/main" id="{F2A89B43-6EEF-4D6C-B043-66B6A1D9A597}"/>
                </a:ext>
              </a:extLst>
            </p:cNvPr>
            <p:cNvCxnSpPr/>
            <p:nvPr/>
          </p:nvCxnSpPr>
          <p:spPr>
            <a:xfrm rot="5400000">
              <a:off x="5620544" y="1834040"/>
              <a:ext cx="1771651" cy="4365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ZoneTexte 36">
              <a:extLst>
                <a:ext uri="{FF2B5EF4-FFF2-40B4-BE49-F238E27FC236}">
                  <a16:creationId xmlns:a16="http://schemas.microsoft.com/office/drawing/2014/main" id="{B5A9B313-6F7F-4547-BE91-D09F25916880}"/>
                </a:ext>
              </a:extLst>
            </p:cNvPr>
            <p:cNvSpPr txBox="1">
              <a:spLocks noChangeArrowheads="1"/>
            </p:cNvSpPr>
            <p:nvPr/>
          </p:nvSpPr>
          <p:spPr bwMode="auto">
            <a:xfrm>
              <a:off x="5905500" y="1469708"/>
              <a:ext cx="749300" cy="363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254">
                  <a:latin typeface="Calibri" panose="020F0502020204030204" pitchFamily="34" charset="0"/>
                </a:rPr>
                <a:t>CR</a:t>
              </a:r>
              <a:r>
                <a:rPr lang="fr-FR" altLang="fr-FR" sz="1254" baseline="-25000">
                  <a:latin typeface="Calibri" panose="020F0502020204030204" pitchFamily="34" charset="0"/>
                </a:rPr>
                <a:t>1</a:t>
              </a:r>
              <a:endParaRPr lang="fr-FR" altLang="fr-FR" sz="1254">
                <a:latin typeface="Calibri" panose="020F0502020204030204" pitchFamily="34" charset="0"/>
              </a:endParaRPr>
            </a:p>
          </p:txBody>
        </p:sp>
        <p:sp>
          <p:nvSpPr>
            <p:cNvPr id="77" name="ZoneTexte 62">
              <a:extLst>
                <a:ext uri="{FF2B5EF4-FFF2-40B4-BE49-F238E27FC236}">
                  <a16:creationId xmlns:a16="http://schemas.microsoft.com/office/drawing/2014/main" id="{A7125237-EE4F-40B1-AAAD-8F23659C298D}"/>
                </a:ext>
              </a:extLst>
            </p:cNvPr>
            <p:cNvSpPr txBox="1">
              <a:spLocks noChangeArrowheads="1"/>
            </p:cNvSpPr>
            <p:nvPr/>
          </p:nvSpPr>
          <p:spPr bwMode="auto">
            <a:xfrm>
              <a:off x="6729412" y="1530033"/>
              <a:ext cx="620713" cy="363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254">
                  <a:latin typeface="Calibri" panose="020F0502020204030204" pitchFamily="34" charset="0"/>
                </a:rPr>
                <a:t>CR</a:t>
              </a:r>
              <a:r>
                <a:rPr lang="fr-FR" altLang="fr-FR" sz="1254" baseline="-25000">
                  <a:latin typeface="Calibri" panose="020F0502020204030204" pitchFamily="34" charset="0"/>
                </a:rPr>
                <a:t>2</a:t>
              </a:r>
            </a:p>
          </p:txBody>
        </p:sp>
      </p:grpSp>
      <p:sp>
        <p:nvSpPr>
          <p:cNvPr id="79" name="ZoneTexte 40">
            <a:extLst>
              <a:ext uri="{FF2B5EF4-FFF2-40B4-BE49-F238E27FC236}">
                <a16:creationId xmlns:a16="http://schemas.microsoft.com/office/drawing/2014/main" id="{6EA837A3-5661-4C6C-87A6-E7A2A7B0F5DF}"/>
              </a:ext>
            </a:extLst>
          </p:cNvPr>
          <p:cNvSpPr txBox="1">
            <a:spLocks noChangeArrowheads="1"/>
          </p:cNvSpPr>
          <p:nvPr/>
        </p:nvSpPr>
        <p:spPr bwMode="auto">
          <a:xfrm>
            <a:off x="1894608" y="1000768"/>
            <a:ext cx="484166" cy="285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fr-FR" altLang="fr-FR" sz="1254" b="1">
                <a:latin typeface="Calibri" panose="020F0502020204030204" pitchFamily="34" charset="0"/>
              </a:rPr>
              <a:t>AC</a:t>
            </a:r>
          </a:p>
        </p:txBody>
      </p:sp>
      <p:grpSp>
        <p:nvGrpSpPr>
          <p:cNvPr id="3" name="Groupe 56"/>
          <p:cNvGrpSpPr/>
          <p:nvPr/>
        </p:nvGrpSpPr>
        <p:grpSpPr>
          <a:xfrm>
            <a:off x="5388077" y="634180"/>
            <a:ext cx="1189703" cy="1312607"/>
            <a:chOff x="4409767" y="717754"/>
            <a:chExt cx="1189703" cy="1312607"/>
          </a:xfrm>
        </p:grpSpPr>
        <p:sp>
          <p:nvSpPr>
            <p:cNvPr id="58" name="Rectangle à coins arrondis 57"/>
            <p:cNvSpPr/>
            <p:nvPr/>
          </p:nvSpPr>
          <p:spPr>
            <a:xfrm>
              <a:off x="4409767" y="717754"/>
              <a:ext cx="1189703" cy="1312607"/>
            </a:xfrm>
            <a:prstGeom prst="roundRect">
              <a:avLst/>
            </a:prstGeom>
            <a:solidFill>
              <a:schemeClr val="bg2">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0" name="Connecteur en arc 59"/>
            <p:cNvCxnSpPr/>
            <p:nvPr/>
          </p:nvCxnSpPr>
          <p:spPr>
            <a:xfrm>
              <a:off x="4645742" y="919316"/>
              <a:ext cx="624348" cy="329380"/>
            </a:xfrm>
            <a:prstGeom prst="curvedConnector3">
              <a:avLst>
                <a:gd name="adj1" fmla="val 50000"/>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1" name="Connecteur en arc 60"/>
            <p:cNvCxnSpPr/>
            <p:nvPr/>
          </p:nvCxnSpPr>
          <p:spPr>
            <a:xfrm flipV="1">
              <a:off x="4552336" y="1499420"/>
              <a:ext cx="550607" cy="270387"/>
            </a:xfrm>
            <a:prstGeom prst="curvedConnector3">
              <a:avLst>
                <a:gd name="adj1" fmla="val 50000"/>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ZoneTexte 61"/>
            <p:cNvSpPr txBox="1"/>
            <p:nvPr/>
          </p:nvSpPr>
          <p:spPr>
            <a:xfrm>
              <a:off x="4999703" y="1656735"/>
              <a:ext cx="518091" cy="369332"/>
            </a:xfrm>
            <a:prstGeom prst="rect">
              <a:avLst/>
            </a:prstGeom>
            <a:noFill/>
          </p:spPr>
          <p:txBody>
            <a:bodyPr wrap="none" rtlCol="0">
              <a:spAutoFit/>
            </a:bodyPr>
            <a:lstStyle/>
            <a:p>
              <a:pPr algn="l"/>
              <a:r>
                <a:rPr lang="fr-FR" sz="1800" b="1" dirty="0">
                  <a:latin typeface="Arial" panose="020B0604020202020204" pitchFamily="34" charset="0"/>
                  <a:cs typeface="Arial" panose="020B0604020202020204" pitchFamily="34" charset="0"/>
                </a:rPr>
                <a:t>ML</a:t>
              </a:r>
            </a:p>
          </p:txBody>
        </p:sp>
      </p:grpSp>
      <p:cxnSp>
        <p:nvCxnSpPr>
          <p:cNvPr id="105" name="Connecteur droit 104">
            <a:extLst>
              <a:ext uri="{FF2B5EF4-FFF2-40B4-BE49-F238E27FC236}">
                <a16:creationId xmlns:a16="http://schemas.microsoft.com/office/drawing/2014/main" id="{E023041C-F57D-43B5-93A6-DBCEF95ECACE}"/>
              </a:ext>
            </a:extLst>
          </p:cNvPr>
          <p:cNvCxnSpPr/>
          <p:nvPr/>
        </p:nvCxnSpPr>
        <p:spPr>
          <a:xfrm flipV="1">
            <a:off x="366185" y="1888200"/>
            <a:ext cx="4709733" cy="136911"/>
          </a:xfrm>
          <a:prstGeom prst="line">
            <a:avLst/>
          </a:prstGeom>
          <a:ln w="12700">
            <a:solidFill>
              <a:schemeClr val="bg1"/>
            </a:solidFill>
            <a:prstDash val="dashDot"/>
          </a:ln>
        </p:spPr>
        <p:style>
          <a:lnRef idx="1">
            <a:schemeClr val="accent1"/>
          </a:lnRef>
          <a:fillRef idx="0">
            <a:schemeClr val="accent1"/>
          </a:fillRef>
          <a:effectRef idx="0">
            <a:schemeClr val="accent1"/>
          </a:effectRef>
          <a:fontRef idx="minor">
            <a:schemeClr val="tx1"/>
          </a:fontRef>
        </p:style>
      </p:cxnSp>
      <p:cxnSp>
        <p:nvCxnSpPr>
          <p:cNvPr id="106" name="Connecteur droit 105">
            <a:extLst>
              <a:ext uri="{FF2B5EF4-FFF2-40B4-BE49-F238E27FC236}">
                <a16:creationId xmlns:a16="http://schemas.microsoft.com/office/drawing/2014/main" id="{172A3939-8C55-47A7-B989-7B0878F7E3B9}"/>
              </a:ext>
            </a:extLst>
          </p:cNvPr>
          <p:cNvCxnSpPr/>
          <p:nvPr/>
        </p:nvCxnSpPr>
        <p:spPr>
          <a:xfrm flipV="1">
            <a:off x="366185" y="2476916"/>
            <a:ext cx="4709733" cy="136911"/>
          </a:xfrm>
          <a:prstGeom prst="line">
            <a:avLst/>
          </a:prstGeom>
          <a:ln w="12700">
            <a:solidFill>
              <a:schemeClr val="bg1"/>
            </a:solidFill>
            <a:prstDash val="dashDot"/>
          </a:ln>
        </p:spPr>
        <p:style>
          <a:lnRef idx="1">
            <a:schemeClr val="accent1"/>
          </a:lnRef>
          <a:fillRef idx="0">
            <a:schemeClr val="accent1"/>
          </a:fillRef>
          <a:effectRef idx="0">
            <a:schemeClr val="accent1"/>
          </a:effectRef>
          <a:fontRef idx="minor">
            <a:schemeClr val="tx1"/>
          </a:fontRef>
        </p:style>
      </p:cxnSp>
      <p:cxnSp>
        <p:nvCxnSpPr>
          <p:cNvPr id="107" name="Connecteur droit 106">
            <a:extLst>
              <a:ext uri="{FF2B5EF4-FFF2-40B4-BE49-F238E27FC236}">
                <a16:creationId xmlns:a16="http://schemas.microsoft.com/office/drawing/2014/main" id="{0C06ED90-408D-4D0D-897E-3074241E7265}"/>
              </a:ext>
            </a:extLst>
          </p:cNvPr>
          <p:cNvCxnSpPr/>
          <p:nvPr/>
        </p:nvCxnSpPr>
        <p:spPr>
          <a:xfrm flipV="1">
            <a:off x="347514" y="2890138"/>
            <a:ext cx="4709733" cy="136911"/>
          </a:xfrm>
          <a:prstGeom prst="line">
            <a:avLst/>
          </a:prstGeom>
          <a:ln w="1270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108" name="ZoneTexte 56">
            <a:extLst>
              <a:ext uri="{FF2B5EF4-FFF2-40B4-BE49-F238E27FC236}">
                <a16:creationId xmlns:a16="http://schemas.microsoft.com/office/drawing/2014/main" id="{A5D52A7C-EAB1-4EDE-B2B9-DAC303D861FB}"/>
              </a:ext>
            </a:extLst>
          </p:cNvPr>
          <p:cNvSpPr txBox="1">
            <a:spLocks noChangeArrowheads="1"/>
          </p:cNvSpPr>
          <p:nvPr/>
        </p:nvSpPr>
        <p:spPr bwMode="auto">
          <a:xfrm>
            <a:off x="605156" y="692071"/>
            <a:ext cx="606141" cy="285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254">
                <a:latin typeface="Calibri" panose="020F0502020204030204" pitchFamily="34" charset="0"/>
              </a:rPr>
              <a:t>MENS</a:t>
            </a:r>
          </a:p>
        </p:txBody>
      </p:sp>
      <p:sp>
        <p:nvSpPr>
          <p:cNvPr id="109" name="ZoneTexte 57">
            <a:extLst>
              <a:ext uri="{FF2B5EF4-FFF2-40B4-BE49-F238E27FC236}">
                <a16:creationId xmlns:a16="http://schemas.microsoft.com/office/drawing/2014/main" id="{D2AC1F1E-08BE-4092-AD99-D98B2D097577}"/>
              </a:ext>
            </a:extLst>
          </p:cNvPr>
          <p:cNvSpPr txBox="1">
            <a:spLocks noChangeArrowheads="1"/>
          </p:cNvSpPr>
          <p:nvPr/>
        </p:nvSpPr>
        <p:spPr bwMode="auto">
          <a:xfrm>
            <a:off x="4078957" y="3037006"/>
            <a:ext cx="607386" cy="285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254">
                <a:latin typeface="Calibri" panose="020F0502020204030204" pitchFamily="34" charset="0"/>
              </a:rPr>
              <a:t>NEUR</a:t>
            </a:r>
          </a:p>
        </p:txBody>
      </p:sp>
      <p:sp>
        <p:nvSpPr>
          <p:cNvPr id="57" name="ZoneTexte 24">
            <a:extLst>
              <a:ext uri="{FF2B5EF4-FFF2-40B4-BE49-F238E27FC236}">
                <a16:creationId xmlns:a16="http://schemas.microsoft.com/office/drawing/2014/main" id="{7E7A4662-6B62-4E51-B9E0-40E0B2B1A016}"/>
              </a:ext>
            </a:extLst>
          </p:cNvPr>
          <p:cNvSpPr txBox="1">
            <a:spLocks noChangeArrowheads="1"/>
          </p:cNvSpPr>
          <p:nvPr/>
        </p:nvSpPr>
        <p:spPr bwMode="auto">
          <a:xfrm>
            <a:off x="1039673" y="32298"/>
            <a:ext cx="53902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0BD0D9"/>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0CF9B"/>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7CCA62"/>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7CCA62"/>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7CCA62"/>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7CCA62"/>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7CCA62"/>
              </a:buClr>
              <a:buChar char="•"/>
              <a:defRPr>
                <a:solidFill>
                  <a:schemeClr val="tx1"/>
                </a:solidFill>
                <a:latin typeface="Georgia" panose="02040502050405020303" pitchFamily="18" charset="0"/>
              </a:defRPr>
            </a:lvl9pPr>
          </a:lstStyle>
          <a:p>
            <a:pPr algn="ctr" eaLnBrk="1" hangingPunct="1">
              <a:spcBef>
                <a:spcPct val="0"/>
              </a:spcBef>
              <a:buClrTx/>
              <a:buSzTx/>
              <a:buFontTx/>
              <a:buNone/>
            </a:pPr>
            <a:r>
              <a:rPr lang="fr-FR" altLang="fr-FR" sz="1600" b="1" dirty="0">
                <a:latin typeface="Arial" panose="020B0604020202020204" pitchFamily="34" charset="0"/>
              </a:rPr>
              <a:t>MACRO-LANDSCAPE ACTING AS A MENTAL SPACE</a:t>
            </a:r>
            <a:endParaRPr lang="fr-FR" altLang="fr-FR" sz="1600" dirty="0">
              <a:latin typeface="Arial" panose="020B0604020202020204" pitchFamily="34" charset="0"/>
            </a:endParaRPr>
          </a:p>
        </p:txBody>
      </p:sp>
      <p:grpSp>
        <p:nvGrpSpPr>
          <p:cNvPr id="4" name="Groupe 85"/>
          <p:cNvGrpSpPr/>
          <p:nvPr/>
        </p:nvGrpSpPr>
        <p:grpSpPr>
          <a:xfrm>
            <a:off x="857819" y="707007"/>
            <a:ext cx="3747623" cy="2583113"/>
            <a:chOff x="857819" y="707007"/>
            <a:chExt cx="3747623" cy="2583113"/>
          </a:xfrm>
        </p:grpSpPr>
        <p:cxnSp>
          <p:nvCxnSpPr>
            <p:cNvPr id="65" name="Connecteur droit avec flèche 64">
              <a:extLst>
                <a:ext uri="{FF2B5EF4-FFF2-40B4-BE49-F238E27FC236}">
                  <a16:creationId xmlns:a16="http://schemas.microsoft.com/office/drawing/2014/main" id="{318C3A04-5C9B-43DB-9817-EF396C0C193D}"/>
                </a:ext>
              </a:extLst>
            </p:cNvPr>
            <p:cNvCxnSpPr/>
            <p:nvPr/>
          </p:nvCxnSpPr>
          <p:spPr bwMode="auto">
            <a:xfrm rot="16200000" flipV="1">
              <a:off x="2454698" y="1325620"/>
              <a:ext cx="440604" cy="37588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6" name="Connecteur droit avec flèche 65">
              <a:extLst>
                <a:ext uri="{FF2B5EF4-FFF2-40B4-BE49-F238E27FC236}">
                  <a16:creationId xmlns:a16="http://schemas.microsoft.com/office/drawing/2014/main" id="{74011EE8-DE1A-4FCE-82E9-F35D71E0F642}"/>
                </a:ext>
              </a:extLst>
            </p:cNvPr>
            <p:cNvCxnSpPr/>
            <p:nvPr/>
          </p:nvCxnSpPr>
          <p:spPr bwMode="auto">
            <a:xfrm rot="5400000">
              <a:off x="1788813" y="1631803"/>
              <a:ext cx="451805" cy="10828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5" name="Groupe 49">
              <a:extLst>
                <a:ext uri="{FF2B5EF4-FFF2-40B4-BE49-F238E27FC236}">
                  <a16:creationId xmlns:a16="http://schemas.microsoft.com/office/drawing/2014/main" id="{954C7275-C8FC-453F-A929-6E74FBAA39F7}"/>
                </a:ext>
              </a:extLst>
            </p:cNvPr>
            <p:cNvGrpSpPr>
              <a:grpSpLocks/>
            </p:cNvGrpSpPr>
            <p:nvPr/>
          </p:nvGrpSpPr>
          <p:grpSpPr bwMode="auto">
            <a:xfrm>
              <a:off x="2064002" y="1280813"/>
              <a:ext cx="860049" cy="657172"/>
              <a:chOff x="3703321" y="1921828"/>
              <a:chExt cx="1097279" cy="838517"/>
            </a:xfrm>
          </p:grpSpPr>
          <p:cxnSp>
            <p:nvCxnSpPr>
              <p:cNvPr id="69" name="Connecteur droit avec flèche 68">
                <a:extLst>
                  <a:ext uri="{FF2B5EF4-FFF2-40B4-BE49-F238E27FC236}">
                    <a16:creationId xmlns:a16="http://schemas.microsoft.com/office/drawing/2014/main" id="{A5FE0A9E-EF45-4338-B1E1-066217645A2D}"/>
                  </a:ext>
                </a:extLst>
              </p:cNvPr>
              <p:cNvCxnSpPr/>
              <p:nvPr/>
            </p:nvCxnSpPr>
            <p:spPr>
              <a:xfrm rot="10800000" flipV="1">
                <a:off x="3703321" y="1921828"/>
                <a:ext cx="552610" cy="227098"/>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0" name="Connecteur droit avec flèche 69">
                <a:extLst>
                  <a:ext uri="{FF2B5EF4-FFF2-40B4-BE49-F238E27FC236}">
                    <a16:creationId xmlns:a16="http://schemas.microsoft.com/office/drawing/2014/main" id="{97EECFD4-26FC-4326-AFC2-B02E285BB86B}"/>
                  </a:ext>
                </a:extLst>
              </p:cNvPr>
              <p:cNvCxnSpPr/>
              <p:nvPr/>
            </p:nvCxnSpPr>
            <p:spPr bwMode="auto">
              <a:xfrm>
                <a:off x="3728728" y="2152102"/>
                <a:ext cx="606600" cy="59236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1" name="Connecteur droit avec flèche 70">
                <a:extLst>
                  <a:ext uri="{FF2B5EF4-FFF2-40B4-BE49-F238E27FC236}">
                    <a16:creationId xmlns:a16="http://schemas.microsoft.com/office/drawing/2014/main" id="{05723EF5-5C8E-401C-B35A-7C56F3B382FE}"/>
                  </a:ext>
                </a:extLst>
              </p:cNvPr>
              <p:cNvCxnSpPr/>
              <p:nvPr/>
            </p:nvCxnSpPr>
            <p:spPr bwMode="auto">
              <a:xfrm flipV="1">
                <a:off x="4348032" y="2485603"/>
                <a:ext cx="371582" cy="24298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2" name="Connecteur droit avec flèche 71">
                <a:extLst>
                  <a:ext uri="{FF2B5EF4-FFF2-40B4-BE49-F238E27FC236}">
                    <a16:creationId xmlns:a16="http://schemas.microsoft.com/office/drawing/2014/main" id="{A5B8A2D2-50AD-472A-A0DA-8A894225E9B6}"/>
                  </a:ext>
                </a:extLst>
              </p:cNvPr>
              <p:cNvCxnSpPr/>
              <p:nvPr/>
            </p:nvCxnSpPr>
            <p:spPr>
              <a:xfrm rot="16200000" flipH="1">
                <a:off x="4617972" y="2577716"/>
                <a:ext cx="292210" cy="7304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80" name="Forme libre 79">
              <a:extLst>
                <a:ext uri="{FF2B5EF4-FFF2-40B4-BE49-F238E27FC236}">
                  <a16:creationId xmlns:a16="http://schemas.microsoft.com/office/drawing/2014/main" id="{1E83F087-C5D1-4201-B791-52C86A3A0657}"/>
                </a:ext>
              </a:extLst>
            </p:cNvPr>
            <p:cNvSpPr/>
            <p:nvPr/>
          </p:nvSpPr>
          <p:spPr>
            <a:xfrm>
              <a:off x="2864185" y="1216092"/>
              <a:ext cx="1741257" cy="467986"/>
            </a:xfrm>
            <a:custGeom>
              <a:avLst/>
              <a:gdLst>
                <a:gd name="connsiteX0" fmla="*/ 2326511 w 2326511"/>
                <a:gd name="connsiteY0" fmla="*/ 241139 h 646253"/>
                <a:gd name="connsiteX1" fmla="*/ 833377 w 2326511"/>
                <a:gd name="connsiteY1" fmla="*/ 67519 h 646253"/>
                <a:gd name="connsiteX2" fmla="*/ 0 w 2326511"/>
                <a:gd name="connsiteY2" fmla="*/ 646253 h 646253"/>
              </a:gdLst>
              <a:ahLst/>
              <a:cxnLst>
                <a:cxn ang="0">
                  <a:pos x="connsiteX0" y="connsiteY0"/>
                </a:cxn>
                <a:cxn ang="0">
                  <a:pos x="connsiteX1" y="connsiteY1"/>
                </a:cxn>
                <a:cxn ang="0">
                  <a:pos x="connsiteX2" y="connsiteY2"/>
                </a:cxn>
              </a:cxnLst>
              <a:rect l="l" t="t" r="r" b="b"/>
              <a:pathLst>
                <a:path w="2326511" h="646253">
                  <a:moveTo>
                    <a:pt x="2326511" y="241139"/>
                  </a:moveTo>
                  <a:cubicBezTo>
                    <a:pt x="1773820" y="120569"/>
                    <a:pt x="1221129" y="0"/>
                    <a:pt x="833377" y="67519"/>
                  </a:cubicBezTo>
                  <a:cubicBezTo>
                    <a:pt x="445625" y="135038"/>
                    <a:pt x="222812" y="390645"/>
                    <a:pt x="0" y="646253"/>
                  </a:cubicBezTo>
                </a:path>
              </a:pathLst>
            </a:custGeom>
            <a:ln w="19050">
              <a:solidFill>
                <a:srgbClr val="C00000"/>
              </a:solidFill>
              <a:headEnd type="arrow"/>
              <a:tailEnd type="none" w="lg" len="lg"/>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fr-FR" sz="1106"/>
            </a:p>
          </p:txBody>
        </p:sp>
        <p:sp>
          <p:nvSpPr>
            <p:cNvPr id="81" name="Forme libre 80">
              <a:extLst>
                <a:ext uri="{FF2B5EF4-FFF2-40B4-BE49-F238E27FC236}">
                  <a16:creationId xmlns:a16="http://schemas.microsoft.com/office/drawing/2014/main" id="{495AE672-93D0-4216-A54F-8969136F0938}"/>
                </a:ext>
              </a:extLst>
            </p:cNvPr>
            <p:cNvSpPr/>
            <p:nvPr/>
          </p:nvSpPr>
          <p:spPr>
            <a:xfrm>
              <a:off x="2494526" y="707007"/>
              <a:ext cx="1711385" cy="736829"/>
            </a:xfrm>
            <a:custGeom>
              <a:avLst/>
              <a:gdLst>
                <a:gd name="connsiteX0" fmla="*/ 2326511 w 2326511"/>
                <a:gd name="connsiteY0" fmla="*/ 349170 h 916330"/>
                <a:gd name="connsiteX1" fmla="*/ 925974 w 2326511"/>
                <a:gd name="connsiteY1" fmla="*/ 94527 h 916330"/>
                <a:gd name="connsiteX2" fmla="*/ 0 w 2326511"/>
                <a:gd name="connsiteY2" fmla="*/ 916330 h 916330"/>
              </a:gdLst>
              <a:ahLst/>
              <a:cxnLst>
                <a:cxn ang="0">
                  <a:pos x="connsiteX0" y="connsiteY0"/>
                </a:cxn>
                <a:cxn ang="0">
                  <a:pos x="connsiteX1" y="connsiteY1"/>
                </a:cxn>
                <a:cxn ang="0">
                  <a:pos x="connsiteX2" y="connsiteY2"/>
                </a:cxn>
              </a:cxnLst>
              <a:rect l="l" t="t" r="r" b="b"/>
              <a:pathLst>
                <a:path w="2326511" h="916330">
                  <a:moveTo>
                    <a:pt x="2326511" y="349170"/>
                  </a:moveTo>
                  <a:cubicBezTo>
                    <a:pt x="1820118" y="174585"/>
                    <a:pt x="1313726" y="0"/>
                    <a:pt x="925974" y="94527"/>
                  </a:cubicBezTo>
                  <a:cubicBezTo>
                    <a:pt x="538222" y="189054"/>
                    <a:pt x="269111" y="552692"/>
                    <a:pt x="0" y="916330"/>
                  </a:cubicBezTo>
                </a:path>
              </a:pathLst>
            </a:custGeom>
            <a:ln w="19050">
              <a:solidFill>
                <a:srgbClr val="C00000"/>
              </a:solidFill>
              <a:headEnd type="arrow"/>
              <a:tailEnd type="none" w="lg" len="lg"/>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fr-FR" sz="1106"/>
            </a:p>
          </p:txBody>
        </p:sp>
        <p:grpSp>
          <p:nvGrpSpPr>
            <p:cNvPr id="6" name="Groupe 50">
              <a:extLst>
                <a:ext uri="{FF2B5EF4-FFF2-40B4-BE49-F238E27FC236}">
                  <a16:creationId xmlns:a16="http://schemas.microsoft.com/office/drawing/2014/main" id="{5A75EA85-E789-4A91-A7A6-0E7312C4BC13}"/>
                </a:ext>
              </a:extLst>
            </p:cNvPr>
            <p:cNvGrpSpPr>
              <a:grpSpLocks/>
            </p:cNvGrpSpPr>
            <p:nvPr/>
          </p:nvGrpSpPr>
          <p:grpSpPr bwMode="auto">
            <a:xfrm>
              <a:off x="1156167" y="1778527"/>
              <a:ext cx="1623060" cy="1134709"/>
              <a:chOff x="2685104" y="2542057"/>
              <a:chExt cx="2070374" cy="1448188"/>
            </a:xfrm>
          </p:grpSpPr>
          <p:grpSp>
            <p:nvGrpSpPr>
              <p:cNvPr id="7" name="Groupe 23">
                <a:extLst>
                  <a:ext uri="{FF2B5EF4-FFF2-40B4-BE49-F238E27FC236}">
                    <a16:creationId xmlns:a16="http://schemas.microsoft.com/office/drawing/2014/main" id="{07928884-2C65-4596-A206-6EB8F26087F2}"/>
                  </a:ext>
                </a:extLst>
              </p:cNvPr>
              <p:cNvGrpSpPr>
                <a:grpSpLocks/>
              </p:cNvGrpSpPr>
              <p:nvPr/>
            </p:nvGrpSpPr>
            <p:grpSpPr bwMode="auto">
              <a:xfrm rot="1119945">
                <a:off x="2685104" y="2542057"/>
                <a:ext cx="792487" cy="1204318"/>
                <a:chOff x="2687797" y="3946154"/>
                <a:chExt cx="880568" cy="1339197"/>
              </a:xfrm>
            </p:grpSpPr>
            <p:sp>
              <p:nvSpPr>
                <p:cNvPr id="93" name="Forme libre 21">
                  <a:extLst>
                    <a:ext uri="{FF2B5EF4-FFF2-40B4-BE49-F238E27FC236}">
                      <a16:creationId xmlns:a16="http://schemas.microsoft.com/office/drawing/2014/main" id="{DA326E64-A5E3-4FBF-9038-56ECC77F9541}"/>
                    </a:ext>
                  </a:extLst>
                </p:cNvPr>
                <p:cNvSpPr/>
                <p:nvPr/>
              </p:nvSpPr>
              <p:spPr>
                <a:xfrm rot="520693">
                  <a:off x="2729470" y="3946154"/>
                  <a:ext cx="838895" cy="1240012"/>
                </a:xfrm>
                <a:custGeom>
                  <a:avLst/>
                  <a:gdLst>
                    <a:gd name="connsiteX0" fmla="*/ 0 w 694481"/>
                    <a:gd name="connsiteY0" fmla="*/ 914400 h 1238491"/>
                    <a:gd name="connsiteX1" fmla="*/ 694481 w 694481"/>
                    <a:gd name="connsiteY1" fmla="*/ 0 h 1238491"/>
                    <a:gd name="connsiteX2" fmla="*/ 555585 w 694481"/>
                    <a:gd name="connsiteY2" fmla="*/ 1238491 h 1238491"/>
                  </a:gdLst>
                  <a:ahLst/>
                  <a:cxnLst>
                    <a:cxn ang="0">
                      <a:pos x="connsiteX0" y="connsiteY0"/>
                    </a:cxn>
                    <a:cxn ang="0">
                      <a:pos x="connsiteX1" y="connsiteY1"/>
                    </a:cxn>
                    <a:cxn ang="0">
                      <a:pos x="connsiteX2" y="connsiteY2"/>
                    </a:cxn>
                  </a:cxnLst>
                  <a:rect l="l" t="t" r="r" b="b"/>
                  <a:pathLst>
                    <a:path w="694481" h="1238491">
                      <a:moveTo>
                        <a:pt x="0" y="914400"/>
                      </a:moveTo>
                      <a:lnTo>
                        <a:pt x="694481" y="0"/>
                      </a:lnTo>
                      <a:lnTo>
                        <a:pt x="555585" y="1238491"/>
                      </a:lnTo>
                    </a:path>
                  </a:pathLst>
                </a:custGeom>
                <a:solidFill>
                  <a:schemeClr val="accent1">
                    <a:lumMod val="20000"/>
                    <a:lumOff val="80000"/>
                  </a:schemeClr>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fr-FR" sz="1400" dirty="0">
                    <a:latin typeface="Calibri" panose="020F0502020204030204" pitchFamily="34" charset="0"/>
                    <a:cs typeface="Calibri" panose="020F0502020204030204" pitchFamily="34" charset="0"/>
                  </a:endParaRPr>
                </a:p>
              </p:txBody>
            </p:sp>
            <p:sp>
              <p:nvSpPr>
                <p:cNvPr id="94" name="Ellipse 23">
                  <a:extLst>
                    <a:ext uri="{FF2B5EF4-FFF2-40B4-BE49-F238E27FC236}">
                      <a16:creationId xmlns:a16="http://schemas.microsoft.com/office/drawing/2014/main" id="{2E6682D7-DA4E-41BC-B1C8-853B62D08788}"/>
                    </a:ext>
                  </a:extLst>
                </p:cNvPr>
                <p:cNvSpPr/>
                <p:nvPr/>
              </p:nvSpPr>
              <p:spPr>
                <a:xfrm rot="1027316">
                  <a:off x="2687797" y="4856117"/>
                  <a:ext cx="700360" cy="429234"/>
                </a:xfrm>
                <a:prstGeom prst="ellipse">
                  <a:avLst/>
                </a:prstGeom>
                <a:solidFill>
                  <a:schemeClr val="accent1">
                    <a:lumMod val="60000"/>
                    <a:lumOff val="40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sz="1400">
                    <a:solidFill>
                      <a:schemeClr val="tx1"/>
                    </a:solidFill>
                    <a:latin typeface="Calibri" panose="020F0502020204030204" pitchFamily="34" charset="0"/>
                    <a:cs typeface="Calibri" panose="020F0502020204030204" pitchFamily="34" charset="0"/>
                  </a:endParaRPr>
                </a:p>
              </p:txBody>
            </p:sp>
          </p:grpSp>
          <p:grpSp>
            <p:nvGrpSpPr>
              <p:cNvPr id="8" name="Groupe 24">
                <a:extLst>
                  <a:ext uri="{FF2B5EF4-FFF2-40B4-BE49-F238E27FC236}">
                    <a16:creationId xmlns:a16="http://schemas.microsoft.com/office/drawing/2014/main" id="{A1D62DE7-B2CC-4152-9FBD-A73C9B3B2F22}"/>
                  </a:ext>
                </a:extLst>
              </p:cNvPr>
              <p:cNvGrpSpPr>
                <a:grpSpLocks/>
              </p:cNvGrpSpPr>
              <p:nvPr/>
            </p:nvGrpSpPr>
            <p:grpSpPr bwMode="auto">
              <a:xfrm rot="-2154435">
                <a:off x="4043864" y="2782577"/>
                <a:ext cx="711614" cy="1207668"/>
                <a:chOff x="2719239" y="3943178"/>
                <a:chExt cx="790709" cy="1342941"/>
              </a:xfrm>
            </p:grpSpPr>
            <p:sp>
              <p:nvSpPr>
                <p:cNvPr id="91" name="Forme libre 90">
                  <a:extLst>
                    <a:ext uri="{FF2B5EF4-FFF2-40B4-BE49-F238E27FC236}">
                      <a16:creationId xmlns:a16="http://schemas.microsoft.com/office/drawing/2014/main" id="{E81D0FC0-6972-44B8-B3EE-AC428C15EC4E}"/>
                    </a:ext>
                  </a:extLst>
                </p:cNvPr>
                <p:cNvSpPr/>
                <p:nvPr/>
              </p:nvSpPr>
              <p:spPr>
                <a:xfrm>
                  <a:off x="2821936" y="3943178"/>
                  <a:ext cx="688012" cy="1232963"/>
                </a:xfrm>
                <a:custGeom>
                  <a:avLst/>
                  <a:gdLst>
                    <a:gd name="connsiteX0" fmla="*/ 0 w 694481"/>
                    <a:gd name="connsiteY0" fmla="*/ 914400 h 1238491"/>
                    <a:gd name="connsiteX1" fmla="*/ 694481 w 694481"/>
                    <a:gd name="connsiteY1" fmla="*/ 0 h 1238491"/>
                    <a:gd name="connsiteX2" fmla="*/ 555585 w 694481"/>
                    <a:gd name="connsiteY2" fmla="*/ 1238491 h 1238491"/>
                  </a:gdLst>
                  <a:ahLst/>
                  <a:cxnLst>
                    <a:cxn ang="0">
                      <a:pos x="connsiteX0" y="connsiteY0"/>
                    </a:cxn>
                    <a:cxn ang="0">
                      <a:pos x="connsiteX1" y="connsiteY1"/>
                    </a:cxn>
                    <a:cxn ang="0">
                      <a:pos x="connsiteX2" y="connsiteY2"/>
                    </a:cxn>
                  </a:cxnLst>
                  <a:rect l="l" t="t" r="r" b="b"/>
                  <a:pathLst>
                    <a:path w="694481" h="1238491">
                      <a:moveTo>
                        <a:pt x="0" y="914400"/>
                      </a:moveTo>
                      <a:lnTo>
                        <a:pt x="694481" y="0"/>
                      </a:lnTo>
                      <a:lnTo>
                        <a:pt x="555585" y="1238491"/>
                      </a:lnTo>
                    </a:path>
                  </a:pathLst>
                </a:custGeom>
                <a:solidFill>
                  <a:schemeClr val="accent5">
                    <a:lumMod val="60000"/>
                    <a:lumOff val="40000"/>
                  </a:schemeClr>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fr-FR" sz="1400">
                    <a:latin typeface="Calibri" panose="020F0502020204030204" pitchFamily="34" charset="0"/>
                    <a:cs typeface="Calibri" panose="020F0502020204030204" pitchFamily="34" charset="0"/>
                  </a:endParaRPr>
                </a:p>
              </p:txBody>
            </p:sp>
            <p:sp>
              <p:nvSpPr>
                <p:cNvPr id="92" name="Ellipse 91">
                  <a:extLst>
                    <a:ext uri="{FF2B5EF4-FFF2-40B4-BE49-F238E27FC236}">
                      <a16:creationId xmlns:a16="http://schemas.microsoft.com/office/drawing/2014/main" id="{5A8821FD-D54C-477D-8CEA-CEF9804583D3}"/>
                    </a:ext>
                  </a:extLst>
                </p:cNvPr>
                <p:cNvSpPr/>
                <p:nvPr/>
              </p:nvSpPr>
              <p:spPr>
                <a:xfrm rot="1027316">
                  <a:off x="2719239" y="4862178"/>
                  <a:ext cx="700360" cy="423941"/>
                </a:xfrm>
                <a:prstGeom prst="ellipse">
                  <a:avLst/>
                </a:prstGeom>
                <a:solidFill>
                  <a:schemeClr val="accent5">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sz="1400">
                    <a:solidFill>
                      <a:schemeClr val="tx1"/>
                    </a:solidFill>
                    <a:latin typeface="Calibri" panose="020F0502020204030204" pitchFamily="34" charset="0"/>
                    <a:cs typeface="Calibri" panose="020F0502020204030204" pitchFamily="34" charset="0"/>
                  </a:endParaRPr>
                </a:p>
              </p:txBody>
            </p:sp>
          </p:grpSp>
          <p:sp>
            <p:nvSpPr>
              <p:cNvPr id="88" name="ZoneTexte 38">
                <a:extLst>
                  <a:ext uri="{FF2B5EF4-FFF2-40B4-BE49-F238E27FC236}">
                    <a16:creationId xmlns:a16="http://schemas.microsoft.com/office/drawing/2014/main" id="{2F17EA27-E059-4A17-9665-4AD57C9A487F}"/>
                  </a:ext>
                </a:extLst>
              </p:cNvPr>
              <p:cNvSpPr txBox="1">
                <a:spLocks noChangeArrowheads="1"/>
              </p:cNvSpPr>
              <p:nvPr/>
            </p:nvSpPr>
            <p:spPr bwMode="auto">
              <a:xfrm>
                <a:off x="2868931" y="3383300"/>
                <a:ext cx="500011" cy="392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400">
                    <a:latin typeface="Calibri" panose="020F0502020204030204" pitchFamily="34" charset="0"/>
                    <a:cs typeface="Calibri" panose="020F0502020204030204" pitchFamily="34" charset="0"/>
                  </a:rPr>
                  <a:t>P</a:t>
                </a:r>
              </a:p>
            </p:txBody>
          </p:sp>
          <p:sp>
            <p:nvSpPr>
              <p:cNvPr id="89" name="Flèche vers le haut 88">
                <a:extLst>
                  <a:ext uri="{FF2B5EF4-FFF2-40B4-BE49-F238E27FC236}">
                    <a16:creationId xmlns:a16="http://schemas.microsoft.com/office/drawing/2014/main" id="{737784D9-A7F8-42AB-BE1A-759112389D3B}"/>
                  </a:ext>
                </a:extLst>
              </p:cNvPr>
              <p:cNvSpPr/>
              <p:nvPr/>
            </p:nvSpPr>
            <p:spPr bwMode="auto">
              <a:xfrm rot="23940000" flipH="1">
                <a:off x="3190378" y="2945946"/>
                <a:ext cx="103199" cy="297049"/>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400" dirty="0">
                  <a:solidFill>
                    <a:schemeClr val="tx1"/>
                  </a:solidFill>
                  <a:latin typeface="Calibri" panose="020F0502020204030204" pitchFamily="34" charset="0"/>
                  <a:cs typeface="Calibri" panose="020F0502020204030204" pitchFamily="34" charset="0"/>
                </a:endParaRPr>
              </a:p>
            </p:txBody>
          </p:sp>
          <p:sp>
            <p:nvSpPr>
              <p:cNvPr id="90" name="Flèche vers le haut 89">
                <a:extLst>
                  <a:ext uri="{FF2B5EF4-FFF2-40B4-BE49-F238E27FC236}">
                    <a16:creationId xmlns:a16="http://schemas.microsoft.com/office/drawing/2014/main" id="{F25615C1-3D03-458D-A127-F894D2CB2807}"/>
                  </a:ext>
                </a:extLst>
              </p:cNvPr>
              <p:cNvSpPr/>
              <p:nvPr/>
            </p:nvSpPr>
            <p:spPr bwMode="auto">
              <a:xfrm rot="20880000" flipH="1">
                <a:off x="4398593" y="3057141"/>
                <a:ext cx="101611" cy="297049"/>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400" dirty="0">
                  <a:solidFill>
                    <a:schemeClr val="tx1"/>
                  </a:solidFill>
                  <a:latin typeface="Calibri" panose="020F0502020204030204" pitchFamily="34" charset="0"/>
                  <a:cs typeface="Calibri" panose="020F0502020204030204" pitchFamily="34" charset="0"/>
                </a:endParaRPr>
              </a:p>
            </p:txBody>
          </p:sp>
        </p:grpSp>
        <p:grpSp>
          <p:nvGrpSpPr>
            <p:cNvPr id="9" name="Groupe 67">
              <a:extLst>
                <a:ext uri="{FF2B5EF4-FFF2-40B4-BE49-F238E27FC236}">
                  <a16:creationId xmlns:a16="http://schemas.microsoft.com/office/drawing/2014/main" id="{704B460A-5C03-42CD-8035-1B232BC5FF32}"/>
                </a:ext>
              </a:extLst>
            </p:cNvPr>
            <p:cNvGrpSpPr>
              <a:grpSpLocks/>
            </p:cNvGrpSpPr>
            <p:nvPr/>
          </p:nvGrpSpPr>
          <p:grpSpPr bwMode="auto">
            <a:xfrm>
              <a:off x="857819" y="1969161"/>
              <a:ext cx="1412671" cy="1294430"/>
              <a:chOff x="2174875" y="2794888"/>
              <a:chExt cx="1801450" cy="1651381"/>
            </a:xfrm>
          </p:grpSpPr>
          <p:grpSp>
            <p:nvGrpSpPr>
              <p:cNvPr id="10" name="Groupe 65">
                <a:extLst>
                  <a:ext uri="{FF2B5EF4-FFF2-40B4-BE49-F238E27FC236}">
                    <a16:creationId xmlns:a16="http://schemas.microsoft.com/office/drawing/2014/main" id="{FDBA766C-0688-46F2-9808-F0C2306769D5}"/>
                  </a:ext>
                </a:extLst>
              </p:cNvPr>
              <p:cNvGrpSpPr>
                <a:grpSpLocks/>
              </p:cNvGrpSpPr>
              <p:nvPr/>
            </p:nvGrpSpPr>
            <p:grpSpPr bwMode="auto">
              <a:xfrm>
                <a:off x="2174875" y="2794890"/>
                <a:ext cx="1762208" cy="1651379"/>
                <a:chOff x="2174875" y="2794890"/>
                <a:chExt cx="1762208" cy="1651379"/>
              </a:xfrm>
            </p:grpSpPr>
            <p:grpSp>
              <p:nvGrpSpPr>
                <p:cNvPr id="11" name="Groupe 27">
                  <a:extLst>
                    <a:ext uri="{FF2B5EF4-FFF2-40B4-BE49-F238E27FC236}">
                      <a16:creationId xmlns:a16="http://schemas.microsoft.com/office/drawing/2014/main" id="{D42F2824-F5C5-45CE-B4FB-BD861F8E305D}"/>
                    </a:ext>
                  </a:extLst>
                </p:cNvPr>
                <p:cNvGrpSpPr/>
                <p:nvPr/>
              </p:nvGrpSpPr>
              <p:grpSpPr bwMode="auto">
                <a:xfrm rot="19544399">
                  <a:off x="3250893" y="2794890"/>
                  <a:ext cx="686190" cy="990763"/>
                  <a:chOff x="2869388" y="4065346"/>
                  <a:chExt cx="838292" cy="1288896"/>
                </a:xfrm>
                <a:solidFill>
                  <a:schemeClr val="accent2">
                    <a:lumMod val="20000"/>
                    <a:lumOff val="80000"/>
                  </a:schemeClr>
                </a:solidFill>
              </p:grpSpPr>
              <p:sp>
                <p:nvSpPr>
                  <p:cNvPr id="103" name="Forme libre 28">
                    <a:extLst>
                      <a:ext uri="{FF2B5EF4-FFF2-40B4-BE49-F238E27FC236}">
                        <a16:creationId xmlns:a16="http://schemas.microsoft.com/office/drawing/2014/main" id="{08EFAD54-A793-46D4-8D1E-70FCFB2D9507}"/>
                      </a:ext>
                    </a:extLst>
                  </p:cNvPr>
                  <p:cNvSpPr/>
                  <p:nvPr/>
                </p:nvSpPr>
                <p:spPr>
                  <a:xfrm>
                    <a:off x="2928019" y="4065346"/>
                    <a:ext cx="779661" cy="1207077"/>
                  </a:xfrm>
                  <a:custGeom>
                    <a:avLst/>
                    <a:gdLst>
                      <a:gd name="connsiteX0" fmla="*/ 0 w 694481"/>
                      <a:gd name="connsiteY0" fmla="*/ 914400 h 1238491"/>
                      <a:gd name="connsiteX1" fmla="*/ 694481 w 694481"/>
                      <a:gd name="connsiteY1" fmla="*/ 0 h 1238491"/>
                      <a:gd name="connsiteX2" fmla="*/ 555585 w 694481"/>
                      <a:gd name="connsiteY2" fmla="*/ 1238491 h 1238491"/>
                    </a:gdLst>
                    <a:ahLst/>
                    <a:cxnLst>
                      <a:cxn ang="0">
                        <a:pos x="connsiteX0" y="connsiteY0"/>
                      </a:cxn>
                      <a:cxn ang="0">
                        <a:pos x="connsiteX1" y="connsiteY1"/>
                      </a:cxn>
                      <a:cxn ang="0">
                        <a:pos x="connsiteX2" y="connsiteY2"/>
                      </a:cxn>
                    </a:cxnLst>
                    <a:rect l="l" t="t" r="r" b="b"/>
                    <a:pathLst>
                      <a:path w="694481" h="1238491">
                        <a:moveTo>
                          <a:pt x="0" y="914400"/>
                        </a:moveTo>
                        <a:lnTo>
                          <a:pt x="694481" y="0"/>
                        </a:lnTo>
                        <a:lnTo>
                          <a:pt x="555585" y="1238491"/>
                        </a:lnTo>
                      </a:path>
                    </a:pathLst>
                  </a:custGeom>
                  <a:solidFill>
                    <a:srgbClr val="FFD653"/>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fr-FR" sz="1106"/>
                  </a:p>
                </p:txBody>
              </p:sp>
              <p:sp>
                <p:nvSpPr>
                  <p:cNvPr id="104" name="Ellipse 29">
                    <a:extLst>
                      <a:ext uri="{FF2B5EF4-FFF2-40B4-BE49-F238E27FC236}">
                        <a16:creationId xmlns:a16="http://schemas.microsoft.com/office/drawing/2014/main" id="{2999C7ED-BED0-4D8E-8B22-6A9D36AC7480}"/>
                      </a:ext>
                    </a:extLst>
                  </p:cNvPr>
                  <p:cNvSpPr/>
                  <p:nvPr/>
                </p:nvSpPr>
                <p:spPr>
                  <a:xfrm rot="1027316">
                    <a:off x="2869388" y="4925978"/>
                    <a:ext cx="708586" cy="428264"/>
                  </a:xfrm>
                  <a:prstGeom prst="ellipse">
                    <a:avLst/>
                  </a:prstGeom>
                  <a:solidFill>
                    <a:srgbClr val="FFFF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sz="1106">
                      <a:solidFill>
                        <a:schemeClr val="tx1"/>
                      </a:solidFill>
                    </a:endParaRPr>
                  </a:p>
                </p:txBody>
              </p:sp>
            </p:grpSp>
            <p:sp>
              <p:nvSpPr>
                <p:cNvPr id="99" name="Flèche vers le haut 98">
                  <a:extLst>
                    <a:ext uri="{FF2B5EF4-FFF2-40B4-BE49-F238E27FC236}">
                      <a16:creationId xmlns:a16="http://schemas.microsoft.com/office/drawing/2014/main" id="{C4A75C92-3EB7-494B-9E5C-0EB6F05B7D75}"/>
                    </a:ext>
                  </a:extLst>
                </p:cNvPr>
                <p:cNvSpPr/>
                <p:nvPr/>
              </p:nvSpPr>
              <p:spPr bwMode="auto">
                <a:xfrm rot="20880000" flipH="1">
                  <a:off x="3593814" y="2994959"/>
                  <a:ext cx="103167" cy="296931"/>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176" dirty="0">
                    <a:solidFill>
                      <a:schemeClr val="tx1"/>
                    </a:solidFill>
                  </a:endParaRPr>
                </a:p>
              </p:txBody>
            </p:sp>
            <p:grpSp>
              <p:nvGrpSpPr>
                <p:cNvPr id="12" name="Groupe 30">
                  <a:extLst>
                    <a:ext uri="{FF2B5EF4-FFF2-40B4-BE49-F238E27FC236}">
                      <a16:creationId xmlns:a16="http://schemas.microsoft.com/office/drawing/2014/main" id="{29BD5C0F-9368-4945-B49C-7F728F038246}"/>
                    </a:ext>
                  </a:extLst>
                </p:cNvPr>
                <p:cNvGrpSpPr/>
                <p:nvPr/>
              </p:nvGrpSpPr>
              <p:grpSpPr bwMode="auto">
                <a:xfrm>
                  <a:off x="2174875" y="3413648"/>
                  <a:ext cx="654555" cy="1032621"/>
                  <a:chOff x="2695907" y="3946967"/>
                  <a:chExt cx="799647" cy="1343347"/>
                </a:xfrm>
                <a:solidFill>
                  <a:schemeClr val="accent1">
                    <a:lumMod val="20000"/>
                    <a:lumOff val="80000"/>
                  </a:schemeClr>
                </a:solidFill>
              </p:grpSpPr>
              <p:sp>
                <p:nvSpPr>
                  <p:cNvPr id="101" name="Forme libre 100">
                    <a:extLst>
                      <a:ext uri="{FF2B5EF4-FFF2-40B4-BE49-F238E27FC236}">
                        <a16:creationId xmlns:a16="http://schemas.microsoft.com/office/drawing/2014/main" id="{8C90AC57-EF7C-4C75-9F1B-A81079A931DB}"/>
                      </a:ext>
                    </a:extLst>
                  </p:cNvPr>
                  <p:cNvSpPr/>
                  <p:nvPr/>
                </p:nvSpPr>
                <p:spPr>
                  <a:xfrm>
                    <a:off x="2801073" y="3946967"/>
                    <a:ext cx="694481" cy="1238491"/>
                  </a:xfrm>
                  <a:custGeom>
                    <a:avLst/>
                    <a:gdLst>
                      <a:gd name="connsiteX0" fmla="*/ 0 w 694481"/>
                      <a:gd name="connsiteY0" fmla="*/ 914400 h 1238491"/>
                      <a:gd name="connsiteX1" fmla="*/ 694481 w 694481"/>
                      <a:gd name="connsiteY1" fmla="*/ 0 h 1238491"/>
                      <a:gd name="connsiteX2" fmla="*/ 555585 w 694481"/>
                      <a:gd name="connsiteY2" fmla="*/ 1238491 h 1238491"/>
                    </a:gdLst>
                    <a:ahLst/>
                    <a:cxnLst>
                      <a:cxn ang="0">
                        <a:pos x="connsiteX0" y="connsiteY0"/>
                      </a:cxn>
                      <a:cxn ang="0">
                        <a:pos x="connsiteX1" y="connsiteY1"/>
                      </a:cxn>
                      <a:cxn ang="0">
                        <a:pos x="connsiteX2" y="connsiteY2"/>
                      </a:cxn>
                    </a:cxnLst>
                    <a:rect l="l" t="t" r="r" b="b"/>
                    <a:pathLst>
                      <a:path w="694481" h="1238491">
                        <a:moveTo>
                          <a:pt x="0" y="914400"/>
                        </a:moveTo>
                        <a:lnTo>
                          <a:pt x="694481" y="0"/>
                        </a:lnTo>
                        <a:lnTo>
                          <a:pt x="555585" y="1238491"/>
                        </a:lnTo>
                      </a:path>
                    </a:pathLst>
                  </a:custGeom>
                  <a:solidFill>
                    <a:schemeClr val="accent5">
                      <a:lumMod val="60000"/>
                      <a:lumOff val="40000"/>
                    </a:schemeClr>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fr-FR" sz="1106"/>
                  </a:p>
                </p:txBody>
              </p:sp>
              <p:sp>
                <p:nvSpPr>
                  <p:cNvPr id="102" name="Ellipse 101">
                    <a:extLst>
                      <a:ext uri="{FF2B5EF4-FFF2-40B4-BE49-F238E27FC236}">
                        <a16:creationId xmlns:a16="http://schemas.microsoft.com/office/drawing/2014/main" id="{60139E9A-BA98-4580-A559-C215AB223A9E}"/>
                      </a:ext>
                    </a:extLst>
                  </p:cNvPr>
                  <p:cNvSpPr/>
                  <p:nvPr/>
                </p:nvSpPr>
                <p:spPr>
                  <a:xfrm rot="1027316">
                    <a:off x="2695907" y="4862052"/>
                    <a:ext cx="708586" cy="428262"/>
                  </a:xfrm>
                  <a:prstGeom prst="ellipse">
                    <a:avLst/>
                  </a:prstGeom>
                  <a:grpFill/>
                  <a:ln w="952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sz="1106">
                      <a:solidFill>
                        <a:schemeClr val="tx1"/>
                      </a:solidFill>
                    </a:endParaRPr>
                  </a:p>
                </p:txBody>
              </p:sp>
            </p:grpSp>
          </p:grpSp>
          <p:sp>
            <p:nvSpPr>
              <p:cNvPr id="97" name="ZoneTexte 41">
                <a:extLst>
                  <a:ext uri="{FF2B5EF4-FFF2-40B4-BE49-F238E27FC236}">
                    <a16:creationId xmlns:a16="http://schemas.microsoft.com/office/drawing/2014/main" id="{83001BC8-8F06-4D6F-91DA-F7E12ABCB542}"/>
                  </a:ext>
                </a:extLst>
              </p:cNvPr>
              <p:cNvSpPr txBox="1">
                <a:spLocks noChangeArrowheads="1"/>
              </p:cNvSpPr>
              <p:nvPr/>
            </p:nvSpPr>
            <p:spPr bwMode="auto">
              <a:xfrm>
                <a:off x="3521547" y="3442109"/>
                <a:ext cx="454778" cy="364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254">
                    <a:latin typeface="Calibri" panose="020F0502020204030204" pitchFamily="34" charset="0"/>
                  </a:rPr>
                  <a:t>Q</a:t>
                </a:r>
              </a:p>
            </p:txBody>
          </p:sp>
        </p:grpSp>
        <p:grpSp>
          <p:nvGrpSpPr>
            <p:cNvPr id="13" name="Groupe 77"/>
            <p:cNvGrpSpPr/>
            <p:nvPr/>
          </p:nvGrpSpPr>
          <p:grpSpPr>
            <a:xfrm>
              <a:off x="1263061" y="1781612"/>
              <a:ext cx="3110365" cy="1508508"/>
              <a:chOff x="1263061" y="1781612"/>
              <a:chExt cx="3110365" cy="1508508"/>
            </a:xfrm>
          </p:grpSpPr>
          <p:sp>
            <p:nvSpPr>
              <p:cNvPr id="83" name="Forme libre 82">
                <a:extLst>
                  <a:ext uri="{FF2B5EF4-FFF2-40B4-BE49-F238E27FC236}">
                    <a16:creationId xmlns:a16="http://schemas.microsoft.com/office/drawing/2014/main" id="{E2B748E2-6FCD-4349-9082-AA3CDB5ECB8B}"/>
                  </a:ext>
                </a:extLst>
              </p:cNvPr>
              <p:cNvSpPr/>
              <p:nvPr/>
            </p:nvSpPr>
            <p:spPr bwMode="auto">
              <a:xfrm>
                <a:off x="2196543" y="1781612"/>
                <a:ext cx="1749969" cy="1126403"/>
              </a:xfrm>
              <a:custGeom>
                <a:avLst/>
                <a:gdLst>
                  <a:gd name="connsiteX0" fmla="*/ 0 w 2558005"/>
                  <a:gd name="connsiteY0" fmla="*/ 1238491 h 1838445"/>
                  <a:gd name="connsiteX1" fmla="*/ 1458410 w 2558005"/>
                  <a:gd name="connsiteY1" fmla="*/ 1632030 h 1838445"/>
                  <a:gd name="connsiteX2" fmla="*/ 2558005 w 2558005"/>
                  <a:gd name="connsiteY2" fmla="*/ 0 h 1838445"/>
                </a:gdLst>
                <a:ahLst/>
                <a:cxnLst>
                  <a:cxn ang="0">
                    <a:pos x="connsiteX0" y="connsiteY0"/>
                  </a:cxn>
                  <a:cxn ang="0">
                    <a:pos x="connsiteX1" y="connsiteY1"/>
                  </a:cxn>
                  <a:cxn ang="0">
                    <a:pos x="connsiteX2" y="connsiteY2"/>
                  </a:cxn>
                </a:cxnLst>
                <a:rect l="l" t="t" r="r" b="b"/>
                <a:pathLst>
                  <a:path w="2558005" h="1838445">
                    <a:moveTo>
                      <a:pt x="0" y="1238491"/>
                    </a:moveTo>
                    <a:cubicBezTo>
                      <a:pt x="516038" y="1538468"/>
                      <a:pt x="1032076" y="1838445"/>
                      <a:pt x="1458410" y="1632030"/>
                    </a:cubicBezTo>
                    <a:cubicBezTo>
                      <a:pt x="1884744" y="1425615"/>
                      <a:pt x="2221374" y="712807"/>
                      <a:pt x="2558005" y="0"/>
                    </a:cubicBezTo>
                  </a:path>
                </a:pathLst>
              </a:custGeom>
              <a:ln w="15875">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fr-FR" sz="1400">
                  <a:latin typeface="Calibri" panose="020F0502020204030204" pitchFamily="34" charset="0"/>
                  <a:cs typeface="Calibri" panose="020F0502020204030204" pitchFamily="34" charset="0"/>
                </a:endParaRPr>
              </a:p>
            </p:txBody>
          </p:sp>
          <p:sp>
            <p:nvSpPr>
              <p:cNvPr id="85" name="Forme libre 34">
                <a:extLst>
                  <a:ext uri="{FF2B5EF4-FFF2-40B4-BE49-F238E27FC236}">
                    <a16:creationId xmlns:a16="http://schemas.microsoft.com/office/drawing/2014/main" id="{C28C4DB2-4996-40F6-9A84-68B113D99E48}"/>
                  </a:ext>
                </a:extLst>
              </p:cNvPr>
              <p:cNvSpPr/>
              <p:nvPr/>
            </p:nvSpPr>
            <p:spPr bwMode="auto">
              <a:xfrm>
                <a:off x="1263061" y="1860024"/>
                <a:ext cx="3110365" cy="1430096"/>
              </a:xfrm>
              <a:custGeom>
                <a:avLst/>
                <a:gdLst>
                  <a:gd name="connsiteX0" fmla="*/ 0 w 4548851"/>
                  <a:gd name="connsiteY0" fmla="*/ 2129741 h 2334228"/>
                  <a:gd name="connsiteX1" fmla="*/ 2708476 w 4548851"/>
                  <a:gd name="connsiteY1" fmla="*/ 1979271 h 2334228"/>
                  <a:gd name="connsiteX2" fmla="*/ 4548851 w 4548851"/>
                  <a:gd name="connsiteY2" fmla="*/ 0 h 2334228"/>
                </a:gdLst>
                <a:ahLst/>
                <a:cxnLst>
                  <a:cxn ang="0">
                    <a:pos x="connsiteX0" y="connsiteY0"/>
                  </a:cxn>
                  <a:cxn ang="0">
                    <a:pos x="connsiteX1" y="connsiteY1"/>
                  </a:cxn>
                  <a:cxn ang="0">
                    <a:pos x="connsiteX2" y="connsiteY2"/>
                  </a:cxn>
                </a:cxnLst>
                <a:rect l="l" t="t" r="r" b="b"/>
                <a:pathLst>
                  <a:path w="4548851" h="2334228">
                    <a:moveTo>
                      <a:pt x="0" y="2129741"/>
                    </a:moveTo>
                    <a:cubicBezTo>
                      <a:pt x="975167" y="2231984"/>
                      <a:pt x="1950334" y="2334228"/>
                      <a:pt x="2708476" y="1979271"/>
                    </a:cubicBezTo>
                    <a:cubicBezTo>
                      <a:pt x="3466618" y="1624314"/>
                      <a:pt x="4007734" y="812157"/>
                      <a:pt x="4548851" y="0"/>
                    </a:cubicBezTo>
                  </a:path>
                </a:pathLst>
              </a:custGeom>
              <a:ln w="15875">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fr-FR" sz="1400">
                  <a:latin typeface="Calibri" panose="020F0502020204030204" pitchFamily="34" charset="0"/>
                  <a:cs typeface="Calibri" panose="020F0502020204030204" pitchFamily="34" charset="0"/>
                </a:endParaRPr>
              </a:p>
            </p:txBody>
          </p:sp>
        </p:grpSp>
      </p:grpSp>
      <p:sp>
        <p:nvSpPr>
          <p:cNvPr id="59" name="Rectangle 58"/>
          <p:cNvSpPr/>
          <p:nvPr/>
        </p:nvSpPr>
        <p:spPr>
          <a:xfrm>
            <a:off x="425604" y="3308558"/>
            <a:ext cx="6201338" cy="1892826"/>
          </a:xfrm>
          <a:prstGeom prst="rect">
            <a:avLst/>
          </a:prstGeom>
        </p:spPr>
        <p:txBody>
          <a:bodyPr wrap="square">
            <a:spAutoFit/>
          </a:bodyPr>
          <a:lstStyle/>
          <a:p>
            <a:pPr algn="just">
              <a:spcBef>
                <a:spcPct val="0"/>
              </a:spcBef>
              <a:buClrTx/>
              <a:buSzTx/>
              <a:buNone/>
            </a:pPr>
            <a:r>
              <a:rPr lang="en-US" altLang="fr-FR" sz="1400" b="1" dirty="0">
                <a:latin typeface="Calibri" panose="020F0502020204030204" pitchFamily="34" charset="0"/>
                <a:cs typeface="Calibri" panose="020F0502020204030204" pitchFamily="34" charset="0"/>
              </a:rPr>
              <a:t>ML</a:t>
            </a:r>
            <a:r>
              <a:rPr lang="en-US" altLang="fr-FR" sz="1400" dirty="0">
                <a:latin typeface="Calibri" panose="020F0502020204030204" pitchFamily="34" charset="0"/>
                <a:cs typeface="Calibri" panose="020F0502020204030204" pitchFamily="34" charset="0"/>
              </a:rPr>
              <a:t> has a longer timeline than the landscapes of the </a:t>
            </a:r>
            <a:r>
              <a:rPr lang="en-US" altLang="fr-FR" sz="1400" dirty="0" err="1">
                <a:latin typeface="Calibri" panose="020F0502020204030204" pitchFamily="34" charset="0"/>
                <a:cs typeface="Calibri" panose="020F0502020204030204" pitchFamily="34" charset="0"/>
              </a:rPr>
              <a:t>CR</a:t>
            </a:r>
            <a:r>
              <a:rPr lang="en-US" altLang="fr-FR" sz="1400" i="1" baseline="-25000" dirty="0" err="1">
                <a:latin typeface="Calibri" panose="020F0502020204030204" pitchFamily="34" charset="0"/>
                <a:cs typeface="Calibri" panose="020F0502020204030204" pitchFamily="34" charset="0"/>
              </a:rPr>
              <a:t>i</a:t>
            </a:r>
            <a:r>
              <a:rPr lang="en-US" altLang="fr-FR" sz="1400" dirty="0">
                <a:latin typeface="Calibri" panose="020F0502020204030204" pitchFamily="34" charset="0"/>
                <a:cs typeface="Calibri" panose="020F0502020204030204" pitchFamily="34" charset="0"/>
              </a:rPr>
              <a:t> since </a:t>
            </a:r>
            <a:r>
              <a:rPr lang="en-US" altLang="fr-FR" sz="1400" b="1" dirty="0">
                <a:latin typeface="Calibri" panose="020F0502020204030204" pitchFamily="34" charset="0"/>
                <a:cs typeface="Calibri" panose="020F0502020204030204" pitchFamily="34" charset="0"/>
              </a:rPr>
              <a:t>AC </a:t>
            </a:r>
            <a:r>
              <a:rPr lang="en-US" altLang="fr-FR" sz="1400" dirty="0">
                <a:latin typeface="Calibri" panose="020F0502020204030204" pitchFamily="34" charset="0"/>
                <a:cs typeface="Calibri" panose="020F0502020204030204" pitchFamily="34" charset="0"/>
              </a:rPr>
              <a:t>acts as a motor in</a:t>
            </a:r>
            <a:r>
              <a:rPr lang="en-US" altLang="fr-FR" sz="1400" b="1" dirty="0">
                <a:latin typeface="Calibri" panose="020F0502020204030204" pitchFamily="34" charset="0"/>
                <a:cs typeface="Calibri" panose="020F0502020204030204" pitchFamily="34" charset="0"/>
              </a:rPr>
              <a:t> </a:t>
            </a:r>
            <a:r>
              <a:rPr lang="en-US" altLang="fr-FR" sz="1400" dirty="0">
                <a:latin typeface="Calibri" panose="020F0502020204030204" pitchFamily="34" charset="0"/>
                <a:cs typeface="Calibri" panose="020F0502020204030204" pitchFamily="34" charset="0"/>
              </a:rPr>
              <a:t>its activation. </a:t>
            </a:r>
            <a:r>
              <a:rPr lang="en-GB" altLang="fr-FR" sz="1400" dirty="0">
                <a:latin typeface="Calibri" panose="020F0502020204030204" pitchFamily="34" charset="0"/>
                <a:cs typeface="Calibri" panose="020F0502020204030204" pitchFamily="34" charset="0"/>
              </a:rPr>
              <a:t>Higher cognitive processes require an iteration of the following intertwining processes:</a:t>
            </a:r>
            <a:endParaRPr lang="en-US" altLang="fr-FR" sz="1400" dirty="0">
              <a:latin typeface="Calibri" panose="020F0502020204030204" pitchFamily="34" charset="0"/>
              <a:cs typeface="Calibri" panose="020F0502020204030204" pitchFamily="34" charset="0"/>
            </a:endParaRPr>
          </a:p>
          <a:p>
            <a:pPr algn="just">
              <a:spcBef>
                <a:spcPct val="0"/>
              </a:spcBef>
            </a:pPr>
            <a:r>
              <a:rPr lang="en-US" altLang="fr-FR" sz="1400" dirty="0">
                <a:latin typeface="Calibri" panose="020F0502020204030204" pitchFamily="34" charset="0"/>
                <a:cs typeface="Calibri" panose="020F0502020204030204" pitchFamily="34" charset="0"/>
              </a:rPr>
              <a:t>	(</a:t>
            </a:r>
            <a:r>
              <a:rPr lang="en-US" altLang="fr-FR" sz="1400" dirty="0" err="1">
                <a:latin typeface="Calibri" panose="020F0502020204030204" pitchFamily="34" charset="0"/>
                <a:cs typeface="Calibri" panose="020F0502020204030204" pitchFamily="34" charset="0"/>
              </a:rPr>
              <a:t>i</a:t>
            </a:r>
            <a:r>
              <a:rPr lang="en-US" altLang="fr-FR" sz="1400" dirty="0">
                <a:latin typeface="Calibri" panose="020F0502020204030204" pitchFamily="34" charset="0"/>
                <a:cs typeface="Calibri" panose="020F0502020204030204" pitchFamily="34" charset="0"/>
              </a:rPr>
              <a:t>) Propagation of the activation through loops in </a:t>
            </a:r>
            <a:r>
              <a:rPr lang="en-US" altLang="fr-FR" sz="1400" b="1" dirty="0">
                <a:latin typeface="Calibri" panose="020F0502020204030204" pitchFamily="34" charset="0"/>
                <a:cs typeface="Calibri" panose="020F0502020204030204" pitchFamily="34" charset="0"/>
              </a:rPr>
              <a:t>AC</a:t>
            </a:r>
            <a:r>
              <a:rPr lang="en-US" altLang="fr-FR" sz="1400" dirty="0">
                <a:latin typeface="Calibri" panose="020F0502020204030204" pitchFamily="34" charset="0"/>
                <a:cs typeface="Calibri" panose="020F0502020204030204" pitchFamily="34" charset="0"/>
              </a:rPr>
              <a:t>, then unfolding of ramifications; 	</a:t>
            </a:r>
          </a:p>
          <a:p>
            <a:pPr algn="just">
              <a:spcBef>
                <a:spcPct val="0"/>
              </a:spcBef>
            </a:pPr>
            <a:r>
              <a:rPr lang="en-US" altLang="fr-FR" sz="1400" dirty="0">
                <a:latin typeface="Calibri" panose="020F0502020204030204" pitchFamily="34" charset="0"/>
                <a:cs typeface="Calibri" panose="020F0502020204030204" pitchFamily="34" charset="0"/>
              </a:rPr>
              <a:t>	(ii) Sharing of information by the </a:t>
            </a:r>
            <a:r>
              <a:rPr lang="en-US" altLang="fr-FR" sz="1400" dirty="0" err="1">
                <a:latin typeface="Calibri" panose="020F0502020204030204" pitchFamily="34" charset="0"/>
                <a:cs typeface="Calibri" panose="020F0502020204030204" pitchFamily="34" charset="0"/>
              </a:rPr>
              <a:t>CR</a:t>
            </a:r>
            <a:r>
              <a:rPr lang="en-US" altLang="fr-FR" sz="1400" i="1" baseline="-25000" dirty="0" err="1">
                <a:latin typeface="Calibri" panose="020F0502020204030204" pitchFamily="34" charset="0"/>
                <a:cs typeface="Calibri" panose="020F0502020204030204" pitchFamily="34" charset="0"/>
              </a:rPr>
              <a:t>i</a:t>
            </a:r>
            <a:r>
              <a:rPr lang="en-US" altLang="fr-FR" sz="1400" i="1" dirty="0" err="1">
                <a:latin typeface="Calibri" panose="020F0502020204030204" pitchFamily="34" charset="0"/>
                <a:cs typeface="Calibri" panose="020F0502020204030204" pitchFamily="34" charset="0"/>
              </a:rPr>
              <a:t>’s</a:t>
            </a:r>
            <a:r>
              <a:rPr lang="en-US" altLang="fr-FR" sz="1400" i="1" dirty="0">
                <a:latin typeface="Calibri" panose="020F0502020204030204" pitchFamily="34" charset="0"/>
                <a:cs typeface="Calibri" panose="020F0502020204030204" pitchFamily="34" charset="0"/>
              </a:rPr>
              <a:t>;</a:t>
            </a:r>
            <a:r>
              <a:rPr lang="en-US" altLang="fr-FR" sz="1400" dirty="0">
                <a:latin typeface="Calibri" panose="020F0502020204030204" pitchFamily="34" charset="0"/>
                <a:cs typeface="Calibri" panose="020F0502020204030204" pitchFamily="34" charset="0"/>
              </a:rPr>
              <a:t> </a:t>
            </a:r>
          </a:p>
          <a:p>
            <a:pPr algn="just">
              <a:spcBef>
                <a:spcPts val="600"/>
              </a:spcBef>
            </a:pPr>
            <a:r>
              <a:rPr lang="en-US" altLang="fr-FR" sz="1400" dirty="0">
                <a:latin typeface="Calibri" panose="020F0502020204030204" pitchFamily="34" charset="0"/>
                <a:cs typeface="Calibri" panose="020F0502020204030204" pitchFamily="34" charset="0"/>
              </a:rPr>
              <a:t>	(iii) Recall of past or/and lower level ‘events’ by unfolding ramifications </a:t>
            </a:r>
            <a:r>
              <a:rPr lang="en-US" altLang="fr-FR" sz="1400" i="1" dirty="0">
                <a:latin typeface="Calibri" panose="020F0502020204030204" pitchFamily="34" charset="0"/>
                <a:cs typeface="Calibri" panose="020F0502020204030204" pitchFamily="34" charset="0"/>
              </a:rPr>
              <a:t>(</a:t>
            </a:r>
            <a:r>
              <a:rPr lang="en-US" altLang="fr-FR" sz="1400" dirty="0">
                <a:latin typeface="Calibri" panose="020F0502020204030204" pitchFamily="34" charset="0"/>
                <a:cs typeface="Calibri" panose="020F0502020204030204" pitchFamily="34" charset="0"/>
              </a:rPr>
              <a:t>compare to </a:t>
            </a:r>
            <a:r>
              <a:rPr lang="en-US" altLang="fr-FR" sz="1400" i="1" dirty="0">
                <a:latin typeface="Calibri" panose="020F0502020204030204" pitchFamily="34" charset="0"/>
                <a:cs typeface="Calibri" panose="020F0502020204030204" pitchFamily="34" charset="0"/>
              </a:rPr>
              <a:t>abduction</a:t>
            </a:r>
            <a:r>
              <a:rPr lang="en-US" altLang="fr-FR" sz="1400" dirty="0">
                <a:latin typeface="Calibri" panose="020F0502020204030204" pitchFamily="34" charset="0"/>
                <a:cs typeface="Calibri" panose="020F0502020204030204" pitchFamily="34" charset="0"/>
              </a:rPr>
              <a:t>).</a:t>
            </a:r>
            <a:endParaRPr lang="en-US" altLang="fr-FR" sz="1400" i="1" dirty="0">
              <a:latin typeface="Calibri" panose="020F0502020204030204" pitchFamily="34" charset="0"/>
              <a:cs typeface="Calibri" panose="020F0502020204030204" pitchFamily="34" charset="0"/>
            </a:endParaRPr>
          </a:p>
        </p:txBody>
      </p:sp>
      <p:cxnSp>
        <p:nvCxnSpPr>
          <p:cNvPr id="14" name="Straight Arrow Connector 13">
            <a:extLst>
              <a:ext uri="{FF2B5EF4-FFF2-40B4-BE49-F238E27FC236}">
                <a16:creationId xmlns:a16="http://schemas.microsoft.com/office/drawing/2014/main" id="{4F968922-7463-1457-D705-19E28C6FC975}"/>
              </a:ext>
            </a:extLst>
          </p:cNvPr>
          <p:cNvCxnSpPr>
            <a:cxnSpLocks/>
          </p:cNvCxnSpPr>
          <p:nvPr/>
        </p:nvCxnSpPr>
        <p:spPr>
          <a:xfrm>
            <a:off x="3921120" y="1833733"/>
            <a:ext cx="392246" cy="4039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3000"/>
                                        <p:tgtEl>
                                          <p:spTgt spid="4"/>
                                        </p:tgtEl>
                                      </p:cBhvr>
                                    </p:animEffect>
                                    <p:set>
                                      <p:cBhvr>
                                        <p:cTn id="7" dur="1" fill="hold">
                                          <p:stCondLst>
                                            <p:cond delay="2999"/>
                                          </p:stCondLst>
                                        </p:cTn>
                                        <p:tgtEl>
                                          <p:spTgt spid="4"/>
                                        </p:tgtEl>
                                        <p:attrNameLst>
                                          <p:attrName>style.visibility</p:attrName>
                                        </p:attrNameLst>
                                      </p:cBhvr>
                                      <p:to>
                                        <p:strVal val="hidden"/>
                                      </p:to>
                                    </p:se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par>
                          <p:cTn id="12" fill="hold">
                            <p:stCondLst>
                              <p:cond delay="5000"/>
                            </p:stCondLst>
                            <p:childTnLst>
                              <p:par>
                                <p:cTn id="13" presetID="10" presetClass="exit" presetSubtype="0" fill="hold" nodeType="afterEffect">
                                  <p:stCondLst>
                                    <p:cond delay="0"/>
                                  </p:stCondLst>
                                  <p:childTnLst>
                                    <p:animEffect transition="out" filter="fade">
                                      <p:cBhvr>
                                        <p:cTn id="14" dur="2000"/>
                                        <p:tgtEl>
                                          <p:spTgt spid="4"/>
                                        </p:tgtEl>
                                      </p:cBhvr>
                                    </p:animEffect>
                                    <p:set>
                                      <p:cBhvr>
                                        <p:cTn id="15" dur="1" fill="hold">
                                          <p:stCondLst>
                                            <p:cond delay="1999"/>
                                          </p:stCondLst>
                                        </p:cTn>
                                        <p:tgtEl>
                                          <p:spTgt spid="4"/>
                                        </p:tgtEl>
                                        <p:attrNameLst>
                                          <p:attrName>style.visibility</p:attrName>
                                        </p:attrNameLst>
                                      </p:cBhvr>
                                      <p:to>
                                        <p:strVal val="hidden"/>
                                      </p:to>
                                    </p:set>
                                  </p:childTnLst>
                                </p:cTn>
                              </p:par>
                            </p:childTnLst>
                          </p:cTn>
                        </p:par>
                        <p:par>
                          <p:cTn id="16" fill="hold">
                            <p:stCondLst>
                              <p:cond delay="70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54" name="Connecteur droit 53">
            <a:extLst>
              <a:ext uri="{FF2B5EF4-FFF2-40B4-BE49-F238E27FC236}">
                <a16:creationId xmlns:a16="http://schemas.microsoft.com/office/drawing/2014/main" id="{E023041C-F57D-43B5-93A6-DBCEF95ECACE}"/>
              </a:ext>
            </a:extLst>
          </p:cNvPr>
          <p:cNvCxnSpPr/>
          <p:nvPr/>
        </p:nvCxnSpPr>
        <p:spPr>
          <a:xfrm flipV="1">
            <a:off x="397473" y="1888200"/>
            <a:ext cx="4709733" cy="136911"/>
          </a:xfrm>
          <a:prstGeom prst="line">
            <a:avLst/>
          </a:prstGeom>
          <a:ln w="12700">
            <a:solidFill>
              <a:schemeClr val="bg1"/>
            </a:solidFill>
            <a:prstDash val="dashDot"/>
          </a:ln>
        </p:spPr>
        <p:style>
          <a:lnRef idx="1">
            <a:schemeClr val="accent1"/>
          </a:lnRef>
          <a:fillRef idx="0">
            <a:schemeClr val="accent1"/>
          </a:fillRef>
          <a:effectRef idx="0">
            <a:schemeClr val="accent1"/>
          </a:effectRef>
          <a:fontRef idx="minor">
            <a:schemeClr val="tx1"/>
          </a:fontRef>
        </p:style>
      </p:cxnSp>
      <p:cxnSp>
        <p:nvCxnSpPr>
          <p:cNvPr id="55" name="Connecteur droit 54">
            <a:extLst>
              <a:ext uri="{FF2B5EF4-FFF2-40B4-BE49-F238E27FC236}">
                <a16:creationId xmlns:a16="http://schemas.microsoft.com/office/drawing/2014/main" id="{172A3939-8C55-47A7-B989-7B0878F7E3B9}"/>
              </a:ext>
            </a:extLst>
          </p:cNvPr>
          <p:cNvCxnSpPr/>
          <p:nvPr/>
        </p:nvCxnSpPr>
        <p:spPr>
          <a:xfrm flipV="1">
            <a:off x="397473" y="2476916"/>
            <a:ext cx="4709733" cy="136911"/>
          </a:xfrm>
          <a:prstGeom prst="line">
            <a:avLst/>
          </a:prstGeom>
          <a:ln w="1270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472919D4-1812-41F1-A73B-C176203AEF2A}"/>
              </a:ext>
            </a:extLst>
          </p:cNvPr>
          <p:cNvSpPr/>
          <p:nvPr/>
        </p:nvSpPr>
        <p:spPr>
          <a:xfrm>
            <a:off x="444617" y="654574"/>
            <a:ext cx="4649990" cy="2639203"/>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sz="1106" dirty="0">
                <a:solidFill>
                  <a:schemeClr val="tx1"/>
                </a:solidFill>
              </a:rPr>
              <a:t>Cs Agents </a:t>
            </a:r>
          </a:p>
        </p:txBody>
      </p:sp>
      <p:sp>
        <p:nvSpPr>
          <p:cNvPr id="64" name="Forme libre 63">
            <a:extLst>
              <a:ext uri="{FF2B5EF4-FFF2-40B4-BE49-F238E27FC236}">
                <a16:creationId xmlns:a16="http://schemas.microsoft.com/office/drawing/2014/main" id="{FC6CEC64-6DDF-40B2-91F3-D9018EB0090B}"/>
              </a:ext>
            </a:extLst>
          </p:cNvPr>
          <p:cNvSpPr/>
          <p:nvPr/>
        </p:nvSpPr>
        <p:spPr>
          <a:xfrm>
            <a:off x="1325805" y="836475"/>
            <a:ext cx="1769884" cy="1280739"/>
          </a:xfrm>
          <a:custGeom>
            <a:avLst/>
            <a:gdLst>
              <a:gd name="connsiteX0" fmla="*/ 577215 w 2257425"/>
              <a:gd name="connsiteY0" fmla="*/ 506730 h 1632585"/>
              <a:gd name="connsiteX1" fmla="*/ 920115 w 2257425"/>
              <a:gd name="connsiteY1" fmla="*/ 49530 h 1632585"/>
              <a:gd name="connsiteX2" fmla="*/ 1320165 w 2257425"/>
              <a:gd name="connsiteY2" fmla="*/ 209550 h 1632585"/>
              <a:gd name="connsiteX3" fmla="*/ 1925955 w 2257425"/>
              <a:gd name="connsiteY3" fmla="*/ 518160 h 1632585"/>
              <a:gd name="connsiteX4" fmla="*/ 2257425 w 2257425"/>
              <a:gd name="connsiteY4" fmla="*/ 1341120 h 1632585"/>
              <a:gd name="connsiteX5" fmla="*/ 1925955 w 2257425"/>
              <a:gd name="connsiteY5" fmla="*/ 1592580 h 1632585"/>
              <a:gd name="connsiteX6" fmla="*/ 1183005 w 2257425"/>
              <a:gd name="connsiteY6" fmla="*/ 1581150 h 1632585"/>
              <a:gd name="connsiteX7" fmla="*/ 211455 w 2257425"/>
              <a:gd name="connsiteY7" fmla="*/ 1375410 h 1632585"/>
              <a:gd name="connsiteX8" fmla="*/ 51435 w 2257425"/>
              <a:gd name="connsiteY8" fmla="*/ 1066800 h 1632585"/>
              <a:gd name="connsiteX9" fmla="*/ 97155 w 2257425"/>
              <a:gd name="connsiteY9" fmla="*/ 609600 h 1632585"/>
              <a:gd name="connsiteX10" fmla="*/ 634365 w 2257425"/>
              <a:gd name="connsiteY10" fmla="*/ 483870 h 1632585"/>
              <a:gd name="connsiteX11" fmla="*/ 577215 w 2257425"/>
              <a:gd name="connsiteY11" fmla="*/ 506730 h 163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57425" h="1632585">
                <a:moveTo>
                  <a:pt x="577215" y="506730"/>
                </a:moveTo>
                <a:cubicBezTo>
                  <a:pt x="624840" y="434340"/>
                  <a:pt x="796290" y="99060"/>
                  <a:pt x="920115" y="49530"/>
                </a:cubicBezTo>
                <a:cubicBezTo>
                  <a:pt x="1043940" y="0"/>
                  <a:pt x="1152525" y="131445"/>
                  <a:pt x="1320165" y="209550"/>
                </a:cubicBezTo>
                <a:cubicBezTo>
                  <a:pt x="1487805" y="287655"/>
                  <a:pt x="1769745" y="329565"/>
                  <a:pt x="1925955" y="518160"/>
                </a:cubicBezTo>
                <a:cubicBezTo>
                  <a:pt x="2082165" y="706755"/>
                  <a:pt x="2257425" y="1162050"/>
                  <a:pt x="2257425" y="1341120"/>
                </a:cubicBezTo>
                <a:cubicBezTo>
                  <a:pt x="2257425" y="1520190"/>
                  <a:pt x="2105025" y="1552575"/>
                  <a:pt x="1925955" y="1592580"/>
                </a:cubicBezTo>
                <a:cubicBezTo>
                  <a:pt x="1746885" y="1632585"/>
                  <a:pt x="1468755" y="1617345"/>
                  <a:pt x="1183005" y="1581150"/>
                </a:cubicBezTo>
                <a:cubicBezTo>
                  <a:pt x="897255" y="1544955"/>
                  <a:pt x="400050" y="1461135"/>
                  <a:pt x="211455" y="1375410"/>
                </a:cubicBezTo>
                <a:cubicBezTo>
                  <a:pt x="22860" y="1289685"/>
                  <a:pt x="70485" y="1194435"/>
                  <a:pt x="51435" y="1066800"/>
                </a:cubicBezTo>
                <a:cubicBezTo>
                  <a:pt x="32385" y="939165"/>
                  <a:pt x="0" y="706755"/>
                  <a:pt x="97155" y="609600"/>
                </a:cubicBezTo>
                <a:cubicBezTo>
                  <a:pt x="194310" y="512445"/>
                  <a:pt x="556260" y="506730"/>
                  <a:pt x="634365" y="483870"/>
                </a:cubicBezTo>
                <a:cubicBezTo>
                  <a:pt x="712470" y="461010"/>
                  <a:pt x="529590" y="579120"/>
                  <a:pt x="577215" y="506730"/>
                </a:cubicBezTo>
                <a:close/>
              </a:path>
            </a:pathLst>
          </a:custGeom>
          <a:solidFill>
            <a:srgbClr val="456B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sz="1106">
              <a:solidFill>
                <a:schemeClr val="tx1"/>
              </a:solidFill>
            </a:endParaRPr>
          </a:p>
        </p:txBody>
      </p:sp>
      <p:sp>
        <p:nvSpPr>
          <p:cNvPr id="67" name="ZoneTexte 37">
            <a:extLst>
              <a:ext uri="{FF2B5EF4-FFF2-40B4-BE49-F238E27FC236}">
                <a16:creationId xmlns:a16="http://schemas.microsoft.com/office/drawing/2014/main" id="{3F850125-ECFE-4163-B1D7-E70338EDCB9B}"/>
              </a:ext>
            </a:extLst>
          </p:cNvPr>
          <p:cNvSpPr txBox="1">
            <a:spLocks noChangeArrowheads="1"/>
          </p:cNvSpPr>
          <p:nvPr/>
        </p:nvSpPr>
        <p:spPr bwMode="auto">
          <a:xfrm>
            <a:off x="1700082" y="1589987"/>
            <a:ext cx="392062" cy="285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254" dirty="0">
                <a:solidFill>
                  <a:schemeClr val="bg1"/>
                </a:solidFill>
                <a:latin typeface="Calibri" panose="020F0502020204030204" pitchFamily="34" charset="0"/>
              </a:rPr>
              <a:t>A</a:t>
            </a:r>
          </a:p>
        </p:txBody>
      </p:sp>
      <p:grpSp>
        <p:nvGrpSpPr>
          <p:cNvPr id="2" name="Groupe 46">
            <a:extLst>
              <a:ext uri="{FF2B5EF4-FFF2-40B4-BE49-F238E27FC236}">
                <a16:creationId xmlns:a16="http://schemas.microsoft.com/office/drawing/2014/main" id="{8B7402AC-9511-46DB-9860-DC34ACDB9932}"/>
              </a:ext>
            </a:extLst>
          </p:cNvPr>
          <p:cNvGrpSpPr>
            <a:grpSpLocks/>
          </p:cNvGrpSpPr>
          <p:nvPr/>
        </p:nvGrpSpPr>
        <p:grpSpPr bwMode="auto">
          <a:xfrm>
            <a:off x="3655778" y="675916"/>
            <a:ext cx="1259580" cy="1412671"/>
            <a:chOff x="5743575" y="1150620"/>
            <a:chExt cx="1606550" cy="1801813"/>
          </a:xfrm>
        </p:grpSpPr>
        <p:sp>
          <p:nvSpPr>
            <p:cNvPr id="74" name="Rectangle 73">
              <a:extLst>
                <a:ext uri="{FF2B5EF4-FFF2-40B4-BE49-F238E27FC236}">
                  <a16:creationId xmlns:a16="http://schemas.microsoft.com/office/drawing/2014/main" id="{29A2EEB8-68C6-41BF-8620-962D2D3D3096}"/>
                </a:ext>
              </a:extLst>
            </p:cNvPr>
            <p:cNvSpPr/>
            <p:nvPr/>
          </p:nvSpPr>
          <p:spPr>
            <a:xfrm rot="831553">
              <a:off x="5743575" y="1150620"/>
              <a:ext cx="1500188" cy="1801813"/>
            </a:xfrm>
            <a:prstGeom prst="rect">
              <a:avLst/>
            </a:prstGeom>
            <a:solidFill>
              <a:srgbClr val="FFC000"/>
            </a:solidFill>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sz="1106">
                <a:solidFill>
                  <a:schemeClr val="tx1"/>
                </a:solidFill>
              </a:endParaRPr>
            </a:p>
          </p:txBody>
        </p:sp>
        <p:cxnSp>
          <p:nvCxnSpPr>
            <p:cNvPr id="75" name="Connecteur droit 74">
              <a:extLst>
                <a:ext uri="{FF2B5EF4-FFF2-40B4-BE49-F238E27FC236}">
                  <a16:creationId xmlns:a16="http://schemas.microsoft.com/office/drawing/2014/main" id="{F2A89B43-6EEF-4D6C-B043-66B6A1D9A597}"/>
                </a:ext>
              </a:extLst>
            </p:cNvPr>
            <p:cNvCxnSpPr/>
            <p:nvPr/>
          </p:nvCxnSpPr>
          <p:spPr>
            <a:xfrm rot="5400000">
              <a:off x="5620544" y="1834040"/>
              <a:ext cx="1771651" cy="4365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ZoneTexte 36">
              <a:extLst>
                <a:ext uri="{FF2B5EF4-FFF2-40B4-BE49-F238E27FC236}">
                  <a16:creationId xmlns:a16="http://schemas.microsoft.com/office/drawing/2014/main" id="{B5A9B313-6F7F-4547-BE91-D09F25916880}"/>
                </a:ext>
              </a:extLst>
            </p:cNvPr>
            <p:cNvSpPr txBox="1">
              <a:spLocks noChangeArrowheads="1"/>
            </p:cNvSpPr>
            <p:nvPr/>
          </p:nvSpPr>
          <p:spPr bwMode="auto">
            <a:xfrm>
              <a:off x="5905500" y="1469708"/>
              <a:ext cx="749300" cy="363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254">
                  <a:latin typeface="Calibri" panose="020F0502020204030204" pitchFamily="34" charset="0"/>
                </a:rPr>
                <a:t>CR</a:t>
              </a:r>
              <a:r>
                <a:rPr lang="fr-FR" altLang="fr-FR" sz="1254" baseline="-25000">
                  <a:latin typeface="Calibri" panose="020F0502020204030204" pitchFamily="34" charset="0"/>
                </a:rPr>
                <a:t>1</a:t>
              </a:r>
              <a:endParaRPr lang="fr-FR" altLang="fr-FR" sz="1254">
                <a:latin typeface="Calibri" panose="020F0502020204030204" pitchFamily="34" charset="0"/>
              </a:endParaRPr>
            </a:p>
          </p:txBody>
        </p:sp>
        <p:sp>
          <p:nvSpPr>
            <p:cNvPr id="77" name="ZoneTexte 62">
              <a:extLst>
                <a:ext uri="{FF2B5EF4-FFF2-40B4-BE49-F238E27FC236}">
                  <a16:creationId xmlns:a16="http://schemas.microsoft.com/office/drawing/2014/main" id="{A7125237-EE4F-40B1-AAAD-8F23659C298D}"/>
                </a:ext>
              </a:extLst>
            </p:cNvPr>
            <p:cNvSpPr txBox="1">
              <a:spLocks noChangeArrowheads="1"/>
            </p:cNvSpPr>
            <p:nvPr/>
          </p:nvSpPr>
          <p:spPr bwMode="auto">
            <a:xfrm>
              <a:off x="6729412" y="1530033"/>
              <a:ext cx="620713" cy="363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254">
                  <a:latin typeface="Calibri" panose="020F0502020204030204" pitchFamily="34" charset="0"/>
                </a:rPr>
                <a:t>CR</a:t>
              </a:r>
              <a:r>
                <a:rPr lang="fr-FR" altLang="fr-FR" sz="1254" baseline="-25000">
                  <a:latin typeface="Calibri" panose="020F0502020204030204" pitchFamily="34" charset="0"/>
                </a:rPr>
                <a:t>2</a:t>
              </a:r>
            </a:p>
          </p:txBody>
        </p:sp>
      </p:grpSp>
      <p:sp>
        <p:nvSpPr>
          <p:cNvPr id="79" name="ZoneTexte 40">
            <a:extLst>
              <a:ext uri="{FF2B5EF4-FFF2-40B4-BE49-F238E27FC236}">
                <a16:creationId xmlns:a16="http://schemas.microsoft.com/office/drawing/2014/main" id="{6EA837A3-5661-4C6C-87A6-E7A2A7B0F5DF}"/>
              </a:ext>
            </a:extLst>
          </p:cNvPr>
          <p:cNvSpPr txBox="1">
            <a:spLocks noChangeArrowheads="1"/>
          </p:cNvSpPr>
          <p:nvPr/>
        </p:nvSpPr>
        <p:spPr bwMode="auto">
          <a:xfrm>
            <a:off x="1894608" y="1000768"/>
            <a:ext cx="484166" cy="285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fr-FR" altLang="fr-FR" sz="1254" b="1">
                <a:latin typeface="Calibri" panose="020F0502020204030204" pitchFamily="34" charset="0"/>
              </a:rPr>
              <a:t>AC</a:t>
            </a:r>
          </a:p>
        </p:txBody>
      </p:sp>
      <p:grpSp>
        <p:nvGrpSpPr>
          <p:cNvPr id="3" name="Groupe 56"/>
          <p:cNvGrpSpPr/>
          <p:nvPr/>
        </p:nvGrpSpPr>
        <p:grpSpPr>
          <a:xfrm>
            <a:off x="5388077" y="634180"/>
            <a:ext cx="1189703" cy="1312607"/>
            <a:chOff x="4409767" y="717754"/>
            <a:chExt cx="1189703" cy="1312607"/>
          </a:xfrm>
        </p:grpSpPr>
        <p:sp>
          <p:nvSpPr>
            <p:cNvPr id="58" name="Rectangle à coins arrondis 57"/>
            <p:cNvSpPr/>
            <p:nvPr/>
          </p:nvSpPr>
          <p:spPr>
            <a:xfrm>
              <a:off x="4409767" y="717754"/>
              <a:ext cx="1189703" cy="1312607"/>
            </a:xfrm>
            <a:prstGeom prst="roundRect">
              <a:avLst/>
            </a:prstGeom>
            <a:solidFill>
              <a:schemeClr val="bg2">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0" name="Connecteur en arc 59"/>
            <p:cNvCxnSpPr/>
            <p:nvPr/>
          </p:nvCxnSpPr>
          <p:spPr>
            <a:xfrm>
              <a:off x="4645742" y="919316"/>
              <a:ext cx="624348" cy="329380"/>
            </a:xfrm>
            <a:prstGeom prst="curvedConnector3">
              <a:avLst>
                <a:gd name="adj1" fmla="val 50000"/>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1" name="Connecteur en arc 60"/>
            <p:cNvCxnSpPr/>
            <p:nvPr/>
          </p:nvCxnSpPr>
          <p:spPr>
            <a:xfrm flipV="1">
              <a:off x="4552336" y="1499420"/>
              <a:ext cx="550607" cy="270387"/>
            </a:xfrm>
            <a:prstGeom prst="curvedConnector3">
              <a:avLst>
                <a:gd name="adj1" fmla="val 50000"/>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ZoneTexte 61"/>
            <p:cNvSpPr txBox="1"/>
            <p:nvPr/>
          </p:nvSpPr>
          <p:spPr>
            <a:xfrm>
              <a:off x="4999703" y="1656735"/>
              <a:ext cx="518091" cy="369332"/>
            </a:xfrm>
            <a:prstGeom prst="rect">
              <a:avLst/>
            </a:prstGeom>
            <a:noFill/>
          </p:spPr>
          <p:txBody>
            <a:bodyPr wrap="none" rtlCol="0">
              <a:spAutoFit/>
            </a:bodyPr>
            <a:lstStyle/>
            <a:p>
              <a:pPr algn="l"/>
              <a:r>
                <a:rPr lang="fr-FR" sz="1800" b="1" dirty="0">
                  <a:latin typeface="Arial" panose="020B0604020202020204" pitchFamily="34" charset="0"/>
                  <a:cs typeface="Arial" panose="020B0604020202020204" pitchFamily="34" charset="0"/>
                </a:rPr>
                <a:t>ML</a:t>
              </a:r>
            </a:p>
          </p:txBody>
        </p:sp>
      </p:grpSp>
      <p:cxnSp>
        <p:nvCxnSpPr>
          <p:cNvPr id="105" name="Connecteur droit 104">
            <a:extLst>
              <a:ext uri="{FF2B5EF4-FFF2-40B4-BE49-F238E27FC236}">
                <a16:creationId xmlns:a16="http://schemas.microsoft.com/office/drawing/2014/main" id="{E023041C-F57D-43B5-93A6-DBCEF95ECACE}"/>
              </a:ext>
            </a:extLst>
          </p:cNvPr>
          <p:cNvCxnSpPr/>
          <p:nvPr/>
        </p:nvCxnSpPr>
        <p:spPr>
          <a:xfrm flipV="1">
            <a:off x="366185" y="1888200"/>
            <a:ext cx="4709733" cy="136911"/>
          </a:xfrm>
          <a:prstGeom prst="line">
            <a:avLst/>
          </a:prstGeom>
          <a:ln w="12700">
            <a:solidFill>
              <a:schemeClr val="bg1"/>
            </a:solidFill>
            <a:prstDash val="dashDot"/>
          </a:ln>
        </p:spPr>
        <p:style>
          <a:lnRef idx="1">
            <a:schemeClr val="accent1"/>
          </a:lnRef>
          <a:fillRef idx="0">
            <a:schemeClr val="accent1"/>
          </a:fillRef>
          <a:effectRef idx="0">
            <a:schemeClr val="accent1"/>
          </a:effectRef>
          <a:fontRef idx="minor">
            <a:schemeClr val="tx1"/>
          </a:fontRef>
        </p:style>
      </p:cxnSp>
      <p:cxnSp>
        <p:nvCxnSpPr>
          <p:cNvPr id="106" name="Connecteur droit 105">
            <a:extLst>
              <a:ext uri="{FF2B5EF4-FFF2-40B4-BE49-F238E27FC236}">
                <a16:creationId xmlns:a16="http://schemas.microsoft.com/office/drawing/2014/main" id="{172A3939-8C55-47A7-B989-7B0878F7E3B9}"/>
              </a:ext>
            </a:extLst>
          </p:cNvPr>
          <p:cNvCxnSpPr/>
          <p:nvPr/>
        </p:nvCxnSpPr>
        <p:spPr>
          <a:xfrm flipV="1">
            <a:off x="366185" y="2476916"/>
            <a:ext cx="4709733" cy="136911"/>
          </a:xfrm>
          <a:prstGeom prst="line">
            <a:avLst/>
          </a:prstGeom>
          <a:ln w="12700">
            <a:solidFill>
              <a:schemeClr val="bg1"/>
            </a:solidFill>
            <a:prstDash val="dashDot"/>
          </a:ln>
        </p:spPr>
        <p:style>
          <a:lnRef idx="1">
            <a:schemeClr val="accent1"/>
          </a:lnRef>
          <a:fillRef idx="0">
            <a:schemeClr val="accent1"/>
          </a:fillRef>
          <a:effectRef idx="0">
            <a:schemeClr val="accent1"/>
          </a:effectRef>
          <a:fontRef idx="minor">
            <a:schemeClr val="tx1"/>
          </a:fontRef>
        </p:style>
      </p:cxnSp>
      <p:cxnSp>
        <p:nvCxnSpPr>
          <p:cNvPr id="107" name="Connecteur droit 106">
            <a:extLst>
              <a:ext uri="{FF2B5EF4-FFF2-40B4-BE49-F238E27FC236}">
                <a16:creationId xmlns:a16="http://schemas.microsoft.com/office/drawing/2014/main" id="{0C06ED90-408D-4D0D-897E-3074241E7265}"/>
              </a:ext>
            </a:extLst>
          </p:cNvPr>
          <p:cNvCxnSpPr/>
          <p:nvPr/>
        </p:nvCxnSpPr>
        <p:spPr>
          <a:xfrm flipV="1">
            <a:off x="347514" y="2890138"/>
            <a:ext cx="4709733" cy="136911"/>
          </a:xfrm>
          <a:prstGeom prst="line">
            <a:avLst/>
          </a:prstGeom>
          <a:ln w="1270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108" name="ZoneTexte 56">
            <a:extLst>
              <a:ext uri="{FF2B5EF4-FFF2-40B4-BE49-F238E27FC236}">
                <a16:creationId xmlns:a16="http://schemas.microsoft.com/office/drawing/2014/main" id="{A5D52A7C-EAB1-4EDE-B2B9-DAC303D861FB}"/>
              </a:ext>
            </a:extLst>
          </p:cNvPr>
          <p:cNvSpPr txBox="1">
            <a:spLocks noChangeArrowheads="1"/>
          </p:cNvSpPr>
          <p:nvPr/>
        </p:nvSpPr>
        <p:spPr bwMode="auto">
          <a:xfrm>
            <a:off x="605156" y="692071"/>
            <a:ext cx="606141" cy="285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254">
                <a:latin typeface="Calibri" panose="020F0502020204030204" pitchFamily="34" charset="0"/>
              </a:rPr>
              <a:t>MENS</a:t>
            </a:r>
          </a:p>
        </p:txBody>
      </p:sp>
      <p:sp>
        <p:nvSpPr>
          <p:cNvPr id="109" name="ZoneTexte 57">
            <a:extLst>
              <a:ext uri="{FF2B5EF4-FFF2-40B4-BE49-F238E27FC236}">
                <a16:creationId xmlns:a16="http://schemas.microsoft.com/office/drawing/2014/main" id="{D2AC1F1E-08BE-4092-AD99-D98B2D097577}"/>
              </a:ext>
            </a:extLst>
          </p:cNvPr>
          <p:cNvSpPr txBox="1">
            <a:spLocks noChangeArrowheads="1"/>
          </p:cNvSpPr>
          <p:nvPr/>
        </p:nvSpPr>
        <p:spPr bwMode="auto">
          <a:xfrm>
            <a:off x="4078957" y="3037006"/>
            <a:ext cx="607386" cy="285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254">
                <a:latin typeface="Calibri" panose="020F0502020204030204" pitchFamily="34" charset="0"/>
              </a:rPr>
              <a:t>NEUR</a:t>
            </a:r>
          </a:p>
        </p:txBody>
      </p:sp>
      <p:sp>
        <p:nvSpPr>
          <p:cNvPr id="57" name="ZoneTexte 24">
            <a:extLst>
              <a:ext uri="{FF2B5EF4-FFF2-40B4-BE49-F238E27FC236}">
                <a16:creationId xmlns:a16="http://schemas.microsoft.com/office/drawing/2014/main" id="{7E7A4662-6B62-4E51-B9E0-40E0B2B1A016}"/>
              </a:ext>
            </a:extLst>
          </p:cNvPr>
          <p:cNvSpPr txBox="1">
            <a:spLocks noChangeArrowheads="1"/>
          </p:cNvSpPr>
          <p:nvPr/>
        </p:nvSpPr>
        <p:spPr bwMode="auto">
          <a:xfrm>
            <a:off x="1105824" y="114766"/>
            <a:ext cx="53902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0BD0D9"/>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0CF9B"/>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7CCA62"/>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7CCA62"/>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7CCA62"/>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7CCA62"/>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7CCA62"/>
              </a:buClr>
              <a:buChar char="•"/>
              <a:defRPr>
                <a:solidFill>
                  <a:schemeClr val="tx1"/>
                </a:solidFill>
                <a:latin typeface="Georgia" panose="02040502050405020303" pitchFamily="18" charset="0"/>
              </a:defRPr>
            </a:lvl9pPr>
          </a:lstStyle>
          <a:p>
            <a:pPr algn="ctr" eaLnBrk="1" hangingPunct="1">
              <a:spcBef>
                <a:spcPct val="0"/>
              </a:spcBef>
              <a:buClrTx/>
              <a:buSzTx/>
              <a:buFontTx/>
              <a:buNone/>
            </a:pPr>
            <a:r>
              <a:rPr lang="fr-FR" altLang="fr-FR" sz="1600" b="1" dirty="0">
                <a:latin typeface="Arial" panose="020B0604020202020204" pitchFamily="34" charset="0"/>
              </a:rPr>
              <a:t>MACRO-LANDSCAPE ACTING AS A MENTAL SPACE</a:t>
            </a:r>
            <a:endParaRPr lang="fr-FR" altLang="fr-FR" sz="1600" dirty="0">
              <a:latin typeface="Arial" panose="020B0604020202020204" pitchFamily="34" charset="0"/>
            </a:endParaRPr>
          </a:p>
        </p:txBody>
      </p:sp>
      <p:grpSp>
        <p:nvGrpSpPr>
          <p:cNvPr id="4" name="Groupe 85"/>
          <p:cNvGrpSpPr/>
          <p:nvPr/>
        </p:nvGrpSpPr>
        <p:grpSpPr>
          <a:xfrm>
            <a:off x="857819" y="707007"/>
            <a:ext cx="3747623" cy="2583113"/>
            <a:chOff x="857819" y="707007"/>
            <a:chExt cx="3747623" cy="2583113"/>
          </a:xfrm>
        </p:grpSpPr>
        <p:cxnSp>
          <p:nvCxnSpPr>
            <p:cNvPr id="65" name="Connecteur droit avec flèche 64">
              <a:extLst>
                <a:ext uri="{FF2B5EF4-FFF2-40B4-BE49-F238E27FC236}">
                  <a16:creationId xmlns:a16="http://schemas.microsoft.com/office/drawing/2014/main" id="{318C3A04-5C9B-43DB-9817-EF396C0C193D}"/>
                </a:ext>
              </a:extLst>
            </p:cNvPr>
            <p:cNvCxnSpPr/>
            <p:nvPr/>
          </p:nvCxnSpPr>
          <p:spPr bwMode="auto">
            <a:xfrm rot="16200000" flipV="1">
              <a:off x="2454698" y="1325620"/>
              <a:ext cx="440604" cy="37588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6" name="Connecteur droit avec flèche 65">
              <a:extLst>
                <a:ext uri="{FF2B5EF4-FFF2-40B4-BE49-F238E27FC236}">
                  <a16:creationId xmlns:a16="http://schemas.microsoft.com/office/drawing/2014/main" id="{74011EE8-DE1A-4FCE-82E9-F35D71E0F642}"/>
                </a:ext>
              </a:extLst>
            </p:cNvPr>
            <p:cNvCxnSpPr/>
            <p:nvPr/>
          </p:nvCxnSpPr>
          <p:spPr bwMode="auto">
            <a:xfrm rot="5400000">
              <a:off x="1788813" y="1631803"/>
              <a:ext cx="451805" cy="10828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5" name="Groupe 49">
              <a:extLst>
                <a:ext uri="{FF2B5EF4-FFF2-40B4-BE49-F238E27FC236}">
                  <a16:creationId xmlns:a16="http://schemas.microsoft.com/office/drawing/2014/main" id="{954C7275-C8FC-453F-A929-6E74FBAA39F7}"/>
                </a:ext>
              </a:extLst>
            </p:cNvPr>
            <p:cNvGrpSpPr>
              <a:grpSpLocks/>
            </p:cNvGrpSpPr>
            <p:nvPr/>
          </p:nvGrpSpPr>
          <p:grpSpPr bwMode="auto">
            <a:xfrm>
              <a:off x="2064002" y="1280813"/>
              <a:ext cx="860049" cy="657172"/>
              <a:chOff x="3703321" y="1921828"/>
              <a:chExt cx="1097279" cy="838517"/>
            </a:xfrm>
          </p:grpSpPr>
          <p:cxnSp>
            <p:nvCxnSpPr>
              <p:cNvPr id="69" name="Connecteur droit avec flèche 68">
                <a:extLst>
                  <a:ext uri="{FF2B5EF4-FFF2-40B4-BE49-F238E27FC236}">
                    <a16:creationId xmlns:a16="http://schemas.microsoft.com/office/drawing/2014/main" id="{A5FE0A9E-EF45-4338-B1E1-066217645A2D}"/>
                  </a:ext>
                </a:extLst>
              </p:cNvPr>
              <p:cNvCxnSpPr/>
              <p:nvPr/>
            </p:nvCxnSpPr>
            <p:spPr>
              <a:xfrm rot="10800000" flipV="1">
                <a:off x="3703321" y="1921828"/>
                <a:ext cx="552610" cy="227098"/>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0" name="Connecteur droit avec flèche 69">
                <a:extLst>
                  <a:ext uri="{FF2B5EF4-FFF2-40B4-BE49-F238E27FC236}">
                    <a16:creationId xmlns:a16="http://schemas.microsoft.com/office/drawing/2014/main" id="{97EECFD4-26FC-4326-AFC2-B02E285BB86B}"/>
                  </a:ext>
                </a:extLst>
              </p:cNvPr>
              <p:cNvCxnSpPr/>
              <p:nvPr/>
            </p:nvCxnSpPr>
            <p:spPr bwMode="auto">
              <a:xfrm>
                <a:off x="3728728" y="2152102"/>
                <a:ext cx="606600" cy="59236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1" name="Connecteur droit avec flèche 70">
                <a:extLst>
                  <a:ext uri="{FF2B5EF4-FFF2-40B4-BE49-F238E27FC236}">
                    <a16:creationId xmlns:a16="http://schemas.microsoft.com/office/drawing/2014/main" id="{05723EF5-5C8E-401C-B35A-7C56F3B382FE}"/>
                  </a:ext>
                </a:extLst>
              </p:cNvPr>
              <p:cNvCxnSpPr/>
              <p:nvPr/>
            </p:nvCxnSpPr>
            <p:spPr bwMode="auto">
              <a:xfrm flipV="1">
                <a:off x="4348032" y="2485603"/>
                <a:ext cx="371582" cy="24298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2" name="Connecteur droit avec flèche 71">
                <a:extLst>
                  <a:ext uri="{FF2B5EF4-FFF2-40B4-BE49-F238E27FC236}">
                    <a16:creationId xmlns:a16="http://schemas.microsoft.com/office/drawing/2014/main" id="{A5B8A2D2-50AD-472A-A0DA-8A894225E9B6}"/>
                  </a:ext>
                </a:extLst>
              </p:cNvPr>
              <p:cNvCxnSpPr/>
              <p:nvPr/>
            </p:nvCxnSpPr>
            <p:spPr>
              <a:xfrm rot="16200000" flipH="1">
                <a:off x="4617972" y="2577716"/>
                <a:ext cx="292210" cy="7304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80" name="Forme libre 79">
              <a:extLst>
                <a:ext uri="{FF2B5EF4-FFF2-40B4-BE49-F238E27FC236}">
                  <a16:creationId xmlns:a16="http://schemas.microsoft.com/office/drawing/2014/main" id="{1E83F087-C5D1-4201-B791-52C86A3A0657}"/>
                </a:ext>
              </a:extLst>
            </p:cNvPr>
            <p:cNvSpPr/>
            <p:nvPr/>
          </p:nvSpPr>
          <p:spPr>
            <a:xfrm>
              <a:off x="2864185" y="1216092"/>
              <a:ext cx="1741257" cy="467986"/>
            </a:xfrm>
            <a:custGeom>
              <a:avLst/>
              <a:gdLst>
                <a:gd name="connsiteX0" fmla="*/ 2326511 w 2326511"/>
                <a:gd name="connsiteY0" fmla="*/ 241139 h 646253"/>
                <a:gd name="connsiteX1" fmla="*/ 833377 w 2326511"/>
                <a:gd name="connsiteY1" fmla="*/ 67519 h 646253"/>
                <a:gd name="connsiteX2" fmla="*/ 0 w 2326511"/>
                <a:gd name="connsiteY2" fmla="*/ 646253 h 646253"/>
              </a:gdLst>
              <a:ahLst/>
              <a:cxnLst>
                <a:cxn ang="0">
                  <a:pos x="connsiteX0" y="connsiteY0"/>
                </a:cxn>
                <a:cxn ang="0">
                  <a:pos x="connsiteX1" y="connsiteY1"/>
                </a:cxn>
                <a:cxn ang="0">
                  <a:pos x="connsiteX2" y="connsiteY2"/>
                </a:cxn>
              </a:cxnLst>
              <a:rect l="l" t="t" r="r" b="b"/>
              <a:pathLst>
                <a:path w="2326511" h="646253">
                  <a:moveTo>
                    <a:pt x="2326511" y="241139"/>
                  </a:moveTo>
                  <a:cubicBezTo>
                    <a:pt x="1773820" y="120569"/>
                    <a:pt x="1221129" y="0"/>
                    <a:pt x="833377" y="67519"/>
                  </a:cubicBezTo>
                  <a:cubicBezTo>
                    <a:pt x="445625" y="135038"/>
                    <a:pt x="222812" y="390645"/>
                    <a:pt x="0" y="646253"/>
                  </a:cubicBezTo>
                </a:path>
              </a:pathLst>
            </a:custGeom>
            <a:ln w="19050">
              <a:solidFill>
                <a:srgbClr val="C00000"/>
              </a:solidFill>
              <a:headEnd type="arrow"/>
              <a:tailEnd type="none" w="lg" len="lg"/>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fr-FR" sz="1106"/>
            </a:p>
          </p:txBody>
        </p:sp>
        <p:sp>
          <p:nvSpPr>
            <p:cNvPr id="81" name="Forme libre 80">
              <a:extLst>
                <a:ext uri="{FF2B5EF4-FFF2-40B4-BE49-F238E27FC236}">
                  <a16:creationId xmlns:a16="http://schemas.microsoft.com/office/drawing/2014/main" id="{495AE672-93D0-4216-A54F-8969136F0938}"/>
                </a:ext>
              </a:extLst>
            </p:cNvPr>
            <p:cNvSpPr/>
            <p:nvPr/>
          </p:nvSpPr>
          <p:spPr>
            <a:xfrm>
              <a:off x="2494526" y="707007"/>
              <a:ext cx="1711385" cy="736829"/>
            </a:xfrm>
            <a:custGeom>
              <a:avLst/>
              <a:gdLst>
                <a:gd name="connsiteX0" fmla="*/ 2326511 w 2326511"/>
                <a:gd name="connsiteY0" fmla="*/ 349170 h 916330"/>
                <a:gd name="connsiteX1" fmla="*/ 925974 w 2326511"/>
                <a:gd name="connsiteY1" fmla="*/ 94527 h 916330"/>
                <a:gd name="connsiteX2" fmla="*/ 0 w 2326511"/>
                <a:gd name="connsiteY2" fmla="*/ 916330 h 916330"/>
              </a:gdLst>
              <a:ahLst/>
              <a:cxnLst>
                <a:cxn ang="0">
                  <a:pos x="connsiteX0" y="connsiteY0"/>
                </a:cxn>
                <a:cxn ang="0">
                  <a:pos x="connsiteX1" y="connsiteY1"/>
                </a:cxn>
                <a:cxn ang="0">
                  <a:pos x="connsiteX2" y="connsiteY2"/>
                </a:cxn>
              </a:cxnLst>
              <a:rect l="l" t="t" r="r" b="b"/>
              <a:pathLst>
                <a:path w="2326511" h="916330">
                  <a:moveTo>
                    <a:pt x="2326511" y="349170"/>
                  </a:moveTo>
                  <a:cubicBezTo>
                    <a:pt x="1820118" y="174585"/>
                    <a:pt x="1313726" y="0"/>
                    <a:pt x="925974" y="94527"/>
                  </a:cubicBezTo>
                  <a:cubicBezTo>
                    <a:pt x="538222" y="189054"/>
                    <a:pt x="269111" y="552692"/>
                    <a:pt x="0" y="916330"/>
                  </a:cubicBezTo>
                </a:path>
              </a:pathLst>
            </a:custGeom>
            <a:ln w="19050">
              <a:solidFill>
                <a:srgbClr val="C00000"/>
              </a:solidFill>
              <a:headEnd type="arrow"/>
              <a:tailEnd type="none" w="lg" len="lg"/>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fr-FR" sz="1106"/>
            </a:p>
          </p:txBody>
        </p:sp>
        <p:grpSp>
          <p:nvGrpSpPr>
            <p:cNvPr id="6" name="Groupe 50">
              <a:extLst>
                <a:ext uri="{FF2B5EF4-FFF2-40B4-BE49-F238E27FC236}">
                  <a16:creationId xmlns:a16="http://schemas.microsoft.com/office/drawing/2014/main" id="{5A75EA85-E789-4A91-A7A6-0E7312C4BC13}"/>
                </a:ext>
              </a:extLst>
            </p:cNvPr>
            <p:cNvGrpSpPr>
              <a:grpSpLocks/>
            </p:cNvGrpSpPr>
            <p:nvPr/>
          </p:nvGrpSpPr>
          <p:grpSpPr bwMode="auto">
            <a:xfrm>
              <a:off x="1156167" y="1778527"/>
              <a:ext cx="1623060" cy="1134709"/>
              <a:chOff x="2685104" y="2542057"/>
              <a:chExt cx="2070374" cy="1448188"/>
            </a:xfrm>
          </p:grpSpPr>
          <p:grpSp>
            <p:nvGrpSpPr>
              <p:cNvPr id="7" name="Groupe 23">
                <a:extLst>
                  <a:ext uri="{FF2B5EF4-FFF2-40B4-BE49-F238E27FC236}">
                    <a16:creationId xmlns:a16="http://schemas.microsoft.com/office/drawing/2014/main" id="{07928884-2C65-4596-A206-6EB8F26087F2}"/>
                  </a:ext>
                </a:extLst>
              </p:cNvPr>
              <p:cNvGrpSpPr>
                <a:grpSpLocks/>
              </p:cNvGrpSpPr>
              <p:nvPr/>
            </p:nvGrpSpPr>
            <p:grpSpPr bwMode="auto">
              <a:xfrm rot="1119945">
                <a:off x="2685104" y="2542057"/>
                <a:ext cx="792487" cy="1204318"/>
                <a:chOff x="2687797" y="3946154"/>
                <a:chExt cx="880568" cy="1339197"/>
              </a:xfrm>
            </p:grpSpPr>
            <p:sp>
              <p:nvSpPr>
                <p:cNvPr id="93" name="Forme libre 21">
                  <a:extLst>
                    <a:ext uri="{FF2B5EF4-FFF2-40B4-BE49-F238E27FC236}">
                      <a16:creationId xmlns:a16="http://schemas.microsoft.com/office/drawing/2014/main" id="{DA326E64-A5E3-4FBF-9038-56ECC77F9541}"/>
                    </a:ext>
                  </a:extLst>
                </p:cNvPr>
                <p:cNvSpPr/>
                <p:nvPr/>
              </p:nvSpPr>
              <p:spPr>
                <a:xfrm rot="520693">
                  <a:off x="2729470" y="3946154"/>
                  <a:ext cx="838895" cy="1240012"/>
                </a:xfrm>
                <a:custGeom>
                  <a:avLst/>
                  <a:gdLst>
                    <a:gd name="connsiteX0" fmla="*/ 0 w 694481"/>
                    <a:gd name="connsiteY0" fmla="*/ 914400 h 1238491"/>
                    <a:gd name="connsiteX1" fmla="*/ 694481 w 694481"/>
                    <a:gd name="connsiteY1" fmla="*/ 0 h 1238491"/>
                    <a:gd name="connsiteX2" fmla="*/ 555585 w 694481"/>
                    <a:gd name="connsiteY2" fmla="*/ 1238491 h 1238491"/>
                  </a:gdLst>
                  <a:ahLst/>
                  <a:cxnLst>
                    <a:cxn ang="0">
                      <a:pos x="connsiteX0" y="connsiteY0"/>
                    </a:cxn>
                    <a:cxn ang="0">
                      <a:pos x="connsiteX1" y="connsiteY1"/>
                    </a:cxn>
                    <a:cxn ang="0">
                      <a:pos x="connsiteX2" y="connsiteY2"/>
                    </a:cxn>
                  </a:cxnLst>
                  <a:rect l="l" t="t" r="r" b="b"/>
                  <a:pathLst>
                    <a:path w="694481" h="1238491">
                      <a:moveTo>
                        <a:pt x="0" y="914400"/>
                      </a:moveTo>
                      <a:lnTo>
                        <a:pt x="694481" y="0"/>
                      </a:lnTo>
                      <a:lnTo>
                        <a:pt x="555585" y="1238491"/>
                      </a:lnTo>
                    </a:path>
                  </a:pathLst>
                </a:custGeom>
                <a:solidFill>
                  <a:schemeClr val="accent1">
                    <a:lumMod val="20000"/>
                    <a:lumOff val="80000"/>
                  </a:schemeClr>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fr-FR" sz="1400" dirty="0">
                    <a:latin typeface="Calibri" panose="020F0502020204030204" pitchFamily="34" charset="0"/>
                    <a:cs typeface="Calibri" panose="020F0502020204030204" pitchFamily="34" charset="0"/>
                  </a:endParaRPr>
                </a:p>
              </p:txBody>
            </p:sp>
            <p:sp>
              <p:nvSpPr>
                <p:cNvPr id="94" name="Ellipse 23">
                  <a:extLst>
                    <a:ext uri="{FF2B5EF4-FFF2-40B4-BE49-F238E27FC236}">
                      <a16:creationId xmlns:a16="http://schemas.microsoft.com/office/drawing/2014/main" id="{2E6682D7-DA4E-41BC-B1C8-853B62D08788}"/>
                    </a:ext>
                  </a:extLst>
                </p:cNvPr>
                <p:cNvSpPr/>
                <p:nvPr/>
              </p:nvSpPr>
              <p:spPr>
                <a:xfrm rot="1027316">
                  <a:off x="2687797" y="4856117"/>
                  <a:ext cx="700360" cy="429234"/>
                </a:xfrm>
                <a:prstGeom prst="ellipse">
                  <a:avLst/>
                </a:prstGeom>
                <a:solidFill>
                  <a:schemeClr val="accent1">
                    <a:lumMod val="60000"/>
                    <a:lumOff val="40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sz="1400">
                    <a:solidFill>
                      <a:schemeClr val="tx1"/>
                    </a:solidFill>
                    <a:latin typeface="Calibri" panose="020F0502020204030204" pitchFamily="34" charset="0"/>
                    <a:cs typeface="Calibri" panose="020F0502020204030204" pitchFamily="34" charset="0"/>
                  </a:endParaRPr>
                </a:p>
              </p:txBody>
            </p:sp>
          </p:grpSp>
          <p:grpSp>
            <p:nvGrpSpPr>
              <p:cNvPr id="8" name="Groupe 24">
                <a:extLst>
                  <a:ext uri="{FF2B5EF4-FFF2-40B4-BE49-F238E27FC236}">
                    <a16:creationId xmlns:a16="http://schemas.microsoft.com/office/drawing/2014/main" id="{A1D62DE7-B2CC-4152-9FBD-A73C9B3B2F22}"/>
                  </a:ext>
                </a:extLst>
              </p:cNvPr>
              <p:cNvGrpSpPr>
                <a:grpSpLocks/>
              </p:cNvGrpSpPr>
              <p:nvPr/>
            </p:nvGrpSpPr>
            <p:grpSpPr bwMode="auto">
              <a:xfrm rot="-2154435">
                <a:off x="4043864" y="2782577"/>
                <a:ext cx="711614" cy="1207668"/>
                <a:chOff x="2719239" y="3943178"/>
                <a:chExt cx="790709" cy="1342941"/>
              </a:xfrm>
            </p:grpSpPr>
            <p:sp>
              <p:nvSpPr>
                <p:cNvPr id="91" name="Forme libre 90">
                  <a:extLst>
                    <a:ext uri="{FF2B5EF4-FFF2-40B4-BE49-F238E27FC236}">
                      <a16:creationId xmlns:a16="http://schemas.microsoft.com/office/drawing/2014/main" id="{E81D0FC0-6972-44B8-B3EE-AC428C15EC4E}"/>
                    </a:ext>
                  </a:extLst>
                </p:cNvPr>
                <p:cNvSpPr/>
                <p:nvPr/>
              </p:nvSpPr>
              <p:spPr>
                <a:xfrm>
                  <a:off x="2821936" y="3943178"/>
                  <a:ext cx="688012" cy="1232963"/>
                </a:xfrm>
                <a:custGeom>
                  <a:avLst/>
                  <a:gdLst>
                    <a:gd name="connsiteX0" fmla="*/ 0 w 694481"/>
                    <a:gd name="connsiteY0" fmla="*/ 914400 h 1238491"/>
                    <a:gd name="connsiteX1" fmla="*/ 694481 w 694481"/>
                    <a:gd name="connsiteY1" fmla="*/ 0 h 1238491"/>
                    <a:gd name="connsiteX2" fmla="*/ 555585 w 694481"/>
                    <a:gd name="connsiteY2" fmla="*/ 1238491 h 1238491"/>
                  </a:gdLst>
                  <a:ahLst/>
                  <a:cxnLst>
                    <a:cxn ang="0">
                      <a:pos x="connsiteX0" y="connsiteY0"/>
                    </a:cxn>
                    <a:cxn ang="0">
                      <a:pos x="connsiteX1" y="connsiteY1"/>
                    </a:cxn>
                    <a:cxn ang="0">
                      <a:pos x="connsiteX2" y="connsiteY2"/>
                    </a:cxn>
                  </a:cxnLst>
                  <a:rect l="l" t="t" r="r" b="b"/>
                  <a:pathLst>
                    <a:path w="694481" h="1238491">
                      <a:moveTo>
                        <a:pt x="0" y="914400"/>
                      </a:moveTo>
                      <a:lnTo>
                        <a:pt x="694481" y="0"/>
                      </a:lnTo>
                      <a:lnTo>
                        <a:pt x="555585" y="1238491"/>
                      </a:lnTo>
                    </a:path>
                  </a:pathLst>
                </a:custGeom>
                <a:solidFill>
                  <a:schemeClr val="accent5">
                    <a:lumMod val="60000"/>
                    <a:lumOff val="40000"/>
                  </a:schemeClr>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fr-FR" sz="1400">
                    <a:latin typeface="Calibri" panose="020F0502020204030204" pitchFamily="34" charset="0"/>
                    <a:cs typeface="Calibri" panose="020F0502020204030204" pitchFamily="34" charset="0"/>
                  </a:endParaRPr>
                </a:p>
              </p:txBody>
            </p:sp>
            <p:sp>
              <p:nvSpPr>
                <p:cNvPr id="92" name="Ellipse 91">
                  <a:extLst>
                    <a:ext uri="{FF2B5EF4-FFF2-40B4-BE49-F238E27FC236}">
                      <a16:creationId xmlns:a16="http://schemas.microsoft.com/office/drawing/2014/main" id="{5A8821FD-D54C-477D-8CEA-CEF9804583D3}"/>
                    </a:ext>
                  </a:extLst>
                </p:cNvPr>
                <p:cNvSpPr/>
                <p:nvPr/>
              </p:nvSpPr>
              <p:spPr>
                <a:xfrm rot="1027316">
                  <a:off x="2719239" y="4862178"/>
                  <a:ext cx="700360" cy="423941"/>
                </a:xfrm>
                <a:prstGeom prst="ellipse">
                  <a:avLst/>
                </a:prstGeom>
                <a:solidFill>
                  <a:schemeClr val="accent5">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sz="1400">
                    <a:solidFill>
                      <a:schemeClr val="tx1"/>
                    </a:solidFill>
                    <a:latin typeface="Calibri" panose="020F0502020204030204" pitchFamily="34" charset="0"/>
                    <a:cs typeface="Calibri" panose="020F0502020204030204" pitchFamily="34" charset="0"/>
                  </a:endParaRPr>
                </a:p>
              </p:txBody>
            </p:sp>
          </p:grpSp>
          <p:sp>
            <p:nvSpPr>
              <p:cNvPr id="88" name="ZoneTexte 38">
                <a:extLst>
                  <a:ext uri="{FF2B5EF4-FFF2-40B4-BE49-F238E27FC236}">
                    <a16:creationId xmlns:a16="http://schemas.microsoft.com/office/drawing/2014/main" id="{2F17EA27-E059-4A17-9665-4AD57C9A487F}"/>
                  </a:ext>
                </a:extLst>
              </p:cNvPr>
              <p:cNvSpPr txBox="1">
                <a:spLocks noChangeArrowheads="1"/>
              </p:cNvSpPr>
              <p:nvPr/>
            </p:nvSpPr>
            <p:spPr bwMode="auto">
              <a:xfrm>
                <a:off x="2868931" y="3383300"/>
                <a:ext cx="500011" cy="392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400">
                    <a:latin typeface="Calibri" panose="020F0502020204030204" pitchFamily="34" charset="0"/>
                    <a:cs typeface="Calibri" panose="020F0502020204030204" pitchFamily="34" charset="0"/>
                  </a:rPr>
                  <a:t>P</a:t>
                </a:r>
              </a:p>
            </p:txBody>
          </p:sp>
          <p:sp>
            <p:nvSpPr>
              <p:cNvPr id="89" name="Flèche vers le haut 88">
                <a:extLst>
                  <a:ext uri="{FF2B5EF4-FFF2-40B4-BE49-F238E27FC236}">
                    <a16:creationId xmlns:a16="http://schemas.microsoft.com/office/drawing/2014/main" id="{737784D9-A7F8-42AB-BE1A-759112389D3B}"/>
                  </a:ext>
                </a:extLst>
              </p:cNvPr>
              <p:cNvSpPr/>
              <p:nvPr/>
            </p:nvSpPr>
            <p:spPr bwMode="auto">
              <a:xfrm rot="23940000" flipH="1">
                <a:off x="3190378" y="2945946"/>
                <a:ext cx="103199" cy="297049"/>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400" dirty="0">
                  <a:solidFill>
                    <a:schemeClr val="tx1"/>
                  </a:solidFill>
                  <a:latin typeface="Calibri" panose="020F0502020204030204" pitchFamily="34" charset="0"/>
                  <a:cs typeface="Calibri" panose="020F0502020204030204" pitchFamily="34" charset="0"/>
                </a:endParaRPr>
              </a:p>
            </p:txBody>
          </p:sp>
          <p:sp>
            <p:nvSpPr>
              <p:cNvPr id="90" name="Flèche vers le haut 89">
                <a:extLst>
                  <a:ext uri="{FF2B5EF4-FFF2-40B4-BE49-F238E27FC236}">
                    <a16:creationId xmlns:a16="http://schemas.microsoft.com/office/drawing/2014/main" id="{F25615C1-3D03-458D-A127-F894D2CB2807}"/>
                  </a:ext>
                </a:extLst>
              </p:cNvPr>
              <p:cNvSpPr/>
              <p:nvPr/>
            </p:nvSpPr>
            <p:spPr bwMode="auto">
              <a:xfrm rot="20880000" flipH="1">
                <a:off x="4398593" y="3057141"/>
                <a:ext cx="101611" cy="297049"/>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400" dirty="0">
                  <a:solidFill>
                    <a:schemeClr val="tx1"/>
                  </a:solidFill>
                  <a:latin typeface="Calibri" panose="020F0502020204030204" pitchFamily="34" charset="0"/>
                  <a:cs typeface="Calibri" panose="020F0502020204030204" pitchFamily="34" charset="0"/>
                </a:endParaRPr>
              </a:p>
            </p:txBody>
          </p:sp>
        </p:grpSp>
        <p:grpSp>
          <p:nvGrpSpPr>
            <p:cNvPr id="9" name="Groupe 67">
              <a:extLst>
                <a:ext uri="{FF2B5EF4-FFF2-40B4-BE49-F238E27FC236}">
                  <a16:creationId xmlns:a16="http://schemas.microsoft.com/office/drawing/2014/main" id="{704B460A-5C03-42CD-8035-1B232BC5FF32}"/>
                </a:ext>
              </a:extLst>
            </p:cNvPr>
            <p:cNvGrpSpPr>
              <a:grpSpLocks/>
            </p:cNvGrpSpPr>
            <p:nvPr/>
          </p:nvGrpSpPr>
          <p:grpSpPr bwMode="auto">
            <a:xfrm>
              <a:off x="857819" y="1969161"/>
              <a:ext cx="1412671" cy="1294430"/>
              <a:chOff x="2174875" y="2794888"/>
              <a:chExt cx="1801450" cy="1651381"/>
            </a:xfrm>
          </p:grpSpPr>
          <p:grpSp>
            <p:nvGrpSpPr>
              <p:cNvPr id="10" name="Groupe 65">
                <a:extLst>
                  <a:ext uri="{FF2B5EF4-FFF2-40B4-BE49-F238E27FC236}">
                    <a16:creationId xmlns:a16="http://schemas.microsoft.com/office/drawing/2014/main" id="{FDBA766C-0688-46F2-9808-F0C2306769D5}"/>
                  </a:ext>
                </a:extLst>
              </p:cNvPr>
              <p:cNvGrpSpPr>
                <a:grpSpLocks/>
              </p:cNvGrpSpPr>
              <p:nvPr/>
            </p:nvGrpSpPr>
            <p:grpSpPr bwMode="auto">
              <a:xfrm>
                <a:off x="2174875" y="2794890"/>
                <a:ext cx="1762208" cy="1651379"/>
                <a:chOff x="2174875" y="2794890"/>
                <a:chExt cx="1762208" cy="1651379"/>
              </a:xfrm>
            </p:grpSpPr>
            <p:grpSp>
              <p:nvGrpSpPr>
                <p:cNvPr id="11" name="Groupe 27">
                  <a:extLst>
                    <a:ext uri="{FF2B5EF4-FFF2-40B4-BE49-F238E27FC236}">
                      <a16:creationId xmlns:a16="http://schemas.microsoft.com/office/drawing/2014/main" id="{D42F2824-F5C5-45CE-B4FB-BD861F8E305D}"/>
                    </a:ext>
                  </a:extLst>
                </p:cNvPr>
                <p:cNvGrpSpPr/>
                <p:nvPr/>
              </p:nvGrpSpPr>
              <p:grpSpPr bwMode="auto">
                <a:xfrm rot="19544399">
                  <a:off x="3250893" y="2794890"/>
                  <a:ext cx="686190" cy="990763"/>
                  <a:chOff x="2869388" y="4065346"/>
                  <a:chExt cx="838292" cy="1288896"/>
                </a:xfrm>
                <a:solidFill>
                  <a:schemeClr val="accent2">
                    <a:lumMod val="20000"/>
                    <a:lumOff val="80000"/>
                  </a:schemeClr>
                </a:solidFill>
              </p:grpSpPr>
              <p:sp>
                <p:nvSpPr>
                  <p:cNvPr id="103" name="Forme libre 28">
                    <a:extLst>
                      <a:ext uri="{FF2B5EF4-FFF2-40B4-BE49-F238E27FC236}">
                        <a16:creationId xmlns:a16="http://schemas.microsoft.com/office/drawing/2014/main" id="{08EFAD54-A793-46D4-8D1E-70FCFB2D9507}"/>
                      </a:ext>
                    </a:extLst>
                  </p:cNvPr>
                  <p:cNvSpPr/>
                  <p:nvPr/>
                </p:nvSpPr>
                <p:spPr>
                  <a:xfrm>
                    <a:off x="2928019" y="4065346"/>
                    <a:ext cx="779661" cy="1207077"/>
                  </a:xfrm>
                  <a:custGeom>
                    <a:avLst/>
                    <a:gdLst>
                      <a:gd name="connsiteX0" fmla="*/ 0 w 694481"/>
                      <a:gd name="connsiteY0" fmla="*/ 914400 h 1238491"/>
                      <a:gd name="connsiteX1" fmla="*/ 694481 w 694481"/>
                      <a:gd name="connsiteY1" fmla="*/ 0 h 1238491"/>
                      <a:gd name="connsiteX2" fmla="*/ 555585 w 694481"/>
                      <a:gd name="connsiteY2" fmla="*/ 1238491 h 1238491"/>
                    </a:gdLst>
                    <a:ahLst/>
                    <a:cxnLst>
                      <a:cxn ang="0">
                        <a:pos x="connsiteX0" y="connsiteY0"/>
                      </a:cxn>
                      <a:cxn ang="0">
                        <a:pos x="connsiteX1" y="connsiteY1"/>
                      </a:cxn>
                      <a:cxn ang="0">
                        <a:pos x="connsiteX2" y="connsiteY2"/>
                      </a:cxn>
                    </a:cxnLst>
                    <a:rect l="l" t="t" r="r" b="b"/>
                    <a:pathLst>
                      <a:path w="694481" h="1238491">
                        <a:moveTo>
                          <a:pt x="0" y="914400"/>
                        </a:moveTo>
                        <a:lnTo>
                          <a:pt x="694481" y="0"/>
                        </a:lnTo>
                        <a:lnTo>
                          <a:pt x="555585" y="1238491"/>
                        </a:lnTo>
                      </a:path>
                    </a:pathLst>
                  </a:custGeom>
                  <a:solidFill>
                    <a:srgbClr val="FFD653"/>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fr-FR" sz="1106"/>
                  </a:p>
                </p:txBody>
              </p:sp>
              <p:sp>
                <p:nvSpPr>
                  <p:cNvPr id="104" name="Ellipse 29">
                    <a:extLst>
                      <a:ext uri="{FF2B5EF4-FFF2-40B4-BE49-F238E27FC236}">
                        <a16:creationId xmlns:a16="http://schemas.microsoft.com/office/drawing/2014/main" id="{2999C7ED-BED0-4D8E-8B22-6A9D36AC7480}"/>
                      </a:ext>
                    </a:extLst>
                  </p:cNvPr>
                  <p:cNvSpPr/>
                  <p:nvPr/>
                </p:nvSpPr>
                <p:spPr>
                  <a:xfrm rot="1027316">
                    <a:off x="2869388" y="4925978"/>
                    <a:ext cx="708586" cy="428264"/>
                  </a:xfrm>
                  <a:prstGeom prst="ellipse">
                    <a:avLst/>
                  </a:prstGeom>
                  <a:solidFill>
                    <a:srgbClr val="FFFF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sz="1106">
                      <a:solidFill>
                        <a:schemeClr val="tx1"/>
                      </a:solidFill>
                    </a:endParaRPr>
                  </a:p>
                </p:txBody>
              </p:sp>
            </p:grpSp>
            <p:sp>
              <p:nvSpPr>
                <p:cNvPr id="99" name="Flèche vers le haut 98">
                  <a:extLst>
                    <a:ext uri="{FF2B5EF4-FFF2-40B4-BE49-F238E27FC236}">
                      <a16:creationId xmlns:a16="http://schemas.microsoft.com/office/drawing/2014/main" id="{C4A75C92-3EB7-494B-9E5C-0EB6F05B7D75}"/>
                    </a:ext>
                  </a:extLst>
                </p:cNvPr>
                <p:cNvSpPr/>
                <p:nvPr/>
              </p:nvSpPr>
              <p:spPr bwMode="auto">
                <a:xfrm rot="20880000" flipH="1">
                  <a:off x="3593814" y="2994959"/>
                  <a:ext cx="103167" cy="296931"/>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176" dirty="0">
                    <a:solidFill>
                      <a:schemeClr val="tx1"/>
                    </a:solidFill>
                  </a:endParaRPr>
                </a:p>
              </p:txBody>
            </p:sp>
            <p:grpSp>
              <p:nvGrpSpPr>
                <p:cNvPr id="12" name="Groupe 30">
                  <a:extLst>
                    <a:ext uri="{FF2B5EF4-FFF2-40B4-BE49-F238E27FC236}">
                      <a16:creationId xmlns:a16="http://schemas.microsoft.com/office/drawing/2014/main" id="{29BD5C0F-9368-4945-B49C-7F728F038246}"/>
                    </a:ext>
                  </a:extLst>
                </p:cNvPr>
                <p:cNvGrpSpPr/>
                <p:nvPr/>
              </p:nvGrpSpPr>
              <p:grpSpPr bwMode="auto">
                <a:xfrm>
                  <a:off x="2174875" y="3413648"/>
                  <a:ext cx="654555" cy="1032621"/>
                  <a:chOff x="2695907" y="3946967"/>
                  <a:chExt cx="799647" cy="1343347"/>
                </a:xfrm>
                <a:solidFill>
                  <a:schemeClr val="accent1">
                    <a:lumMod val="20000"/>
                    <a:lumOff val="80000"/>
                  </a:schemeClr>
                </a:solidFill>
              </p:grpSpPr>
              <p:sp>
                <p:nvSpPr>
                  <p:cNvPr id="101" name="Forme libre 100">
                    <a:extLst>
                      <a:ext uri="{FF2B5EF4-FFF2-40B4-BE49-F238E27FC236}">
                        <a16:creationId xmlns:a16="http://schemas.microsoft.com/office/drawing/2014/main" id="{8C90AC57-EF7C-4C75-9F1B-A81079A931DB}"/>
                      </a:ext>
                    </a:extLst>
                  </p:cNvPr>
                  <p:cNvSpPr/>
                  <p:nvPr/>
                </p:nvSpPr>
                <p:spPr>
                  <a:xfrm>
                    <a:off x="2801073" y="3946967"/>
                    <a:ext cx="694481" cy="1238491"/>
                  </a:xfrm>
                  <a:custGeom>
                    <a:avLst/>
                    <a:gdLst>
                      <a:gd name="connsiteX0" fmla="*/ 0 w 694481"/>
                      <a:gd name="connsiteY0" fmla="*/ 914400 h 1238491"/>
                      <a:gd name="connsiteX1" fmla="*/ 694481 w 694481"/>
                      <a:gd name="connsiteY1" fmla="*/ 0 h 1238491"/>
                      <a:gd name="connsiteX2" fmla="*/ 555585 w 694481"/>
                      <a:gd name="connsiteY2" fmla="*/ 1238491 h 1238491"/>
                    </a:gdLst>
                    <a:ahLst/>
                    <a:cxnLst>
                      <a:cxn ang="0">
                        <a:pos x="connsiteX0" y="connsiteY0"/>
                      </a:cxn>
                      <a:cxn ang="0">
                        <a:pos x="connsiteX1" y="connsiteY1"/>
                      </a:cxn>
                      <a:cxn ang="0">
                        <a:pos x="connsiteX2" y="connsiteY2"/>
                      </a:cxn>
                    </a:cxnLst>
                    <a:rect l="l" t="t" r="r" b="b"/>
                    <a:pathLst>
                      <a:path w="694481" h="1238491">
                        <a:moveTo>
                          <a:pt x="0" y="914400"/>
                        </a:moveTo>
                        <a:lnTo>
                          <a:pt x="694481" y="0"/>
                        </a:lnTo>
                        <a:lnTo>
                          <a:pt x="555585" y="1238491"/>
                        </a:lnTo>
                      </a:path>
                    </a:pathLst>
                  </a:custGeom>
                  <a:solidFill>
                    <a:schemeClr val="accent5">
                      <a:lumMod val="60000"/>
                      <a:lumOff val="40000"/>
                    </a:schemeClr>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fr-FR" sz="1106"/>
                  </a:p>
                </p:txBody>
              </p:sp>
              <p:sp>
                <p:nvSpPr>
                  <p:cNvPr id="102" name="Ellipse 101">
                    <a:extLst>
                      <a:ext uri="{FF2B5EF4-FFF2-40B4-BE49-F238E27FC236}">
                        <a16:creationId xmlns:a16="http://schemas.microsoft.com/office/drawing/2014/main" id="{60139E9A-BA98-4580-A559-C215AB223A9E}"/>
                      </a:ext>
                    </a:extLst>
                  </p:cNvPr>
                  <p:cNvSpPr/>
                  <p:nvPr/>
                </p:nvSpPr>
                <p:spPr>
                  <a:xfrm rot="1027316">
                    <a:off x="2695907" y="4862052"/>
                    <a:ext cx="708586" cy="428262"/>
                  </a:xfrm>
                  <a:prstGeom prst="ellipse">
                    <a:avLst/>
                  </a:prstGeom>
                  <a:grpFill/>
                  <a:ln w="952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sz="1106">
                      <a:solidFill>
                        <a:schemeClr val="tx1"/>
                      </a:solidFill>
                    </a:endParaRPr>
                  </a:p>
                </p:txBody>
              </p:sp>
            </p:grpSp>
          </p:grpSp>
          <p:sp>
            <p:nvSpPr>
              <p:cNvPr id="97" name="ZoneTexte 41">
                <a:extLst>
                  <a:ext uri="{FF2B5EF4-FFF2-40B4-BE49-F238E27FC236}">
                    <a16:creationId xmlns:a16="http://schemas.microsoft.com/office/drawing/2014/main" id="{83001BC8-8F06-4D6F-91DA-F7E12ABCB542}"/>
                  </a:ext>
                </a:extLst>
              </p:cNvPr>
              <p:cNvSpPr txBox="1">
                <a:spLocks noChangeArrowheads="1"/>
              </p:cNvSpPr>
              <p:nvPr/>
            </p:nvSpPr>
            <p:spPr bwMode="auto">
              <a:xfrm>
                <a:off x="3521547" y="3442109"/>
                <a:ext cx="454778" cy="364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254">
                    <a:latin typeface="Calibri" panose="020F0502020204030204" pitchFamily="34" charset="0"/>
                  </a:rPr>
                  <a:t>Q</a:t>
                </a:r>
              </a:p>
            </p:txBody>
          </p:sp>
        </p:grpSp>
        <p:grpSp>
          <p:nvGrpSpPr>
            <p:cNvPr id="13" name="Groupe 77"/>
            <p:cNvGrpSpPr/>
            <p:nvPr/>
          </p:nvGrpSpPr>
          <p:grpSpPr>
            <a:xfrm>
              <a:off x="1263061" y="1781612"/>
              <a:ext cx="3110365" cy="1508508"/>
              <a:chOff x="1263061" y="1781612"/>
              <a:chExt cx="3110365" cy="1508508"/>
            </a:xfrm>
          </p:grpSpPr>
          <p:sp>
            <p:nvSpPr>
              <p:cNvPr id="83" name="Forme libre 82">
                <a:extLst>
                  <a:ext uri="{FF2B5EF4-FFF2-40B4-BE49-F238E27FC236}">
                    <a16:creationId xmlns:a16="http://schemas.microsoft.com/office/drawing/2014/main" id="{E2B748E2-6FCD-4349-9082-AA3CDB5ECB8B}"/>
                  </a:ext>
                </a:extLst>
              </p:cNvPr>
              <p:cNvSpPr/>
              <p:nvPr/>
            </p:nvSpPr>
            <p:spPr bwMode="auto">
              <a:xfrm>
                <a:off x="2196543" y="1781612"/>
                <a:ext cx="1749969" cy="1126403"/>
              </a:xfrm>
              <a:custGeom>
                <a:avLst/>
                <a:gdLst>
                  <a:gd name="connsiteX0" fmla="*/ 0 w 2558005"/>
                  <a:gd name="connsiteY0" fmla="*/ 1238491 h 1838445"/>
                  <a:gd name="connsiteX1" fmla="*/ 1458410 w 2558005"/>
                  <a:gd name="connsiteY1" fmla="*/ 1632030 h 1838445"/>
                  <a:gd name="connsiteX2" fmla="*/ 2558005 w 2558005"/>
                  <a:gd name="connsiteY2" fmla="*/ 0 h 1838445"/>
                </a:gdLst>
                <a:ahLst/>
                <a:cxnLst>
                  <a:cxn ang="0">
                    <a:pos x="connsiteX0" y="connsiteY0"/>
                  </a:cxn>
                  <a:cxn ang="0">
                    <a:pos x="connsiteX1" y="connsiteY1"/>
                  </a:cxn>
                  <a:cxn ang="0">
                    <a:pos x="connsiteX2" y="connsiteY2"/>
                  </a:cxn>
                </a:cxnLst>
                <a:rect l="l" t="t" r="r" b="b"/>
                <a:pathLst>
                  <a:path w="2558005" h="1838445">
                    <a:moveTo>
                      <a:pt x="0" y="1238491"/>
                    </a:moveTo>
                    <a:cubicBezTo>
                      <a:pt x="516038" y="1538468"/>
                      <a:pt x="1032076" y="1838445"/>
                      <a:pt x="1458410" y="1632030"/>
                    </a:cubicBezTo>
                    <a:cubicBezTo>
                      <a:pt x="1884744" y="1425615"/>
                      <a:pt x="2221374" y="712807"/>
                      <a:pt x="2558005" y="0"/>
                    </a:cubicBezTo>
                  </a:path>
                </a:pathLst>
              </a:custGeom>
              <a:ln w="15875">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fr-FR" sz="1400">
                  <a:latin typeface="Calibri" panose="020F0502020204030204" pitchFamily="34" charset="0"/>
                  <a:cs typeface="Calibri" panose="020F0502020204030204" pitchFamily="34" charset="0"/>
                </a:endParaRPr>
              </a:p>
            </p:txBody>
          </p:sp>
          <p:sp>
            <p:nvSpPr>
              <p:cNvPr id="85" name="Forme libre 34">
                <a:extLst>
                  <a:ext uri="{FF2B5EF4-FFF2-40B4-BE49-F238E27FC236}">
                    <a16:creationId xmlns:a16="http://schemas.microsoft.com/office/drawing/2014/main" id="{C28C4DB2-4996-40F6-9A84-68B113D99E48}"/>
                  </a:ext>
                </a:extLst>
              </p:cNvPr>
              <p:cNvSpPr/>
              <p:nvPr/>
            </p:nvSpPr>
            <p:spPr bwMode="auto">
              <a:xfrm>
                <a:off x="1263061" y="1860024"/>
                <a:ext cx="3110365" cy="1430096"/>
              </a:xfrm>
              <a:custGeom>
                <a:avLst/>
                <a:gdLst>
                  <a:gd name="connsiteX0" fmla="*/ 0 w 4548851"/>
                  <a:gd name="connsiteY0" fmla="*/ 2129741 h 2334228"/>
                  <a:gd name="connsiteX1" fmla="*/ 2708476 w 4548851"/>
                  <a:gd name="connsiteY1" fmla="*/ 1979271 h 2334228"/>
                  <a:gd name="connsiteX2" fmla="*/ 4548851 w 4548851"/>
                  <a:gd name="connsiteY2" fmla="*/ 0 h 2334228"/>
                </a:gdLst>
                <a:ahLst/>
                <a:cxnLst>
                  <a:cxn ang="0">
                    <a:pos x="connsiteX0" y="connsiteY0"/>
                  </a:cxn>
                  <a:cxn ang="0">
                    <a:pos x="connsiteX1" y="connsiteY1"/>
                  </a:cxn>
                  <a:cxn ang="0">
                    <a:pos x="connsiteX2" y="connsiteY2"/>
                  </a:cxn>
                </a:cxnLst>
                <a:rect l="l" t="t" r="r" b="b"/>
                <a:pathLst>
                  <a:path w="4548851" h="2334228">
                    <a:moveTo>
                      <a:pt x="0" y="2129741"/>
                    </a:moveTo>
                    <a:cubicBezTo>
                      <a:pt x="975167" y="2231984"/>
                      <a:pt x="1950334" y="2334228"/>
                      <a:pt x="2708476" y="1979271"/>
                    </a:cubicBezTo>
                    <a:cubicBezTo>
                      <a:pt x="3466618" y="1624314"/>
                      <a:pt x="4007734" y="812157"/>
                      <a:pt x="4548851" y="0"/>
                    </a:cubicBezTo>
                  </a:path>
                </a:pathLst>
              </a:custGeom>
              <a:ln w="15875">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fr-FR" sz="1400">
                  <a:latin typeface="Calibri" panose="020F0502020204030204" pitchFamily="34" charset="0"/>
                  <a:cs typeface="Calibri" panose="020F0502020204030204" pitchFamily="34" charset="0"/>
                </a:endParaRPr>
              </a:p>
            </p:txBody>
          </p:sp>
        </p:grpSp>
      </p:grpSp>
      <p:sp>
        <p:nvSpPr>
          <p:cNvPr id="68" name="Rectangle 67"/>
          <p:cNvSpPr/>
          <p:nvPr/>
        </p:nvSpPr>
        <p:spPr>
          <a:xfrm>
            <a:off x="457201" y="3642496"/>
            <a:ext cx="6341806" cy="1169551"/>
          </a:xfrm>
          <a:prstGeom prst="rect">
            <a:avLst/>
          </a:prstGeom>
        </p:spPr>
        <p:txBody>
          <a:bodyPr wrap="square">
            <a:spAutoFit/>
          </a:bodyPr>
          <a:lstStyle/>
          <a:p>
            <a:pPr algn="just">
              <a:spcBef>
                <a:spcPts val="600"/>
              </a:spcBef>
              <a:buClrTx/>
              <a:buSzTx/>
              <a:buNone/>
            </a:pPr>
            <a:r>
              <a:rPr lang="en-US" altLang="fr-FR" sz="1400" b="1" dirty="0">
                <a:latin typeface="Calibri" panose="020F0502020204030204" pitchFamily="34" charset="0"/>
                <a:cs typeface="Calibri" panose="020F0502020204030204" pitchFamily="34" charset="0"/>
              </a:rPr>
              <a:t>ML </a:t>
            </a:r>
            <a:r>
              <a:rPr lang="en-US" altLang="fr-FR" sz="1400" dirty="0">
                <a:latin typeface="Calibri" panose="020F0502020204030204" pitchFamily="34" charset="0"/>
                <a:cs typeface="Calibri" panose="020F0502020204030204" pitchFamily="34" charset="0"/>
              </a:rPr>
              <a:t>acts as a ‘mental space’ in which are integrated processes of different temporality and complexity. Some are </a:t>
            </a:r>
            <a:r>
              <a:rPr lang="en-US" altLang="fr-FR" sz="1400" b="1" i="1" dirty="0">
                <a:latin typeface="Calibri" panose="020F0502020204030204" pitchFamily="34" charset="0"/>
                <a:cs typeface="Calibri" panose="020F0502020204030204" pitchFamily="34" charset="0"/>
              </a:rPr>
              <a:t>conscious</a:t>
            </a:r>
            <a:r>
              <a:rPr lang="en-US" altLang="fr-FR" sz="1400" dirty="0">
                <a:latin typeface="Calibri" panose="020F0502020204030204" pitchFamily="34" charset="0"/>
                <a:cs typeface="Calibri" panose="020F0502020204030204" pitchFamily="34" charset="0"/>
              </a:rPr>
              <a:t> processes; others are </a:t>
            </a:r>
            <a:r>
              <a:rPr lang="en-US" altLang="fr-FR" sz="1400" b="1" dirty="0">
                <a:latin typeface="Calibri" panose="020F0502020204030204" pitchFamily="34" charset="0"/>
                <a:cs typeface="Calibri" panose="020F0502020204030204" pitchFamily="34" charset="0"/>
              </a:rPr>
              <a:t>'</a:t>
            </a:r>
            <a:r>
              <a:rPr lang="en-US" altLang="fr-FR" sz="1400" dirty="0">
                <a:latin typeface="Calibri" panose="020F0502020204030204" pitchFamily="34" charset="0"/>
                <a:cs typeface="Calibri" panose="020F0502020204030204" pitchFamily="34" charset="0"/>
              </a:rPr>
              <a:t>non-</a:t>
            </a:r>
            <a:r>
              <a:rPr lang="en-US" altLang="fr-FR" sz="1400" b="1" dirty="0">
                <a:latin typeface="Calibri" panose="020F0502020204030204" pitchFamily="34" charset="0"/>
                <a:cs typeface="Calibri" panose="020F0502020204030204" pitchFamily="34" charset="0"/>
              </a:rPr>
              <a:t>conscious</a:t>
            </a:r>
            <a:r>
              <a:rPr lang="en-US" altLang="fr-FR" sz="1400" dirty="0">
                <a:latin typeface="Calibri" panose="020F0502020204030204" pitchFamily="34" charset="0"/>
                <a:cs typeface="Calibri" panose="020F0502020204030204" pitchFamily="34" charset="0"/>
              </a:rPr>
              <a:t>' </a:t>
            </a:r>
            <a:r>
              <a:rPr lang="en-GB" altLang="fr-FR" sz="1400" dirty="0">
                <a:latin typeface="Calibri" panose="020F0502020204030204" pitchFamily="34" charset="0"/>
                <a:cs typeface="Calibri" panose="020F0502020204030204" pitchFamily="34" charset="0"/>
              </a:rPr>
              <a:t>(e.g., instinctive or perceptive behaviours, emotions and affects, reflexes), thus allowing </a:t>
            </a:r>
            <a:r>
              <a:rPr lang="en-GB" altLang="fr-FR" sz="1400" b="1" dirty="0">
                <a:latin typeface="Calibri" panose="020F0502020204030204" pitchFamily="34" charset="0"/>
                <a:cs typeface="Calibri" panose="020F0502020204030204" pitchFamily="34" charset="0"/>
              </a:rPr>
              <a:t>ML</a:t>
            </a:r>
            <a:r>
              <a:rPr lang="en-GB" altLang="fr-FR" sz="1400" dirty="0">
                <a:latin typeface="Calibri" panose="020F0502020204030204" pitchFamily="34" charset="0"/>
                <a:cs typeface="Calibri" panose="020F0502020204030204" pitchFamily="34" charset="0"/>
              </a:rPr>
              <a:t> to support </a:t>
            </a:r>
            <a:r>
              <a:rPr lang="en-GB" altLang="fr-FR" sz="1400" b="1" i="1" dirty="0">
                <a:latin typeface="Calibri" panose="020F0502020204030204" pitchFamily="34" charset="0"/>
                <a:cs typeface="Calibri" panose="020F0502020204030204" pitchFamily="34" charset="0"/>
              </a:rPr>
              <a:t>embodied cognition</a:t>
            </a:r>
            <a:r>
              <a:rPr lang="en-GB" altLang="fr-FR" sz="1400" dirty="0">
                <a:latin typeface="Calibri" panose="020F0502020204030204" pitchFamily="34" charset="0"/>
                <a:cs typeface="Calibri" panose="020F0502020204030204" pitchFamily="34" charset="0"/>
              </a:rPr>
              <a:t>; still </a:t>
            </a:r>
            <a:r>
              <a:rPr lang="en-US" altLang="fr-FR" sz="1400" dirty="0">
                <a:latin typeface="Calibri" panose="020F0502020204030204" pitchFamily="34" charset="0"/>
                <a:cs typeface="Calibri" panose="020F0502020204030204" pitchFamily="34" charset="0"/>
              </a:rPr>
              <a:t>others relate </a:t>
            </a:r>
            <a:r>
              <a:rPr lang="en-US" altLang="fr-FR" sz="1400" b="1" dirty="0">
                <a:latin typeface="Calibri" panose="020F0502020204030204" pitchFamily="34" charset="0"/>
                <a:cs typeface="Calibri" panose="020F0502020204030204" pitchFamily="34" charset="0"/>
              </a:rPr>
              <a:t>to</a:t>
            </a:r>
            <a:r>
              <a:rPr lang="en-US" altLang="fr-FR" sz="1400" b="1" i="1" dirty="0">
                <a:latin typeface="Calibri" panose="020F0502020204030204" pitchFamily="34" charset="0"/>
                <a:cs typeface="Calibri" panose="020F0502020204030204" pitchFamily="34" charset="0"/>
              </a:rPr>
              <a:t> phenomenal data.</a:t>
            </a:r>
          </a:p>
        </p:txBody>
      </p:sp>
      <p:cxnSp>
        <p:nvCxnSpPr>
          <p:cNvPr id="15" name="Straight Arrow Connector 14">
            <a:extLst>
              <a:ext uri="{FF2B5EF4-FFF2-40B4-BE49-F238E27FC236}">
                <a16:creationId xmlns:a16="http://schemas.microsoft.com/office/drawing/2014/main" id="{5D1F3ABF-984E-B5B0-645F-6D155DF555A6}"/>
              </a:ext>
            </a:extLst>
          </p:cNvPr>
          <p:cNvCxnSpPr>
            <a:endCxn id="85" idx="2"/>
          </p:cNvCxnSpPr>
          <p:nvPr/>
        </p:nvCxnSpPr>
        <p:spPr>
          <a:xfrm>
            <a:off x="3946512" y="1860024"/>
            <a:ext cx="42369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3000"/>
                                        <p:tgtEl>
                                          <p:spTgt spid="4"/>
                                        </p:tgtEl>
                                      </p:cBhvr>
                                    </p:animEffect>
                                    <p:set>
                                      <p:cBhvr>
                                        <p:cTn id="7" dur="1" fill="hold">
                                          <p:stCondLst>
                                            <p:cond delay="2999"/>
                                          </p:stCondLst>
                                        </p:cTn>
                                        <p:tgtEl>
                                          <p:spTgt spid="4"/>
                                        </p:tgtEl>
                                        <p:attrNameLst>
                                          <p:attrName>style.visibility</p:attrName>
                                        </p:attrNameLst>
                                      </p:cBhvr>
                                      <p:to>
                                        <p:strVal val="hidden"/>
                                      </p:to>
                                    </p:se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par>
                          <p:cTn id="12" fill="hold">
                            <p:stCondLst>
                              <p:cond delay="5000"/>
                            </p:stCondLst>
                            <p:childTnLst>
                              <p:par>
                                <p:cTn id="13" presetID="10" presetClass="exit" presetSubtype="0" fill="hold" nodeType="afterEffect">
                                  <p:stCondLst>
                                    <p:cond delay="0"/>
                                  </p:stCondLst>
                                  <p:childTnLst>
                                    <p:animEffect transition="out" filter="fade">
                                      <p:cBhvr>
                                        <p:cTn id="14" dur="2000"/>
                                        <p:tgtEl>
                                          <p:spTgt spid="4"/>
                                        </p:tgtEl>
                                      </p:cBhvr>
                                    </p:animEffect>
                                    <p:set>
                                      <p:cBhvr>
                                        <p:cTn id="15" dur="1" fill="hold">
                                          <p:stCondLst>
                                            <p:cond delay="1999"/>
                                          </p:stCondLst>
                                        </p:cTn>
                                        <p:tgtEl>
                                          <p:spTgt spid="4"/>
                                        </p:tgtEl>
                                        <p:attrNameLst>
                                          <p:attrName>style.visibility</p:attrName>
                                        </p:attrNameLst>
                                      </p:cBhvr>
                                      <p:to>
                                        <p:strVal val="hidden"/>
                                      </p:to>
                                    </p:set>
                                  </p:childTnLst>
                                </p:cTn>
                              </p:par>
                            </p:childTnLst>
                          </p:cTn>
                        </p:par>
                        <p:par>
                          <p:cTn id="16" fill="hold">
                            <p:stCondLst>
                              <p:cond delay="70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54" name="Connecteur droit 53">
            <a:extLst>
              <a:ext uri="{FF2B5EF4-FFF2-40B4-BE49-F238E27FC236}">
                <a16:creationId xmlns:a16="http://schemas.microsoft.com/office/drawing/2014/main" id="{E023041C-F57D-43B5-93A6-DBCEF95ECACE}"/>
              </a:ext>
            </a:extLst>
          </p:cNvPr>
          <p:cNvCxnSpPr/>
          <p:nvPr/>
        </p:nvCxnSpPr>
        <p:spPr>
          <a:xfrm flipV="1">
            <a:off x="569574" y="1783516"/>
            <a:ext cx="3332290" cy="40043"/>
          </a:xfrm>
          <a:prstGeom prst="line">
            <a:avLst/>
          </a:prstGeom>
          <a:ln w="12700">
            <a:solidFill>
              <a:schemeClr val="bg1"/>
            </a:solidFill>
            <a:prstDash val="dashDot"/>
          </a:ln>
        </p:spPr>
        <p:style>
          <a:lnRef idx="1">
            <a:schemeClr val="accent1"/>
          </a:lnRef>
          <a:fillRef idx="0">
            <a:schemeClr val="accent1"/>
          </a:fillRef>
          <a:effectRef idx="0">
            <a:schemeClr val="accent1"/>
          </a:effectRef>
          <a:fontRef idx="minor">
            <a:schemeClr val="tx1"/>
          </a:fontRef>
        </p:style>
      </p:cxnSp>
      <p:cxnSp>
        <p:nvCxnSpPr>
          <p:cNvPr id="55" name="Connecteur droit 54">
            <a:extLst>
              <a:ext uri="{FF2B5EF4-FFF2-40B4-BE49-F238E27FC236}">
                <a16:creationId xmlns:a16="http://schemas.microsoft.com/office/drawing/2014/main" id="{172A3939-8C55-47A7-B989-7B0878F7E3B9}"/>
              </a:ext>
            </a:extLst>
          </p:cNvPr>
          <p:cNvCxnSpPr/>
          <p:nvPr/>
        </p:nvCxnSpPr>
        <p:spPr>
          <a:xfrm flipV="1">
            <a:off x="309027" y="2175586"/>
            <a:ext cx="3332290" cy="40043"/>
          </a:xfrm>
          <a:prstGeom prst="line">
            <a:avLst/>
          </a:prstGeom>
          <a:ln w="12700">
            <a:solidFill>
              <a:schemeClr val="bg2">
                <a:lumMod val="25000"/>
              </a:schemeClr>
            </a:solidFill>
            <a:prstDash val="dashDot"/>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472919D4-1812-41F1-A73B-C176203AEF2A}"/>
              </a:ext>
            </a:extLst>
          </p:cNvPr>
          <p:cNvSpPr/>
          <p:nvPr/>
        </p:nvSpPr>
        <p:spPr>
          <a:xfrm>
            <a:off x="658789" y="474148"/>
            <a:ext cx="3290003" cy="1867313"/>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sz="1106" dirty="0">
                <a:solidFill>
                  <a:schemeClr val="tx1"/>
                </a:solidFill>
              </a:rPr>
              <a:t>Cs Agents </a:t>
            </a:r>
          </a:p>
        </p:txBody>
      </p:sp>
      <p:sp>
        <p:nvSpPr>
          <p:cNvPr id="64" name="Forme libre 63">
            <a:extLst>
              <a:ext uri="{FF2B5EF4-FFF2-40B4-BE49-F238E27FC236}">
                <a16:creationId xmlns:a16="http://schemas.microsoft.com/office/drawing/2014/main" id="{FC6CEC64-6DDF-40B2-91F3-D9018EB0090B}"/>
              </a:ext>
            </a:extLst>
          </p:cNvPr>
          <p:cNvSpPr/>
          <p:nvPr/>
        </p:nvSpPr>
        <p:spPr>
          <a:xfrm>
            <a:off x="1497906" y="634923"/>
            <a:ext cx="1252244" cy="906160"/>
          </a:xfrm>
          <a:custGeom>
            <a:avLst/>
            <a:gdLst>
              <a:gd name="connsiteX0" fmla="*/ 577215 w 2257425"/>
              <a:gd name="connsiteY0" fmla="*/ 506730 h 1632585"/>
              <a:gd name="connsiteX1" fmla="*/ 920115 w 2257425"/>
              <a:gd name="connsiteY1" fmla="*/ 49530 h 1632585"/>
              <a:gd name="connsiteX2" fmla="*/ 1320165 w 2257425"/>
              <a:gd name="connsiteY2" fmla="*/ 209550 h 1632585"/>
              <a:gd name="connsiteX3" fmla="*/ 1925955 w 2257425"/>
              <a:gd name="connsiteY3" fmla="*/ 518160 h 1632585"/>
              <a:gd name="connsiteX4" fmla="*/ 2257425 w 2257425"/>
              <a:gd name="connsiteY4" fmla="*/ 1341120 h 1632585"/>
              <a:gd name="connsiteX5" fmla="*/ 1925955 w 2257425"/>
              <a:gd name="connsiteY5" fmla="*/ 1592580 h 1632585"/>
              <a:gd name="connsiteX6" fmla="*/ 1183005 w 2257425"/>
              <a:gd name="connsiteY6" fmla="*/ 1581150 h 1632585"/>
              <a:gd name="connsiteX7" fmla="*/ 211455 w 2257425"/>
              <a:gd name="connsiteY7" fmla="*/ 1375410 h 1632585"/>
              <a:gd name="connsiteX8" fmla="*/ 51435 w 2257425"/>
              <a:gd name="connsiteY8" fmla="*/ 1066800 h 1632585"/>
              <a:gd name="connsiteX9" fmla="*/ 97155 w 2257425"/>
              <a:gd name="connsiteY9" fmla="*/ 609600 h 1632585"/>
              <a:gd name="connsiteX10" fmla="*/ 634365 w 2257425"/>
              <a:gd name="connsiteY10" fmla="*/ 483870 h 1632585"/>
              <a:gd name="connsiteX11" fmla="*/ 577215 w 2257425"/>
              <a:gd name="connsiteY11" fmla="*/ 506730 h 163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57425" h="1632585">
                <a:moveTo>
                  <a:pt x="577215" y="506730"/>
                </a:moveTo>
                <a:cubicBezTo>
                  <a:pt x="624840" y="434340"/>
                  <a:pt x="796290" y="99060"/>
                  <a:pt x="920115" y="49530"/>
                </a:cubicBezTo>
                <a:cubicBezTo>
                  <a:pt x="1043940" y="0"/>
                  <a:pt x="1152525" y="131445"/>
                  <a:pt x="1320165" y="209550"/>
                </a:cubicBezTo>
                <a:cubicBezTo>
                  <a:pt x="1487805" y="287655"/>
                  <a:pt x="1769745" y="329565"/>
                  <a:pt x="1925955" y="518160"/>
                </a:cubicBezTo>
                <a:cubicBezTo>
                  <a:pt x="2082165" y="706755"/>
                  <a:pt x="2257425" y="1162050"/>
                  <a:pt x="2257425" y="1341120"/>
                </a:cubicBezTo>
                <a:cubicBezTo>
                  <a:pt x="2257425" y="1520190"/>
                  <a:pt x="2105025" y="1552575"/>
                  <a:pt x="1925955" y="1592580"/>
                </a:cubicBezTo>
                <a:cubicBezTo>
                  <a:pt x="1746885" y="1632585"/>
                  <a:pt x="1468755" y="1617345"/>
                  <a:pt x="1183005" y="1581150"/>
                </a:cubicBezTo>
                <a:cubicBezTo>
                  <a:pt x="897255" y="1544955"/>
                  <a:pt x="400050" y="1461135"/>
                  <a:pt x="211455" y="1375410"/>
                </a:cubicBezTo>
                <a:cubicBezTo>
                  <a:pt x="22860" y="1289685"/>
                  <a:pt x="70485" y="1194435"/>
                  <a:pt x="51435" y="1066800"/>
                </a:cubicBezTo>
                <a:cubicBezTo>
                  <a:pt x="32385" y="939165"/>
                  <a:pt x="0" y="706755"/>
                  <a:pt x="97155" y="609600"/>
                </a:cubicBezTo>
                <a:cubicBezTo>
                  <a:pt x="194310" y="512445"/>
                  <a:pt x="556260" y="506730"/>
                  <a:pt x="634365" y="483870"/>
                </a:cubicBezTo>
                <a:cubicBezTo>
                  <a:pt x="712470" y="461010"/>
                  <a:pt x="529590" y="579120"/>
                  <a:pt x="577215" y="506730"/>
                </a:cubicBezTo>
                <a:close/>
              </a:path>
            </a:pathLst>
          </a:custGeom>
          <a:solidFill>
            <a:srgbClr val="456B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sz="1106">
              <a:solidFill>
                <a:schemeClr val="tx1"/>
              </a:solidFill>
            </a:endParaRPr>
          </a:p>
        </p:txBody>
      </p:sp>
      <p:sp>
        <p:nvSpPr>
          <p:cNvPr id="67" name="ZoneTexte 37">
            <a:extLst>
              <a:ext uri="{FF2B5EF4-FFF2-40B4-BE49-F238E27FC236}">
                <a16:creationId xmlns:a16="http://schemas.microsoft.com/office/drawing/2014/main" id="{3F850125-ECFE-4163-B1D7-E70338EDCB9B}"/>
              </a:ext>
            </a:extLst>
          </p:cNvPr>
          <p:cNvSpPr txBox="1">
            <a:spLocks noChangeArrowheads="1"/>
          </p:cNvSpPr>
          <p:nvPr/>
        </p:nvSpPr>
        <p:spPr bwMode="auto">
          <a:xfrm>
            <a:off x="1911511" y="1216369"/>
            <a:ext cx="277396" cy="285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254" dirty="0">
                <a:solidFill>
                  <a:schemeClr val="bg1"/>
                </a:solidFill>
                <a:latin typeface="Calibri" panose="020F0502020204030204" pitchFamily="34" charset="0"/>
              </a:rPr>
              <a:t>A</a:t>
            </a:r>
          </a:p>
        </p:txBody>
      </p:sp>
      <p:grpSp>
        <p:nvGrpSpPr>
          <p:cNvPr id="2" name="Groupe 46">
            <a:extLst>
              <a:ext uri="{FF2B5EF4-FFF2-40B4-BE49-F238E27FC236}">
                <a16:creationId xmlns:a16="http://schemas.microsoft.com/office/drawing/2014/main" id="{8B7402AC-9511-46DB-9860-DC34ACDB9932}"/>
              </a:ext>
            </a:extLst>
          </p:cNvPr>
          <p:cNvGrpSpPr>
            <a:grpSpLocks/>
          </p:cNvGrpSpPr>
          <p:nvPr/>
        </p:nvGrpSpPr>
        <p:grpSpPr bwMode="auto">
          <a:xfrm>
            <a:off x="2967558" y="485686"/>
            <a:ext cx="940801" cy="999506"/>
            <a:chOff x="5743575" y="1150620"/>
            <a:chExt cx="1695983" cy="1801813"/>
          </a:xfrm>
        </p:grpSpPr>
        <p:sp>
          <p:nvSpPr>
            <p:cNvPr id="74" name="Rectangle 73">
              <a:extLst>
                <a:ext uri="{FF2B5EF4-FFF2-40B4-BE49-F238E27FC236}">
                  <a16:creationId xmlns:a16="http://schemas.microsoft.com/office/drawing/2014/main" id="{29A2EEB8-68C6-41BF-8620-962D2D3D3096}"/>
                </a:ext>
              </a:extLst>
            </p:cNvPr>
            <p:cNvSpPr/>
            <p:nvPr/>
          </p:nvSpPr>
          <p:spPr>
            <a:xfrm rot="831553">
              <a:off x="5743575" y="1150620"/>
              <a:ext cx="1500188" cy="1801813"/>
            </a:xfrm>
            <a:prstGeom prst="rect">
              <a:avLst/>
            </a:prstGeom>
            <a:solidFill>
              <a:srgbClr val="FFC000"/>
            </a:solidFill>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sz="1106">
                <a:solidFill>
                  <a:schemeClr val="tx1"/>
                </a:solidFill>
              </a:endParaRPr>
            </a:p>
          </p:txBody>
        </p:sp>
        <p:cxnSp>
          <p:nvCxnSpPr>
            <p:cNvPr id="75" name="Connecteur droit 74">
              <a:extLst>
                <a:ext uri="{FF2B5EF4-FFF2-40B4-BE49-F238E27FC236}">
                  <a16:creationId xmlns:a16="http://schemas.microsoft.com/office/drawing/2014/main" id="{F2A89B43-6EEF-4D6C-B043-66B6A1D9A597}"/>
                </a:ext>
              </a:extLst>
            </p:cNvPr>
            <p:cNvCxnSpPr/>
            <p:nvPr/>
          </p:nvCxnSpPr>
          <p:spPr>
            <a:xfrm rot="5400000">
              <a:off x="5620544" y="1834040"/>
              <a:ext cx="1771651" cy="4365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ZoneTexte 36">
              <a:extLst>
                <a:ext uri="{FF2B5EF4-FFF2-40B4-BE49-F238E27FC236}">
                  <a16:creationId xmlns:a16="http://schemas.microsoft.com/office/drawing/2014/main" id="{B5A9B313-6F7F-4547-BE91-D09F25916880}"/>
                </a:ext>
              </a:extLst>
            </p:cNvPr>
            <p:cNvSpPr txBox="1">
              <a:spLocks noChangeArrowheads="1"/>
            </p:cNvSpPr>
            <p:nvPr/>
          </p:nvSpPr>
          <p:spPr bwMode="auto">
            <a:xfrm>
              <a:off x="5905500" y="1469708"/>
              <a:ext cx="749300" cy="363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254">
                  <a:latin typeface="Calibri" panose="020F0502020204030204" pitchFamily="34" charset="0"/>
                </a:rPr>
                <a:t>CR</a:t>
              </a:r>
              <a:r>
                <a:rPr lang="fr-FR" altLang="fr-FR" sz="1254" baseline="-25000">
                  <a:latin typeface="Calibri" panose="020F0502020204030204" pitchFamily="34" charset="0"/>
                </a:rPr>
                <a:t>1</a:t>
              </a:r>
              <a:endParaRPr lang="fr-FR" altLang="fr-FR" sz="1254">
                <a:latin typeface="Calibri" panose="020F0502020204030204" pitchFamily="34" charset="0"/>
              </a:endParaRPr>
            </a:p>
          </p:txBody>
        </p:sp>
        <p:sp>
          <p:nvSpPr>
            <p:cNvPr id="77" name="ZoneTexte 62">
              <a:extLst>
                <a:ext uri="{FF2B5EF4-FFF2-40B4-BE49-F238E27FC236}">
                  <a16:creationId xmlns:a16="http://schemas.microsoft.com/office/drawing/2014/main" id="{A7125237-EE4F-40B1-AAAD-8F23659C298D}"/>
                </a:ext>
              </a:extLst>
            </p:cNvPr>
            <p:cNvSpPr txBox="1">
              <a:spLocks noChangeArrowheads="1"/>
            </p:cNvSpPr>
            <p:nvPr/>
          </p:nvSpPr>
          <p:spPr bwMode="auto">
            <a:xfrm>
              <a:off x="6633087" y="1530033"/>
              <a:ext cx="806471" cy="514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254" dirty="0">
                  <a:latin typeface="Calibri" panose="020F0502020204030204" pitchFamily="34" charset="0"/>
                </a:rPr>
                <a:t>CR</a:t>
              </a:r>
              <a:r>
                <a:rPr lang="fr-FR" altLang="fr-FR" sz="1254" baseline="-25000" dirty="0">
                  <a:latin typeface="Calibri" panose="020F0502020204030204" pitchFamily="34" charset="0"/>
                </a:rPr>
                <a:t>2</a:t>
              </a:r>
            </a:p>
          </p:txBody>
        </p:sp>
      </p:grpSp>
      <p:sp>
        <p:nvSpPr>
          <p:cNvPr id="79" name="ZoneTexte 40">
            <a:extLst>
              <a:ext uri="{FF2B5EF4-FFF2-40B4-BE49-F238E27FC236}">
                <a16:creationId xmlns:a16="http://schemas.microsoft.com/office/drawing/2014/main" id="{6EA837A3-5661-4C6C-87A6-E7A2A7B0F5DF}"/>
              </a:ext>
            </a:extLst>
          </p:cNvPr>
          <p:cNvSpPr txBox="1">
            <a:spLocks noChangeArrowheads="1"/>
          </p:cNvSpPr>
          <p:nvPr/>
        </p:nvSpPr>
        <p:spPr bwMode="auto">
          <a:xfrm>
            <a:off x="1884810" y="661563"/>
            <a:ext cx="627367" cy="285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fr-FR" altLang="fr-FR" sz="1254" b="1" dirty="0">
                <a:solidFill>
                  <a:schemeClr val="bg1"/>
                </a:solidFill>
                <a:latin typeface="Calibri" panose="020F0502020204030204" pitchFamily="34" charset="0"/>
              </a:rPr>
              <a:t>AC</a:t>
            </a:r>
          </a:p>
        </p:txBody>
      </p:sp>
      <p:cxnSp>
        <p:nvCxnSpPr>
          <p:cNvPr id="105" name="Connecteur droit 104">
            <a:extLst>
              <a:ext uri="{FF2B5EF4-FFF2-40B4-BE49-F238E27FC236}">
                <a16:creationId xmlns:a16="http://schemas.microsoft.com/office/drawing/2014/main" id="{E023041C-F57D-43B5-93A6-DBCEF95ECACE}"/>
              </a:ext>
            </a:extLst>
          </p:cNvPr>
          <p:cNvCxnSpPr/>
          <p:nvPr/>
        </p:nvCxnSpPr>
        <p:spPr>
          <a:xfrm flipV="1">
            <a:off x="484208" y="1267323"/>
            <a:ext cx="3332290" cy="40043"/>
          </a:xfrm>
          <a:prstGeom prst="line">
            <a:avLst/>
          </a:prstGeom>
          <a:ln w="12700">
            <a:solidFill>
              <a:schemeClr val="bg2">
                <a:lumMod val="2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106" name="Connecteur droit 105">
            <a:extLst>
              <a:ext uri="{FF2B5EF4-FFF2-40B4-BE49-F238E27FC236}">
                <a16:creationId xmlns:a16="http://schemas.microsoft.com/office/drawing/2014/main" id="{172A3939-8C55-47A7-B989-7B0878F7E3B9}"/>
              </a:ext>
            </a:extLst>
          </p:cNvPr>
          <p:cNvCxnSpPr/>
          <p:nvPr/>
        </p:nvCxnSpPr>
        <p:spPr>
          <a:xfrm flipV="1">
            <a:off x="518622" y="1693806"/>
            <a:ext cx="3332290" cy="40043"/>
          </a:xfrm>
          <a:prstGeom prst="line">
            <a:avLst/>
          </a:prstGeom>
          <a:ln w="12700">
            <a:solidFill>
              <a:schemeClr val="bg2">
                <a:lumMod val="2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107" name="Connecteur droit 106">
            <a:extLst>
              <a:ext uri="{FF2B5EF4-FFF2-40B4-BE49-F238E27FC236}">
                <a16:creationId xmlns:a16="http://schemas.microsoft.com/office/drawing/2014/main" id="{0C06ED90-408D-4D0D-897E-3074241E7265}"/>
              </a:ext>
            </a:extLst>
          </p:cNvPr>
          <p:cNvCxnSpPr/>
          <p:nvPr/>
        </p:nvCxnSpPr>
        <p:spPr>
          <a:xfrm flipV="1">
            <a:off x="524531" y="2008706"/>
            <a:ext cx="3332290" cy="40043"/>
          </a:xfrm>
          <a:prstGeom prst="line">
            <a:avLst/>
          </a:prstGeom>
          <a:ln w="12700">
            <a:solidFill>
              <a:schemeClr val="bg2">
                <a:lumMod val="25000"/>
              </a:schemeClr>
            </a:solidFill>
            <a:prstDash val="dashDot"/>
          </a:ln>
        </p:spPr>
        <p:style>
          <a:lnRef idx="1">
            <a:schemeClr val="accent1"/>
          </a:lnRef>
          <a:fillRef idx="0">
            <a:schemeClr val="accent1"/>
          </a:fillRef>
          <a:effectRef idx="0">
            <a:schemeClr val="accent1"/>
          </a:effectRef>
          <a:fontRef idx="minor">
            <a:schemeClr val="tx1"/>
          </a:fontRef>
        </p:style>
      </p:cxnSp>
      <p:sp>
        <p:nvSpPr>
          <p:cNvPr id="108" name="ZoneTexte 56">
            <a:extLst>
              <a:ext uri="{FF2B5EF4-FFF2-40B4-BE49-F238E27FC236}">
                <a16:creationId xmlns:a16="http://schemas.microsoft.com/office/drawing/2014/main" id="{A5D52A7C-EAB1-4EDE-B2B9-DAC303D861FB}"/>
              </a:ext>
            </a:extLst>
          </p:cNvPr>
          <p:cNvSpPr txBox="1">
            <a:spLocks noChangeArrowheads="1"/>
          </p:cNvSpPr>
          <p:nvPr/>
        </p:nvSpPr>
        <p:spPr bwMode="auto">
          <a:xfrm>
            <a:off x="634689" y="480686"/>
            <a:ext cx="628792" cy="285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254" dirty="0">
                <a:latin typeface="Calibri" panose="020F0502020204030204" pitchFamily="34" charset="0"/>
              </a:rPr>
              <a:t>MENS</a:t>
            </a:r>
          </a:p>
        </p:txBody>
      </p:sp>
      <p:sp>
        <p:nvSpPr>
          <p:cNvPr id="109" name="ZoneTexte 57">
            <a:extLst>
              <a:ext uri="{FF2B5EF4-FFF2-40B4-BE49-F238E27FC236}">
                <a16:creationId xmlns:a16="http://schemas.microsoft.com/office/drawing/2014/main" id="{D2AC1F1E-08BE-4092-AD99-D98B2D097577}"/>
              </a:ext>
            </a:extLst>
          </p:cNvPr>
          <p:cNvSpPr txBox="1">
            <a:spLocks noChangeArrowheads="1"/>
          </p:cNvSpPr>
          <p:nvPr/>
        </p:nvSpPr>
        <p:spPr bwMode="auto">
          <a:xfrm>
            <a:off x="3277663" y="1980046"/>
            <a:ext cx="566785" cy="285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254" dirty="0">
                <a:latin typeface="Calibri" panose="020F0502020204030204" pitchFamily="34" charset="0"/>
              </a:rPr>
              <a:t>NEUR</a:t>
            </a:r>
          </a:p>
        </p:txBody>
      </p:sp>
      <p:grpSp>
        <p:nvGrpSpPr>
          <p:cNvPr id="4" name="Groupe 85"/>
          <p:cNvGrpSpPr/>
          <p:nvPr/>
        </p:nvGrpSpPr>
        <p:grpSpPr>
          <a:xfrm>
            <a:off x="1029920" y="505455"/>
            <a:ext cx="2651553" cy="1827628"/>
            <a:chOff x="857819" y="707007"/>
            <a:chExt cx="3747623" cy="2583113"/>
          </a:xfrm>
        </p:grpSpPr>
        <p:cxnSp>
          <p:nvCxnSpPr>
            <p:cNvPr id="65" name="Connecteur droit avec flèche 64">
              <a:extLst>
                <a:ext uri="{FF2B5EF4-FFF2-40B4-BE49-F238E27FC236}">
                  <a16:creationId xmlns:a16="http://schemas.microsoft.com/office/drawing/2014/main" id="{318C3A04-5C9B-43DB-9817-EF396C0C193D}"/>
                </a:ext>
              </a:extLst>
            </p:cNvPr>
            <p:cNvCxnSpPr/>
            <p:nvPr/>
          </p:nvCxnSpPr>
          <p:spPr bwMode="auto">
            <a:xfrm rot="16200000" flipV="1">
              <a:off x="2454698" y="1325620"/>
              <a:ext cx="440604" cy="37588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6" name="Connecteur droit avec flèche 65">
              <a:extLst>
                <a:ext uri="{FF2B5EF4-FFF2-40B4-BE49-F238E27FC236}">
                  <a16:creationId xmlns:a16="http://schemas.microsoft.com/office/drawing/2014/main" id="{74011EE8-DE1A-4FCE-82E9-F35D71E0F642}"/>
                </a:ext>
              </a:extLst>
            </p:cNvPr>
            <p:cNvCxnSpPr/>
            <p:nvPr/>
          </p:nvCxnSpPr>
          <p:spPr bwMode="auto">
            <a:xfrm rot="5400000">
              <a:off x="1788813" y="1631803"/>
              <a:ext cx="451805" cy="10828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5" name="Groupe 49">
              <a:extLst>
                <a:ext uri="{FF2B5EF4-FFF2-40B4-BE49-F238E27FC236}">
                  <a16:creationId xmlns:a16="http://schemas.microsoft.com/office/drawing/2014/main" id="{954C7275-C8FC-453F-A929-6E74FBAA39F7}"/>
                </a:ext>
              </a:extLst>
            </p:cNvPr>
            <p:cNvGrpSpPr>
              <a:grpSpLocks/>
            </p:cNvGrpSpPr>
            <p:nvPr/>
          </p:nvGrpSpPr>
          <p:grpSpPr bwMode="auto">
            <a:xfrm>
              <a:off x="2064002" y="1280813"/>
              <a:ext cx="860049" cy="657172"/>
              <a:chOff x="3703321" y="1921828"/>
              <a:chExt cx="1097279" cy="838517"/>
            </a:xfrm>
          </p:grpSpPr>
          <p:cxnSp>
            <p:nvCxnSpPr>
              <p:cNvPr id="69" name="Connecteur droit avec flèche 68">
                <a:extLst>
                  <a:ext uri="{FF2B5EF4-FFF2-40B4-BE49-F238E27FC236}">
                    <a16:creationId xmlns:a16="http://schemas.microsoft.com/office/drawing/2014/main" id="{A5FE0A9E-EF45-4338-B1E1-066217645A2D}"/>
                  </a:ext>
                </a:extLst>
              </p:cNvPr>
              <p:cNvCxnSpPr/>
              <p:nvPr/>
            </p:nvCxnSpPr>
            <p:spPr>
              <a:xfrm rot="10800000" flipV="1">
                <a:off x="3703321" y="1921828"/>
                <a:ext cx="552610" cy="227098"/>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0" name="Connecteur droit avec flèche 69">
                <a:extLst>
                  <a:ext uri="{FF2B5EF4-FFF2-40B4-BE49-F238E27FC236}">
                    <a16:creationId xmlns:a16="http://schemas.microsoft.com/office/drawing/2014/main" id="{97EECFD4-26FC-4326-AFC2-B02E285BB86B}"/>
                  </a:ext>
                </a:extLst>
              </p:cNvPr>
              <p:cNvCxnSpPr/>
              <p:nvPr/>
            </p:nvCxnSpPr>
            <p:spPr bwMode="auto">
              <a:xfrm>
                <a:off x="3728728" y="2152102"/>
                <a:ext cx="606600" cy="59236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1" name="Connecteur droit avec flèche 70">
                <a:extLst>
                  <a:ext uri="{FF2B5EF4-FFF2-40B4-BE49-F238E27FC236}">
                    <a16:creationId xmlns:a16="http://schemas.microsoft.com/office/drawing/2014/main" id="{05723EF5-5C8E-401C-B35A-7C56F3B382FE}"/>
                  </a:ext>
                </a:extLst>
              </p:cNvPr>
              <p:cNvCxnSpPr/>
              <p:nvPr/>
            </p:nvCxnSpPr>
            <p:spPr bwMode="auto">
              <a:xfrm flipV="1">
                <a:off x="4348032" y="2485603"/>
                <a:ext cx="371582" cy="24298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2" name="Connecteur droit avec flèche 71">
                <a:extLst>
                  <a:ext uri="{FF2B5EF4-FFF2-40B4-BE49-F238E27FC236}">
                    <a16:creationId xmlns:a16="http://schemas.microsoft.com/office/drawing/2014/main" id="{A5B8A2D2-50AD-472A-A0DA-8A894225E9B6}"/>
                  </a:ext>
                </a:extLst>
              </p:cNvPr>
              <p:cNvCxnSpPr/>
              <p:nvPr/>
            </p:nvCxnSpPr>
            <p:spPr>
              <a:xfrm rot="16200000" flipH="1">
                <a:off x="4617972" y="2577716"/>
                <a:ext cx="292210" cy="7304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80" name="Forme libre 79">
              <a:extLst>
                <a:ext uri="{FF2B5EF4-FFF2-40B4-BE49-F238E27FC236}">
                  <a16:creationId xmlns:a16="http://schemas.microsoft.com/office/drawing/2014/main" id="{1E83F087-C5D1-4201-B791-52C86A3A0657}"/>
                </a:ext>
              </a:extLst>
            </p:cNvPr>
            <p:cNvSpPr/>
            <p:nvPr/>
          </p:nvSpPr>
          <p:spPr>
            <a:xfrm>
              <a:off x="2864185" y="1216092"/>
              <a:ext cx="1741257" cy="467986"/>
            </a:xfrm>
            <a:custGeom>
              <a:avLst/>
              <a:gdLst>
                <a:gd name="connsiteX0" fmla="*/ 2326511 w 2326511"/>
                <a:gd name="connsiteY0" fmla="*/ 241139 h 646253"/>
                <a:gd name="connsiteX1" fmla="*/ 833377 w 2326511"/>
                <a:gd name="connsiteY1" fmla="*/ 67519 h 646253"/>
                <a:gd name="connsiteX2" fmla="*/ 0 w 2326511"/>
                <a:gd name="connsiteY2" fmla="*/ 646253 h 646253"/>
              </a:gdLst>
              <a:ahLst/>
              <a:cxnLst>
                <a:cxn ang="0">
                  <a:pos x="connsiteX0" y="connsiteY0"/>
                </a:cxn>
                <a:cxn ang="0">
                  <a:pos x="connsiteX1" y="connsiteY1"/>
                </a:cxn>
                <a:cxn ang="0">
                  <a:pos x="connsiteX2" y="connsiteY2"/>
                </a:cxn>
              </a:cxnLst>
              <a:rect l="l" t="t" r="r" b="b"/>
              <a:pathLst>
                <a:path w="2326511" h="646253">
                  <a:moveTo>
                    <a:pt x="2326511" y="241139"/>
                  </a:moveTo>
                  <a:cubicBezTo>
                    <a:pt x="1773820" y="120569"/>
                    <a:pt x="1221129" y="0"/>
                    <a:pt x="833377" y="67519"/>
                  </a:cubicBezTo>
                  <a:cubicBezTo>
                    <a:pt x="445625" y="135038"/>
                    <a:pt x="222812" y="390645"/>
                    <a:pt x="0" y="646253"/>
                  </a:cubicBezTo>
                </a:path>
              </a:pathLst>
            </a:custGeom>
            <a:ln w="19050">
              <a:solidFill>
                <a:srgbClr val="C00000"/>
              </a:solidFill>
              <a:headEnd type="arrow"/>
              <a:tailEnd type="none" w="lg" len="lg"/>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fr-FR" sz="1106"/>
            </a:p>
          </p:txBody>
        </p:sp>
        <p:sp>
          <p:nvSpPr>
            <p:cNvPr id="81" name="Forme libre 80">
              <a:extLst>
                <a:ext uri="{FF2B5EF4-FFF2-40B4-BE49-F238E27FC236}">
                  <a16:creationId xmlns:a16="http://schemas.microsoft.com/office/drawing/2014/main" id="{495AE672-93D0-4216-A54F-8969136F0938}"/>
                </a:ext>
              </a:extLst>
            </p:cNvPr>
            <p:cNvSpPr/>
            <p:nvPr/>
          </p:nvSpPr>
          <p:spPr>
            <a:xfrm>
              <a:off x="2494526" y="707007"/>
              <a:ext cx="1711385" cy="736829"/>
            </a:xfrm>
            <a:custGeom>
              <a:avLst/>
              <a:gdLst>
                <a:gd name="connsiteX0" fmla="*/ 2326511 w 2326511"/>
                <a:gd name="connsiteY0" fmla="*/ 349170 h 916330"/>
                <a:gd name="connsiteX1" fmla="*/ 925974 w 2326511"/>
                <a:gd name="connsiteY1" fmla="*/ 94527 h 916330"/>
                <a:gd name="connsiteX2" fmla="*/ 0 w 2326511"/>
                <a:gd name="connsiteY2" fmla="*/ 916330 h 916330"/>
              </a:gdLst>
              <a:ahLst/>
              <a:cxnLst>
                <a:cxn ang="0">
                  <a:pos x="connsiteX0" y="connsiteY0"/>
                </a:cxn>
                <a:cxn ang="0">
                  <a:pos x="connsiteX1" y="connsiteY1"/>
                </a:cxn>
                <a:cxn ang="0">
                  <a:pos x="connsiteX2" y="connsiteY2"/>
                </a:cxn>
              </a:cxnLst>
              <a:rect l="l" t="t" r="r" b="b"/>
              <a:pathLst>
                <a:path w="2326511" h="916330">
                  <a:moveTo>
                    <a:pt x="2326511" y="349170"/>
                  </a:moveTo>
                  <a:cubicBezTo>
                    <a:pt x="1820118" y="174585"/>
                    <a:pt x="1313726" y="0"/>
                    <a:pt x="925974" y="94527"/>
                  </a:cubicBezTo>
                  <a:cubicBezTo>
                    <a:pt x="538222" y="189054"/>
                    <a:pt x="269111" y="552692"/>
                    <a:pt x="0" y="916330"/>
                  </a:cubicBezTo>
                </a:path>
              </a:pathLst>
            </a:custGeom>
            <a:ln w="19050">
              <a:solidFill>
                <a:srgbClr val="C00000"/>
              </a:solidFill>
              <a:headEnd type="arrow"/>
              <a:tailEnd type="none" w="lg" len="lg"/>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fr-FR" sz="1106"/>
            </a:p>
          </p:txBody>
        </p:sp>
        <p:grpSp>
          <p:nvGrpSpPr>
            <p:cNvPr id="6" name="Groupe 50">
              <a:extLst>
                <a:ext uri="{FF2B5EF4-FFF2-40B4-BE49-F238E27FC236}">
                  <a16:creationId xmlns:a16="http://schemas.microsoft.com/office/drawing/2014/main" id="{5A75EA85-E789-4A91-A7A6-0E7312C4BC13}"/>
                </a:ext>
              </a:extLst>
            </p:cNvPr>
            <p:cNvGrpSpPr>
              <a:grpSpLocks/>
            </p:cNvGrpSpPr>
            <p:nvPr/>
          </p:nvGrpSpPr>
          <p:grpSpPr bwMode="auto">
            <a:xfrm>
              <a:off x="1156167" y="1778527"/>
              <a:ext cx="1623060" cy="1134709"/>
              <a:chOff x="2685104" y="2542057"/>
              <a:chExt cx="2070374" cy="1448188"/>
            </a:xfrm>
          </p:grpSpPr>
          <p:grpSp>
            <p:nvGrpSpPr>
              <p:cNvPr id="7" name="Groupe 23">
                <a:extLst>
                  <a:ext uri="{FF2B5EF4-FFF2-40B4-BE49-F238E27FC236}">
                    <a16:creationId xmlns:a16="http://schemas.microsoft.com/office/drawing/2014/main" id="{07928884-2C65-4596-A206-6EB8F26087F2}"/>
                  </a:ext>
                </a:extLst>
              </p:cNvPr>
              <p:cNvGrpSpPr>
                <a:grpSpLocks/>
              </p:cNvGrpSpPr>
              <p:nvPr/>
            </p:nvGrpSpPr>
            <p:grpSpPr bwMode="auto">
              <a:xfrm rot="1119945">
                <a:off x="2685104" y="2542057"/>
                <a:ext cx="792487" cy="1204318"/>
                <a:chOff x="2687797" y="3946154"/>
                <a:chExt cx="880568" cy="1339197"/>
              </a:xfrm>
            </p:grpSpPr>
            <p:sp>
              <p:nvSpPr>
                <p:cNvPr id="93" name="Forme libre 21">
                  <a:extLst>
                    <a:ext uri="{FF2B5EF4-FFF2-40B4-BE49-F238E27FC236}">
                      <a16:creationId xmlns:a16="http://schemas.microsoft.com/office/drawing/2014/main" id="{DA326E64-A5E3-4FBF-9038-56ECC77F9541}"/>
                    </a:ext>
                  </a:extLst>
                </p:cNvPr>
                <p:cNvSpPr/>
                <p:nvPr/>
              </p:nvSpPr>
              <p:spPr>
                <a:xfrm rot="520693">
                  <a:off x="2729470" y="3946154"/>
                  <a:ext cx="838895" cy="1240012"/>
                </a:xfrm>
                <a:custGeom>
                  <a:avLst/>
                  <a:gdLst>
                    <a:gd name="connsiteX0" fmla="*/ 0 w 694481"/>
                    <a:gd name="connsiteY0" fmla="*/ 914400 h 1238491"/>
                    <a:gd name="connsiteX1" fmla="*/ 694481 w 694481"/>
                    <a:gd name="connsiteY1" fmla="*/ 0 h 1238491"/>
                    <a:gd name="connsiteX2" fmla="*/ 555585 w 694481"/>
                    <a:gd name="connsiteY2" fmla="*/ 1238491 h 1238491"/>
                  </a:gdLst>
                  <a:ahLst/>
                  <a:cxnLst>
                    <a:cxn ang="0">
                      <a:pos x="connsiteX0" y="connsiteY0"/>
                    </a:cxn>
                    <a:cxn ang="0">
                      <a:pos x="connsiteX1" y="connsiteY1"/>
                    </a:cxn>
                    <a:cxn ang="0">
                      <a:pos x="connsiteX2" y="connsiteY2"/>
                    </a:cxn>
                  </a:cxnLst>
                  <a:rect l="l" t="t" r="r" b="b"/>
                  <a:pathLst>
                    <a:path w="694481" h="1238491">
                      <a:moveTo>
                        <a:pt x="0" y="914400"/>
                      </a:moveTo>
                      <a:lnTo>
                        <a:pt x="694481" y="0"/>
                      </a:lnTo>
                      <a:lnTo>
                        <a:pt x="555585" y="1238491"/>
                      </a:lnTo>
                    </a:path>
                  </a:pathLst>
                </a:custGeom>
                <a:solidFill>
                  <a:schemeClr val="accent1">
                    <a:lumMod val="20000"/>
                    <a:lumOff val="80000"/>
                  </a:schemeClr>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fr-FR" sz="1400" dirty="0">
                    <a:latin typeface="Calibri" panose="020F0502020204030204" pitchFamily="34" charset="0"/>
                    <a:cs typeface="Calibri" panose="020F0502020204030204" pitchFamily="34" charset="0"/>
                  </a:endParaRPr>
                </a:p>
              </p:txBody>
            </p:sp>
            <p:sp>
              <p:nvSpPr>
                <p:cNvPr id="94" name="Ellipse 23">
                  <a:extLst>
                    <a:ext uri="{FF2B5EF4-FFF2-40B4-BE49-F238E27FC236}">
                      <a16:creationId xmlns:a16="http://schemas.microsoft.com/office/drawing/2014/main" id="{2E6682D7-DA4E-41BC-B1C8-853B62D08788}"/>
                    </a:ext>
                  </a:extLst>
                </p:cNvPr>
                <p:cNvSpPr/>
                <p:nvPr/>
              </p:nvSpPr>
              <p:spPr>
                <a:xfrm rot="1027316">
                  <a:off x="2687797" y="4856117"/>
                  <a:ext cx="700360" cy="429234"/>
                </a:xfrm>
                <a:prstGeom prst="ellipse">
                  <a:avLst/>
                </a:prstGeom>
                <a:solidFill>
                  <a:schemeClr val="accent1">
                    <a:lumMod val="60000"/>
                    <a:lumOff val="40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sz="1400">
                    <a:solidFill>
                      <a:schemeClr val="tx1"/>
                    </a:solidFill>
                    <a:latin typeface="Calibri" panose="020F0502020204030204" pitchFamily="34" charset="0"/>
                    <a:cs typeface="Calibri" panose="020F0502020204030204" pitchFamily="34" charset="0"/>
                  </a:endParaRPr>
                </a:p>
              </p:txBody>
            </p:sp>
          </p:grpSp>
          <p:grpSp>
            <p:nvGrpSpPr>
              <p:cNvPr id="8" name="Groupe 24">
                <a:extLst>
                  <a:ext uri="{FF2B5EF4-FFF2-40B4-BE49-F238E27FC236}">
                    <a16:creationId xmlns:a16="http://schemas.microsoft.com/office/drawing/2014/main" id="{A1D62DE7-B2CC-4152-9FBD-A73C9B3B2F22}"/>
                  </a:ext>
                </a:extLst>
              </p:cNvPr>
              <p:cNvGrpSpPr>
                <a:grpSpLocks/>
              </p:cNvGrpSpPr>
              <p:nvPr/>
            </p:nvGrpSpPr>
            <p:grpSpPr bwMode="auto">
              <a:xfrm rot="-2154435">
                <a:off x="4043864" y="2782577"/>
                <a:ext cx="711614" cy="1207668"/>
                <a:chOff x="2719239" y="3943178"/>
                <a:chExt cx="790709" cy="1342941"/>
              </a:xfrm>
            </p:grpSpPr>
            <p:sp>
              <p:nvSpPr>
                <p:cNvPr id="91" name="Forme libre 90">
                  <a:extLst>
                    <a:ext uri="{FF2B5EF4-FFF2-40B4-BE49-F238E27FC236}">
                      <a16:creationId xmlns:a16="http://schemas.microsoft.com/office/drawing/2014/main" id="{E81D0FC0-6972-44B8-B3EE-AC428C15EC4E}"/>
                    </a:ext>
                  </a:extLst>
                </p:cNvPr>
                <p:cNvSpPr/>
                <p:nvPr/>
              </p:nvSpPr>
              <p:spPr>
                <a:xfrm>
                  <a:off x="2821936" y="3943178"/>
                  <a:ext cx="688012" cy="1232963"/>
                </a:xfrm>
                <a:custGeom>
                  <a:avLst/>
                  <a:gdLst>
                    <a:gd name="connsiteX0" fmla="*/ 0 w 694481"/>
                    <a:gd name="connsiteY0" fmla="*/ 914400 h 1238491"/>
                    <a:gd name="connsiteX1" fmla="*/ 694481 w 694481"/>
                    <a:gd name="connsiteY1" fmla="*/ 0 h 1238491"/>
                    <a:gd name="connsiteX2" fmla="*/ 555585 w 694481"/>
                    <a:gd name="connsiteY2" fmla="*/ 1238491 h 1238491"/>
                  </a:gdLst>
                  <a:ahLst/>
                  <a:cxnLst>
                    <a:cxn ang="0">
                      <a:pos x="connsiteX0" y="connsiteY0"/>
                    </a:cxn>
                    <a:cxn ang="0">
                      <a:pos x="connsiteX1" y="connsiteY1"/>
                    </a:cxn>
                    <a:cxn ang="0">
                      <a:pos x="connsiteX2" y="connsiteY2"/>
                    </a:cxn>
                  </a:cxnLst>
                  <a:rect l="l" t="t" r="r" b="b"/>
                  <a:pathLst>
                    <a:path w="694481" h="1238491">
                      <a:moveTo>
                        <a:pt x="0" y="914400"/>
                      </a:moveTo>
                      <a:lnTo>
                        <a:pt x="694481" y="0"/>
                      </a:lnTo>
                      <a:lnTo>
                        <a:pt x="555585" y="1238491"/>
                      </a:lnTo>
                    </a:path>
                  </a:pathLst>
                </a:custGeom>
                <a:solidFill>
                  <a:schemeClr val="accent5">
                    <a:lumMod val="60000"/>
                    <a:lumOff val="40000"/>
                  </a:schemeClr>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fr-FR" sz="1400">
                    <a:latin typeface="Calibri" panose="020F0502020204030204" pitchFamily="34" charset="0"/>
                    <a:cs typeface="Calibri" panose="020F0502020204030204" pitchFamily="34" charset="0"/>
                  </a:endParaRPr>
                </a:p>
              </p:txBody>
            </p:sp>
            <p:sp>
              <p:nvSpPr>
                <p:cNvPr id="92" name="Ellipse 91">
                  <a:extLst>
                    <a:ext uri="{FF2B5EF4-FFF2-40B4-BE49-F238E27FC236}">
                      <a16:creationId xmlns:a16="http://schemas.microsoft.com/office/drawing/2014/main" id="{5A8821FD-D54C-477D-8CEA-CEF9804583D3}"/>
                    </a:ext>
                  </a:extLst>
                </p:cNvPr>
                <p:cNvSpPr/>
                <p:nvPr/>
              </p:nvSpPr>
              <p:spPr>
                <a:xfrm rot="1027316">
                  <a:off x="2719239" y="4862178"/>
                  <a:ext cx="700360" cy="423941"/>
                </a:xfrm>
                <a:prstGeom prst="ellipse">
                  <a:avLst/>
                </a:prstGeom>
                <a:solidFill>
                  <a:schemeClr val="accent5">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sz="1400">
                    <a:solidFill>
                      <a:schemeClr val="tx1"/>
                    </a:solidFill>
                    <a:latin typeface="Calibri" panose="020F0502020204030204" pitchFamily="34" charset="0"/>
                    <a:cs typeface="Calibri" panose="020F0502020204030204" pitchFamily="34" charset="0"/>
                  </a:endParaRPr>
                </a:p>
              </p:txBody>
            </p:sp>
          </p:grpSp>
          <p:sp>
            <p:nvSpPr>
              <p:cNvPr id="88" name="ZoneTexte 38">
                <a:extLst>
                  <a:ext uri="{FF2B5EF4-FFF2-40B4-BE49-F238E27FC236}">
                    <a16:creationId xmlns:a16="http://schemas.microsoft.com/office/drawing/2014/main" id="{2F17EA27-E059-4A17-9665-4AD57C9A487F}"/>
                  </a:ext>
                </a:extLst>
              </p:cNvPr>
              <p:cNvSpPr txBox="1">
                <a:spLocks noChangeArrowheads="1"/>
              </p:cNvSpPr>
              <p:nvPr/>
            </p:nvSpPr>
            <p:spPr bwMode="auto">
              <a:xfrm>
                <a:off x="2789160" y="3338963"/>
                <a:ext cx="500011" cy="392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400" dirty="0">
                    <a:latin typeface="Calibri" panose="020F0502020204030204" pitchFamily="34" charset="0"/>
                    <a:cs typeface="Calibri" panose="020F0502020204030204" pitchFamily="34" charset="0"/>
                  </a:rPr>
                  <a:t>P</a:t>
                </a:r>
              </a:p>
            </p:txBody>
          </p:sp>
          <p:sp>
            <p:nvSpPr>
              <p:cNvPr id="89" name="Flèche vers le haut 88">
                <a:extLst>
                  <a:ext uri="{FF2B5EF4-FFF2-40B4-BE49-F238E27FC236}">
                    <a16:creationId xmlns:a16="http://schemas.microsoft.com/office/drawing/2014/main" id="{737784D9-A7F8-42AB-BE1A-759112389D3B}"/>
                  </a:ext>
                </a:extLst>
              </p:cNvPr>
              <p:cNvSpPr/>
              <p:nvPr/>
            </p:nvSpPr>
            <p:spPr bwMode="auto">
              <a:xfrm rot="23940000" flipH="1">
                <a:off x="3190378" y="2945946"/>
                <a:ext cx="103199" cy="297049"/>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400" dirty="0">
                  <a:solidFill>
                    <a:schemeClr val="tx1"/>
                  </a:solidFill>
                  <a:latin typeface="Calibri" panose="020F0502020204030204" pitchFamily="34" charset="0"/>
                  <a:cs typeface="Calibri" panose="020F0502020204030204" pitchFamily="34" charset="0"/>
                </a:endParaRPr>
              </a:p>
            </p:txBody>
          </p:sp>
          <p:sp>
            <p:nvSpPr>
              <p:cNvPr id="90" name="Flèche vers le haut 89">
                <a:extLst>
                  <a:ext uri="{FF2B5EF4-FFF2-40B4-BE49-F238E27FC236}">
                    <a16:creationId xmlns:a16="http://schemas.microsoft.com/office/drawing/2014/main" id="{F25615C1-3D03-458D-A127-F894D2CB2807}"/>
                  </a:ext>
                </a:extLst>
              </p:cNvPr>
              <p:cNvSpPr/>
              <p:nvPr/>
            </p:nvSpPr>
            <p:spPr bwMode="auto">
              <a:xfrm rot="20880000" flipH="1">
                <a:off x="4398593" y="3057141"/>
                <a:ext cx="101611" cy="297049"/>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400" dirty="0">
                  <a:solidFill>
                    <a:schemeClr val="tx1"/>
                  </a:solidFill>
                  <a:latin typeface="Calibri" panose="020F0502020204030204" pitchFamily="34" charset="0"/>
                  <a:cs typeface="Calibri" panose="020F0502020204030204" pitchFamily="34" charset="0"/>
                </a:endParaRPr>
              </a:p>
            </p:txBody>
          </p:sp>
        </p:grpSp>
        <p:grpSp>
          <p:nvGrpSpPr>
            <p:cNvPr id="9" name="Groupe 67">
              <a:extLst>
                <a:ext uri="{FF2B5EF4-FFF2-40B4-BE49-F238E27FC236}">
                  <a16:creationId xmlns:a16="http://schemas.microsoft.com/office/drawing/2014/main" id="{704B460A-5C03-42CD-8035-1B232BC5FF32}"/>
                </a:ext>
              </a:extLst>
            </p:cNvPr>
            <p:cNvGrpSpPr>
              <a:grpSpLocks/>
            </p:cNvGrpSpPr>
            <p:nvPr/>
          </p:nvGrpSpPr>
          <p:grpSpPr bwMode="auto">
            <a:xfrm>
              <a:off x="857819" y="1969162"/>
              <a:ext cx="1391825" cy="1294428"/>
              <a:chOff x="2174875" y="2794890"/>
              <a:chExt cx="1774867" cy="1651379"/>
            </a:xfrm>
          </p:grpSpPr>
          <p:grpSp>
            <p:nvGrpSpPr>
              <p:cNvPr id="10" name="Groupe 65">
                <a:extLst>
                  <a:ext uri="{FF2B5EF4-FFF2-40B4-BE49-F238E27FC236}">
                    <a16:creationId xmlns:a16="http://schemas.microsoft.com/office/drawing/2014/main" id="{FDBA766C-0688-46F2-9808-F0C2306769D5}"/>
                  </a:ext>
                </a:extLst>
              </p:cNvPr>
              <p:cNvGrpSpPr>
                <a:grpSpLocks/>
              </p:cNvGrpSpPr>
              <p:nvPr/>
            </p:nvGrpSpPr>
            <p:grpSpPr bwMode="auto">
              <a:xfrm>
                <a:off x="2174875" y="2794890"/>
                <a:ext cx="1762208" cy="1651379"/>
                <a:chOff x="2174875" y="2794890"/>
                <a:chExt cx="1762208" cy="1651379"/>
              </a:xfrm>
            </p:grpSpPr>
            <p:grpSp>
              <p:nvGrpSpPr>
                <p:cNvPr id="11" name="Groupe 27">
                  <a:extLst>
                    <a:ext uri="{FF2B5EF4-FFF2-40B4-BE49-F238E27FC236}">
                      <a16:creationId xmlns:a16="http://schemas.microsoft.com/office/drawing/2014/main" id="{D42F2824-F5C5-45CE-B4FB-BD861F8E305D}"/>
                    </a:ext>
                  </a:extLst>
                </p:cNvPr>
                <p:cNvGrpSpPr/>
                <p:nvPr/>
              </p:nvGrpSpPr>
              <p:grpSpPr bwMode="auto">
                <a:xfrm rot="19544399">
                  <a:off x="3250893" y="2794890"/>
                  <a:ext cx="686190" cy="990763"/>
                  <a:chOff x="2869388" y="4065346"/>
                  <a:chExt cx="838292" cy="1288896"/>
                </a:xfrm>
                <a:solidFill>
                  <a:schemeClr val="accent2">
                    <a:lumMod val="20000"/>
                    <a:lumOff val="80000"/>
                  </a:schemeClr>
                </a:solidFill>
              </p:grpSpPr>
              <p:sp>
                <p:nvSpPr>
                  <p:cNvPr id="103" name="Forme libre 28">
                    <a:extLst>
                      <a:ext uri="{FF2B5EF4-FFF2-40B4-BE49-F238E27FC236}">
                        <a16:creationId xmlns:a16="http://schemas.microsoft.com/office/drawing/2014/main" id="{08EFAD54-A793-46D4-8D1E-70FCFB2D9507}"/>
                      </a:ext>
                    </a:extLst>
                  </p:cNvPr>
                  <p:cNvSpPr/>
                  <p:nvPr/>
                </p:nvSpPr>
                <p:spPr>
                  <a:xfrm>
                    <a:off x="2928019" y="4065346"/>
                    <a:ext cx="779661" cy="1207077"/>
                  </a:xfrm>
                  <a:custGeom>
                    <a:avLst/>
                    <a:gdLst>
                      <a:gd name="connsiteX0" fmla="*/ 0 w 694481"/>
                      <a:gd name="connsiteY0" fmla="*/ 914400 h 1238491"/>
                      <a:gd name="connsiteX1" fmla="*/ 694481 w 694481"/>
                      <a:gd name="connsiteY1" fmla="*/ 0 h 1238491"/>
                      <a:gd name="connsiteX2" fmla="*/ 555585 w 694481"/>
                      <a:gd name="connsiteY2" fmla="*/ 1238491 h 1238491"/>
                    </a:gdLst>
                    <a:ahLst/>
                    <a:cxnLst>
                      <a:cxn ang="0">
                        <a:pos x="connsiteX0" y="connsiteY0"/>
                      </a:cxn>
                      <a:cxn ang="0">
                        <a:pos x="connsiteX1" y="connsiteY1"/>
                      </a:cxn>
                      <a:cxn ang="0">
                        <a:pos x="connsiteX2" y="connsiteY2"/>
                      </a:cxn>
                    </a:cxnLst>
                    <a:rect l="l" t="t" r="r" b="b"/>
                    <a:pathLst>
                      <a:path w="694481" h="1238491">
                        <a:moveTo>
                          <a:pt x="0" y="914400"/>
                        </a:moveTo>
                        <a:lnTo>
                          <a:pt x="694481" y="0"/>
                        </a:lnTo>
                        <a:lnTo>
                          <a:pt x="555585" y="1238491"/>
                        </a:lnTo>
                      </a:path>
                    </a:pathLst>
                  </a:custGeom>
                  <a:solidFill>
                    <a:srgbClr val="FFD653"/>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fr-FR" sz="1106"/>
                  </a:p>
                </p:txBody>
              </p:sp>
              <p:sp>
                <p:nvSpPr>
                  <p:cNvPr id="104" name="Ellipse 29">
                    <a:extLst>
                      <a:ext uri="{FF2B5EF4-FFF2-40B4-BE49-F238E27FC236}">
                        <a16:creationId xmlns:a16="http://schemas.microsoft.com/office/drawing/2014/main" id="{2999C7ED-BED0-4D8E-8B22-6A9D36AC7480}"/>
                      </a:ext>
                    </a:extLst>
                  </p:cNvPr>
                  <p:cNvSpPr/>
                  <p:nvPr/>
                </p:nvSpPr>
                <p:spPr>
                  <a:xfrm rot="1027316">
                    <a:off x="2869388" y="4925978"/>
                    <a:ext cx="708586" cy="428264"/>
                  </a:xfrm>
                  <a:prstGeom prst="ellipse">
                    <a:avLst/>
                  </a:prstGeom>
                  <a:solidFill>
                    <a:srgbClr val="FFFF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sz="1106">
                      <a:solidFill>
                        <a:schemeClr val="tx1"/>
                      </a:solidFill>
                    </a:endParaRPr>
                  </a:p>
                </p:txBody>
              </p:sp>
            </p:grpSp>
            <p:sp>
              <p:nvSpPr>
                <p:cNvPr id="99" name="Flèche vers le haut 98">
                  <a:extLst>
                    <a:ext uri="{FF2B5EF4-FFF2-40B4-BE49-F238E27FC236}">
                      <a16:creationId xmlns:a16="http://schemas.microsoft.com/office/drawing/2014/main" id="{C4A75C92-3EB7-494B-9E5C-0EB6F05B7D75}"/>
                    </a:ext>
                  </a:extLst>
                </p:cNvPr>
                <p:cNvSpPr/>
                <p:nvPr/>
              </p:nvSpPr>
              <p:spPr bwMode="auto">
                <a:xfrm rot="20880000" flipH="1">
                  <a:off x="3593814" y="2994959"/>
                  <a:ext cx="103167" cy="296931"/>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176" dirty="0">
                    <a:solidFill>
                      <a:schemeClr val="tx1"/>
                    </a:solidFill>
                  </a:endParaRPr>
                </a:p>
              </p:txBody>
            </p:sp>
            <p:grpSp>
              <p:nvGrpSpPr>
                <p:cNvPr id="12" name="Groupe 30">
                  <a:extLst>
                    <a:ext uri="{FF2B5EF4-FFF2-40B4-BE49-F238E27FC236}">
                      <a16:creationId xmlns:a16="http://schemas.microsoft.com/office/drawing/2014/main" id="{29BD5C0F-9368-4945-B49C-7F728F038246}"/>
                    </a:ext>
                  </a:extLst>
                </p:cNvPr>
                <p:cNvGrpSpPr/>
                <p:nvPr/>
              </p:nvGrpSpPr>
              <p:grpSpPr bwMode="auto">
                <a:xfrm>
                  <a:off x="2174875" y="3413648"/>
                  <a:ext cx="654555" cy="1032621"/>
                  <a:chOff x="2695907" y="3946967"/>
                  <a:chExt cx="799647" cy="1343347"/>
                </a:xfrm>
                <a:solidFill>
                  <a:schemeClr val="accent1">
                    <a:lumMod val="20000"/>
                    <a:lumOff val="80000"/>
                  </a:schemeClr>
                </a:solidFill>
              </p:grpSpPr>
              <p:sp>
                <p:nvSpPr>
                  <p:cNvPr id="101" name="Forme libre 100">
                    <a:extLst>
                      <a:ext uri="{FF2B5EF4-FFF2-40B4-BE49-F238E27FC236}">
                        <a16:creationId xmlns:a16="http://schemas.microsoft.com/office/drawing/2014/main" id="{8C90AC57-EF7C-4C75-9F1B-A81079A931DB}"/>
                      </a:ext>
                    </a:extLst>
                  </p:cNvPr>
                  <p:cNvSpPr/>
                  <p:nvPr/>
                </p:nvSpPr>
                <p:spPr>
                  <a:xfrm>
                    <a:off x="2801073" y="3946967"/>
                    <a:ext cx="694481" cy="1238491"/>
                  </a:xfrm>
                  <a:custGeom>
                    <a:avLst/>
                    <a:gdLst>
                      <a:gd name="connsiteX0" fmla="*/ 0 w 694481"/>
                      <a:gd name="connsiteY0" fmla="*/ 914400 h 1238491"/>
                      <a:gd name="connsiteX1" fmla="*/ 694481 w 694481"/>
                      <a:gd name="connsiteY1" fmla="*/ 0 h 1238491"/>
                      <a:gd name="connsiteX2" fmla="*/ 555585 w 694481"/>
                      <a:gd name="connsiteY2" fmla="*/ 1238491 h 1238491"/>
                    </a:gdLst>
                    <a:ahLst/>
                    <a:cxnLst>
                      <a:cxn ang="0">
                        <a:pos x="connsiteX0" y="connsiteY0"/>
                      </a:cxn>
                      <a:cxn ang="0">
                        <a:pos x="connsiteX1" y="connsiteY1"/>
                      </a:cxn>
                      <a:cxn ang="0">
                        <a:pos x="connsiteX2" y="connsiteY2"/>
                      </a:cxn>
                    </a:cxnLst>
                    <a:rect l="l" t="t" r="r" b="b"/>
                    <a:pathLst>
                      <a:path w="694481" h="1238491">
                        <a:moveTo>
                          <a:pt x="0" y="914400"/>
                        </a:moveTo>
                        <a:lnTo>
                          <a:pt x="694481" y="0"/>
                        </a:lnTo>
                        <a:lnTo>
                          <a:pt x="555585" y="1238491"/>
                        </a:lnTo>
                      </a:path>
                    </a:pathLst>
                  </a:custGeom>
                  <a:solidFill>
                    <a:schemeClr val="accent5">
                      <a:lumMod val="60000"/>
                      <a:lumOff val="40000"/>
                    </a:schemeClr>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fr-FR" sz="1106"/>
                  </a:p>
                </p:txBody>
              </p:sp>
              <p:sp>
                <p:nvSpPr>
                  <p:cNvPr id="102" name="Ellipse 101">
                    <a:extLst>
                      <a:ext uri="{FF2B5EF4-FFF2-40B4-BE49-F238E27FC236}">
                        <a16:creationId xmlns:a16="http://schemas.microsoft.com/office/drawing/2014/main" id="{60139E9A-BA98-4580-A559-C215AB223A9E}"/>
                      </a:ext>
                    </a:extLst>
                  </p:cNvPr>
                  <p:cNvSpPr/>
                  <p:nvPr/>
                </p:nvSpPr>
                <p:spPr>
                  <a:xfrm rot="1027316">
                    <a:off x="2695907" y="4862052"/>
                    <a:ext cx="708586" cy="428262"/>
                  </a:xfrm>
                  <a:prstGeom prst="ellipse">
                    <a:avLst/>
                  </a:prstGeom>
                  <a:grpFill/>
                  <a:ln w="952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sz="1106">
                      <a:solidFill>
                        <a:schemeClr val="tx1"/>
                      </a:solidFill>
                    </a:endParaRPr>
                  </a:p>
                </p:txBody>
              </p:sp>
            </p:grpSp>
          </p:grpSp>
          <p:sp>
            <p:nvSpPr>
              <p:cNvPr id="97" name="ZoneTexte 41">
                <a:extLst>
                  <a:ext uri="{FF2B5EF4-FFF2-40B4-BE49-F238E27FC236}">
                    <a16:creationId xmlns:a16="http://schemas.microsoft.com/office/drawing/2014/main" id="{83001BC8-8F06-4D6F-91DA-F7E12ABCB542}"/>
                  </a:ext>
                </a:extLst>
              </p:cNvPr>
              <p:cNvSpPr txBox="1">
                <a:spLocks noChangeArrowheads="1"/>
              </p:cNvSpPr>
              <p:nvPr/>
            </p:nvSpPr>
            <p:spPr bwMode="auto">
              <a:xfrm>
                <a:off x="3494965" y="3371194"/>
                <a:ext cx="454777" cy="364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254" dirty="0">
                    <a:latin typeface="Calibri" panose="020F0502020204030204" pitchFamily="34" charset="0"/>
                  </a:rPr>
                  <a:t>Q</a:t>
                </a:r>
              </a:p>
            </p:txBody>
          </p:sp>
        </p:grpSp>
        <p:grpSp>
          <p:nvGrpSpPr>
            <p:cNvPr id="13" name="Groupe 77"/>
            <p:cNvGrpSpPr/>
            <p:nvPr/>
          </p:nvGrpSpPr>
          <p:grpSpPr>
            <a:xfrm>
              <a:off x="1263061" y="1781612"/>
              <a:ext cx="3110365" cy="1508508"/>
              <a:chOff x="1263061" y="1781612"/>
              <a:chExt cx="3110365" cy="1508508"/>
            </a:xfrm>
          </p:grpSpPr>
          <p:sp>
            <p:nvSpPr>
              <p:cNvPr id="83" name="Forme libre 82">
                <a:extLst>
                  <a:ext uri="{FF2B5EF4-FFF2-40B4-BE49-F238E27FC236}">
                    <a16:creationId xmlns:a16="http://schemas.microsoft.com/office/drawing/2014/main" id="{E2B748E2-6FCD-4349-9082-AA3CDB5ECB8B}"/>
                  </a:ext>
                </a:extLst>
              </p:cNvPr>
              <p:cNvSpPr/>
              <p:nvPr/>
            </p:nvSpPr>
            <p:spPr bwMode="auto">
              <a:xfrm>
                <a:off x="2196543" y="1781612"/>
                <a:ext cx="1749969" cy="1126403"/>
              </a:xfrm>
              <a:custGeom>
                <a:avLst/>
                <a:gdLst>
                  <a:gd name="connsiteX0" fmla="*/ 0 w 2558005"/>
                  <a:gd name="connsiteY0" fmla="*/ 1238491 h 1838445"/>
                  <a:gd name="connsiteX1" fmla="*/ 1458410 w 2558005"/>
                  <a:gd name="connsiteY1" fmla="*/ 1632030 h 1838445"/>
                  <a:gd name="connsiteX2" fmla="*/ 2558005 w 2558005"/>
                  <a:gd name="connsiteY2" fmla="*/ 0 h 1838445"/>
                </a:gdLst>
                <a:ahLst/>
                <a:cxnLst>
                  <a:cxn ang="0">
                    <a:pos x="connsiteX0" y="connsiteY0"/>
                  </a:cxn>
                  <a:cxn ang="0">
                    <a:pos x="connsiteX1" y="connsiteY1"/>
                  </a:cxn>
                  <a:cxn ang="0">
                    <a:pos x="connsiteX2" y="connsiteY2"/>
                  </a:cxn>
                </a:cxnLst>
                <a:rect l="l" t="t" r="r" b="b"/>
                <a:pathLst>
                  <a:path w="2558005" h="1838445">
                    <a:moveTo>
                      <a:pt x="0" y="1238491"/>
                    </a:moveTo>
                    <a:cubicBezTo>
                      <a:pt x="516038" y="1538468"/>
                      <a:pt x="1032076" y="1838445"/>
                      <a:pt x="1458410" y="1632030"/>
                    </a:cubicBezTo>
                    <a:cubicBezTo>
                      <a:pt x="1884744" y="1425615"/>
                      <a:pt x="2221374" y="712807"/>
                      <a:pt x="2558005" y="0"/>
                    </a:cubicBezTo>
                  </a:path>
                </a:pathLst>
              </a:custGeom>
              <a:ln w="15875">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fr-FR" sz="1400">
                  <a:latin typeface="Calibri" panose="020F0502020204030204" pitchFamily="34" charset="0"/>
                  <a:cs typeface="Calibri" panose="020F0502020204030204" pitchFamily="34" charset="0"/>
                </a:endParaRPr>
              </a:p>
            </p:txBody>
          </p:sp>
          <p:sp>
            <p:nvSpPr>
              <p:cNvPr id="85" name="Forme libre 34">
                <a:extLst>
                  <a:ext uri="{FF2B5EF4-FFF2-40B4-BE49-F238E27FC236}">
                    <a16:creationId xmlns:a16="http://schemas.microsoft.com/office/drawing/2014/main" id="{C28C4DB2-4996-40F6-9A84-68B113D99E48}"/>
                  </a:ext>
                </a:extLst>
              </p:cNvPr>
              <p:cNvSpPr/>
              <p:nvPr/>
            </p:nvSpPr>
            <p:spPr bwMode="auto">
              <a:xfrm>
                <a:off x="1263061" y="1860024"/>
                <a:ext cx="3110365" cy="1430096"/>
              </a:xfrm>
              <a:custGeom>
                <a:avLst/>
                <a:gdLst>
                  <a:gd name="connsiteX0" fmla="*/ 0 w 4548851"/>
                  <a:gd name="connsiteY0" fmla="*/ 2129741 h 2334228"/>
                  <a:gd name="connsiteX1" fmla="*/ 2708476 w 4548851"/>
                  <a:gd name="connsiteY1" fmla="*/ 1979271 h 2334228"/>
                  <a:gd name="connsiteX2" fmla="*/ 4548851 w 4548851"/>
                  <a:gd name="connsiteY2" fmla="*/ 0 h 2334228"/>
                </a:gdLst>
                <a:ahLst/>
                <a:cxnLst>
                  <a:cxn ang="0">
                    <a:pos x="connsiteX0" y="connsiteY0"/>
                  </a:cxn>
                  <a:cxn ang="0">
                    <a:pos x="connsiteX1" y="connsiteY1"/>
                  </a:cxn>
                  <a:cxn ang="0">
                    <a:pos x="connsiteX2" y="connsiteY2"/>
                  </a:cxn>
                </a:cxnLst>
                <a:rect l="l" t="t" r="r" b="b"/>
                <a:pathLst>
                  <a:path w="4548851" h="2334228">
                    <a:moveTo>
                      <a:pt x="0" y="2129741"/>
                    </a:moveTo>
                    <a:cubicBezTo>
                      <a:pt x="975167" y="2231984"/>
                      <a:pt x="1950334" y="2334228"/>
                      <a:pt x="2708476" y="1979271"/>
                    </a:cubicBezTo>
                    <a:cubicBezTo>
                      <a:pt x="3466618" y="1624314"/>
                      <a:pt x="4007734" y="812157"/>
                      <a:pt x="4548851" y="0"/>
                    </a:cubicBezTo>
                  </a:path>
                </a:pathLst>
              </a:custGeom>
              <a:ln w="15875">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fr-FR" sz="1400">
                  <a:latin typeface="Calibri" panose="020F0502020204030204" pitchFamily="34" charset="0"/>
                  <a:cs typeface="Calibri" panose="020F0502020204030204" pitchFamily="34" charset="0"/>
                </a:endParaRPr>
              </a:p>
            </p:txBody>
          </p:sp>
        </p:grpSp>
      </p:grpSp>
      <p:grpSp>
        <p:nvGrpSpPr>
          <p:cNvPr id="119" name="Groupe 118"/>
          <p:cNvGrpSpPr/>
          <p:nvPr/>
        </p:nvGrpSpPr>
        <p:grpSpPr>
          <a:xfrm>
            <a:off x="2422425" y="2471291"/>
            <a:ext cx="1777204" cy="307777"/>
            <a:chOff x="3381045" y="2471291"/>
            <a:chExt cx="1777204" cy="307777"/>
          </a:xfrm>
        </p:grpSpPr>
        <p:sp>
          <p:nvSpPr>
            <p:cNvPr id="114" name="ZoneTexte 5">
              <a:extLst>
                <a:ext uri="{FF2B5EF4-FFF2-40B4-BE49-F238E27FC236}">
                  <a16:creationId xmlns:a16="http://schemas.microsoft.com/office/drawing/2014/main" id="{F415DD31-6330-46B3-BC8D-ABDB17CF9FDB}"/>
                </a:ext>
              </a:extLst>
            </p:cNvPr>
            <p:cNvSpPr txBox="1">
              <a:spLocks noChangeArrowheads="1"/>
            </p:cNvSpPr>
            <p:nvPr/>
          </p:nvSpPr>
          <p:spPr bwMode="auto">
            <a:xfrm>
              <a:off x="3835116" y="2471291"/>
              <a:ext cx="132313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fr-FR" altLang="fr-FR" sz="1400" b="1" dirty="0">
                  <a:solidFill>
                    <a:schemeClr val="bg1"/>
                  </a:solidFill>
                  <a:latin typeface="+mn-lt"/>
                </a:rPr>
                <a:t>AC</a:t>
              </a:r>
              <a:r>
                <a:rPr lang="fr-FR" altLang="fr-FR" sz="1400" dirty="0">
                  <a:solidFill>
                    <a:schemeClr val="bg1"/>
                  </a:solidFill>
                  <a:latin typeface="+mn-lt"/>
                </a:rPr>
                <a:t>  </a:t>
              </a:r>
              <a:r>
                <a:rPr lang="fr-FR" altLang="fr-FR" sz="1400" dirty="0" err="1">
                  <a:solidFill>
                    <a:schemeClr val="bg1"/>
                  </a:solidFill>
                  <a:latin typeface="+mn-lt"/>
                </a:rPr>
                <a:t>is</a:t>
              </a:r>
              <a:r>
                <a:rPr lang="fr-FR" altLang="fr-FR" sz="1400" dirty="0">
                  <a:solidFill>
                    <a:schemeClr val="bg1"/>
                  </a:solidFill>
                  <a:latin typeface="+mn-lt"/>
                </a:rPr>
                <a:t> </a:t>
              </a:r>
              <a:r>
                <a:rPr lang="fr-FR" altLang="fr-FR" sz="1400" dirty="0" err="1">
                  <a:solidFill>
                    <a:schemeClr val="bg1"/>
                  </a:solidFill>
                  <a:latin typeface="+mn-lt"/>
                </a:rPr>
                <a:t>activated</a:t>
              </a:r>
              <a:endParaRPr lang="fr-FR" altLang="fr-FR" sz="1400" dirty="0">
                <a:solidFill>
                  <a:schemeClr val="bg1"/>
                </a:solidFill>
                <a:latin typeface="+mn-lt"/>
              </a:endParaRPr>
            </a:p>
          </p:txBody>
        </p:sp>
        <p:sp>
          <p:nvSpPr>
            <p:cNvPr id="115" name="Flèche droite à entaille 114">
              <a:extLst>
                <a:ext uri="{FF2B5EF4-FFF2-40B4-BE49-F238E27FC236}">
                  <a16:creationId xmlns:a16="http://schemas.microsoft.com/office/drawing/2014/main" id="{D0A38BC8-4B6D-4AAF-894E-CD69189DAB4B}"/>
                </a:ext>
              </a:extLst>
            </p:cNvPr>
            <p:cNvSpPr/>
            <p:nvPr/>
          </p:nvSpPr>
          <p:spPr bwMode="auto">
            <a:xfrm>
              <a:off x="3381045" y="2546185"/>
              <a:ext cx="484167" cy="139400"/>
            </a:xfrm>
            <a:prstGeom prst="notch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400" dirty="0">
                <a:solidFill>
                  <a:schemeClr val="bg1"/>
                </a:solidFill>
              </a:endParaRPr>
            </a:p>
          </p:txBody>
        </p:sp>
      </p:grpSp>
      <p:grpSp>
        <p:nvGrpSpPr>
          <p:cNvPr id="118" name="Groupe 117"/>
          <p:cNvGrpSpPr/>
          <p:nvPr/>
        </p:nvGrpSpPr>
        <p:grpSpPr>
          <a:xfrm>
            <a:off x="321241" y="2460089"/>
            <a:ext cx="2129587" cy="420690"/>
            <a:chOff x="1279861" y="2460089"/>
            <a:chExt cx="2129587" cy="420690"/>
          </a:xfrm>
        </p:grpSpPr>
        <p:sp>
          <p:nvSpPr>
            <p:cNvPr id="111" name="Double flèche verticale 110">
              <a:extLst>
                <a:ext uri="{FF2B5EF4-FFF2-40B4-BE49-F238E27FC236}">
                  <a16:creationId xmlns:a16="http://schemas.microsoft.com/office/drawing/2014/main" id="{5C78CF51-621D-4AE8-8E3F-AF0CAC6C4FE4}"/>
                </a:ext>
              </a:extLst>
            </p:cNvPr>
            <p:cNvSpPr/>
            <p:nvPr/>
          </p:nvSpPr>
          <p:spPr bwMode="auto">
            <a:xfrm>
              <a:off x="1466558" y="2460089"/>
              <a:ext cx="115752" cy="420690"/>
            </a:xfrm>
            <a:prstGeom prst="up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400" dirty="0">
                <a:solidFill>
                  <a:schemeClr val="bg1"/>
                </a:solidFill>
              </a:endParaRPr>
            </a:p>
          </p:txBody>
        </p:sp>
        <p:sp>
          <p:nvSpPr>
            <p:cNvPr id="112" name="Flèche droite à entaille 111">
              <a:extLst>
                <a:ext uri="{FF2B5EF4-FFF2-40B4-BE49-F238E27FC236}">
                  <a16:creationId xmlns:a16="http://schemas.microsoft.com/office/drawing/2014/main" id="{F0B7D77A-6A6C-4299-B951-A929EFD8B4EC}"/>
                </a:ext>
              </a:extLst>
            </p:cNvPr>
            <p:cNvSpPr/>
            <p:nvPr/>
          </p:nvSpPr>
          <p:spPr bwMode="auto">
            <a:xfrm>
              <a:off x="1698061" y="2558416"/>
              <a:ext cx="484167" cy="139400"/>
            </a:xfrm>
            <a:prstGeom prst="notch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400" dirty="0">
                <a:solidFill>
                  <a:schemeClr val="bg1"/>
                </a:solidFill>
              </a:endParaRPr>
            </a:p>
          </p:txBody>
        </p:sp>
        <p:sp>
          <p:nvSpPr>
            <p:cNvPr id="113" name="ZoneTexte 3">
              <a:extLst>
                <a:ext uri="{FF2B5EF4-FFF2-40B4-BE49-F238E27FC236}">
                  <a16:creationId xmlns:a16="http://schemas.microsoft.com/office/drawing/2014/main" id="{A0C46B60-C52F-492E-985E-D7CA3FB5C024}"/>
                </a:ext>
              </a:extLst>
            </p:cNvPr>
            <p:cNvSpPr txBox="1">
              <a:spLocks noChangeArrowheads="1"/>
            </p:cNvSpPr>
            <p:nvPr/>
          </p:nvSpPr>
          <p:spPr bwMode="auto">
            <a:xfrm>
              <a:off x="2311672" y="2471291"/>
              <a:ext cx="109777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fr-FR" altLang="fr-FR" sz="1400" dirty="0">
                  <a:solidFill>
                    <a:schemeClr val="bg1"/>
                  </a:solidFill>
                  <a:latin typeface="+mn-lt"/>
                </a:rPr>
                <a:t>Attention ↑</a:t>
              </a:r>
            </a:p>
          </p:txBody>
        </p:sp>
        <p:sp>
          <p:nvSpPr>
            <p:cNvPr id="116" name="ZoneTexte 28">
              <a:extLst>
                <a:ext uri="{FF2B5EF4-FFF2-40B4-BE49-F238E27FC236}">
                  <a16:creationId xmlns:a16="http://schemas.microsoft.com/office/drawing/2014/main" id="{E94CBCF8-94A2-4F1A-94FF-A9D0D5792C7F}"/>
                </a:ext>
              </a:extLst>
            </p:cNvPr>
            <p:cNvSpPr txBox="1">
              <a:spLocks noChangeArrowheads="1"/>
            </p:cNvSpPr>
            <p:nvPr/>
          </p:nvSpPr>
          <p:spPr bwMode="auto">
            <a:xfrm>
              <a:off x="1279861" y="2493694"/>
              <a:ext cx="2601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fr-FR" altLang="fr-FR" sz="1400" dirty="0">
                  <a:solidFill>
                    <a:schemeClr val="bg1"/>
                  </a:solidFill>
                  <a:latin typeface="+mn-lt"/>
                </a:rPr>
                <a:t>S</a:t>
              </a:r>
            </a:p>
          </p:txBody>
        </p:sp>
      </p:grpSp>
      <p:sp>
        <p:nvSpPr>
          <p:cNvPr id="117" name="Rectangle 7">
            <a:extLst>
              <a:ext uri="{FF2B5EF4-FFF2-40B4-BE49-F238E27FC236}">
                <a16:creationId xmlns:a16="http://schemas.microsoft.com/office/drawing/2014/main" id="{27B98287-1677-4589-88B3-D6E6E6E1A370}"/>
              </a:ext>
            </a:extLst>
          </p:cNvPr>
          <p:cNvSpPr>
            <a:spLocks noChangeArrowheads="1"/>
          </p:cNvSpPr>
          <p:nvPr/>
        </p:nvSpPr>
        <p:spPr bwMode="auto">
          <a:xfrm>
            <a:off x="1602520" y="81998"/>
            <a:ext cx="4611406" cy="309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fr-FR" sz="1411" b="1" dirty="0">
                <a:solidFill>
                  <a:schemeClr val="bg1"/>
                </a:solidFill>
              </a:rPr>
              <a:t>CONSCIOUS PROCESSES</a:t>
            </a:r>
            <a:endParaRPr lang="en-GB" altLang="fr-FR" sz="1411" dirty="0">
              <a:solidFill>
                <a:schemeClr val="bg1"/>
              </a:solidFill>
            </a:endParaRPr>
          </a:p>
        </p:txBody>
      </p:sp>
      <p:grpSp>
        <p:nvGrpSpPr>
          <p:cNvPr id="126" name="Groupe 125"/>
          <p:cNvGrpSpPr/>
          <p:nvPr/>
        </p:nvGrpSpPr>
        <p:grpSpPr>
          <a:xfrm>
            <a:off x="1108896" y="2753605"/>
            <a:ext cx="3088831" cy="1042810"/>
            <a:chOff x="2878656" y="2674949"/>
            <a:chExt cx="3088831" cy="1042810"/>
          </a:xfrm>
        </p:grpSpPr>
        <p:sp>
          <p:nvSpPr>
            <p:cNvPr id="100" name="ZoneTexte 7">
              <a:extLst>
                <a:ext uri="{FF2B5EF4-FFF2-40B4-BE49-F238E27FC236}">
                  <a16:creationId xmlns:a16="http://schemas.microsoft.com/office/drawing/2014/main" id="{57FC0F07-7006-493F-A4D5-46AD83B1A2D8}"/>
                </a:ext>
              </a:extLst>
            </p:cNvPr>
            <p:cNvSpPr txBox="1">
              <a:spLocks noChangeArrowheads="1"/>
            </p:cNvSpPr>
            <p:nvPr/>
          </p:nvSpPr>
          <p:spPr bwMode="auto">
            <a:xfrm>
              <a:off x="2878656" y="3163312"/>
              <a:ext cx="899942" cy="554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70000"/>
                </a:lnSpc>
                <a:spcBef>
                  <a:spcPct val="0"/>
                </a:spcBef>
                <a:buFontTx/>
                <a:buNone/>
              </a:pPr>
              <a:r>
                <a:rPr lang="fr-FR" altLang="fr-FR" sz="1400" dirty="0" err="1">
                  <a:solidFill>
                    <a:schemeClr val="bg1"/>
                  </a:solidFill>
                  <a:latin typeface="Calibri" panose="020F0502020204030204" pitchFamily="34" charset="0"/>
                  <a:cs typeface="Calibri" panose="020F0502020204030204" pitchFamily="34" charset="0"/>
                </a:rPr>
                <a:t>Activated</a:t>
              </a:r>
              <a:r>
                <a:rPr lang="fr-FR" altLang="fr-FR" sz="1400" dirty="0">
                  <a:solidFill>
                    <a:schemeClr val="bg1"/>
                  </a:solidFill>
                  <a:latin typeface="Calibri" panose="020F0502020204030204" pitchFamily="34" charset="0"/>
                  <a:cs typeface="Calibri" panose="020F0502020204030204" pitchFamily="34" charset="0"/>
                </a:rPr>
                <a:t> </a:t>
              </a:r>
              <a:r>
                <a:rPr lang="fr-FR" altLang="fr-FR" sz="1400" dirty="0" err="1">
                  <a:solidFill>
                    <a:schemeClr val="bg1"/>
                  </a:solidFill>
                  <a:latin typeface="Calibri" panose="020F0502020204030204" pitchFamily="34" charset="0"/>
                  <a:cs typeface="Calibri" panose="020F0502020204030204" pitchFamily="34" charset="0"/>
                </a:rPr>
                <a:t>domain</a:t>
              </a:r>
              <a:r>
                <a:rPr lang="fr-FR" altLang="fr-FR" sz="1400" dirty="0">
                  <a:solidFill>
                    <a:schemeClr val="bg1"/>
                  </a:solidFill>
                  <a:latin typeface="Calibri" panose="020F0502020204030204" pitchFamily="34" charset="0"/>
                  <a:cs typeface="Calibri" panose="020F0502020204030204" pitchFamily="34" charset="0"/>
                </a:rPr>
                <a:t> ↑</a:t>
              </a:r>
            </a:p>
          </p:txBody>
        </p:sp>
        <p:sp>
          <p:nvSpPr>
            <p:cNvPr id="110" name="ZoneTexte 8">
              <a:extLst>
                <a:ext uri="{FF2B5EF4-FFF2-40B4-BE49-F238E27FC236}">
                  <a16:creationId xmlns:a16="http://schemas.microsoft.com/office/drawing/2014/main" id="{B1581145-9446-4E10-BFC7-9B104FB551EB}"/>
                </a:ext>
              </a:extLst>
            </p:cNvPr>
            <p:cNvSpPr txBox="1">
              <a:spLocks noChangeArrowheads="1"/>
            </p:cNvSpPr>
            <p:nvPr/>
          </p:nvSpPr>
          <p:spPr bwMode="auto">
            <a:xfrm>
              <a:off x="4399121" y="3182830"/>
              <a:ext cx="1568366" cy="40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70000"/>
                </a:lnSpc>
                <a:spcBef>
                  <a:spcPct val="0"/>
                </a:spcBef>
                <a:buFontTx/>
                <a:buNone/>
              </a:pPr>
              <a:r>
                <a:rPr lang="fr-FR" altLang="fr-FR" sz="1400" dirty="0" err="1">
                  <a:solidFill>
                    <a:schemeClr val="bg1"/>
                  </a:solidFill>
                  <a:latin typeface="Calibri" panose="020F0502020204030204" pitchFamily="34" charset="0"/>
                  <a:cs typeface="Calibri" panose="020F0502020204030204" pitchFamily="34" charset="0"/>
                </a:rPr>
                <a:t>Intentional</a:t>
              </a:r>
              <a:r>
                <a:rPr lang="fr-FR" altLang="fr-FR" sz="1400" dirty="0">
                  <a:solidFill>
                    <a:schemeClr val="bg1"/>
                  </a:solidFill>
                  <a:latin typeface="Calibri" panose="020F0502020204030204" pitchFamily="34" charset="0"/>
                  <a:cs typeface="Calibri" panose="020F0502020204030204" pitchFamily="34" charset="0"/>
                </a:rPr>
                <a:t> </a:t>
              </a:r>
              <a:r>
                <a:rPr lang="fr-FR" altLang="fr-FR" sz="1400" dirty="0" err="1">
                  <a:solidFill>
                    <a:schemeClr val="bg1"/>
                  </a:solidFill>
                  <a:latin typeface="Calibri" panose="020F0502020204030204" pitchFamily="34" charset="0"/>
                  <a:cs typeface="Calibri" panose="020F0502020204030204" pitchFamily="34" charset="0"/>
                </a:rPr>
                <a:t>CRs</a:t>
              </a:r>
              <a:r>
                <a:rPr lang="fr-FR" altLang="fr-FR" sz="1400" dirty="0">
                  <a:solidFill>
                    <a:schemeClr val="bg1"/>
                  </a:solidFill>
                  <a:latin typeface="Calibri" panose="020F0502020204030204" pitchFamily="34" charset="0"/>
                  <a:cs typeface="Calibri" panose="020F0502020204030204" pitchFamily="34" charset="0"/>
                </a:rPr>
                <a:t> </a:t>
              </a:r>
              <a:r>
                <a:rPr lang="fr-FR" altLang="fr-FR" sz="1400" dirty="0" err="1">
                  <a:solidFill>
                    <a:schemeClr val="bg1"/>
                  </a:solidFill>
                  <a:latin typeface="Calibri" panose="020F0502020204030204" pitchFamily="34" charset="0"/>
                  <a:cs typeface="Calibri" panose="020F0502020204030204" pitchFamily="34" charset="0"/>
                </a:rPr>
                <a:t>cooperate</a:t>
              </a:r>
              <a:endParaRPr lang="fr-FR" altLang="fr-FR" sz="1400" dirty="0">
                <a:solidFill>
                  <a:schemeClr val="bg1"/>
                </a:solidFill>
                <a:latin typeface="Calibri" panose="020F0502020204030204" pitchFamily="34" charset="0"/>
                <a:cs typeface="Calibri" panose="020F0502020204030204" pitchFamily="34" charset="0"/>
              </a:endParaRPr>
            </a:p>
          </p:txBody>
        </p:sp>
        <p:sp>
          <p:nvSpPr>
            <p:cNvPr id="120" name="Flèche vers le bas 119">
              <a:extLst>
                <a:ext uri="{FF2B5EF4-FFF2-40B4-BE49-F238E27FC236}">
                  <a16:creationId xmlns:a16="http://schemas.microsoft.com/office/drawing/2014/main" id="{36FC85A4-23E1-4D75-9894-77827AED898F}"/>
                </a:ext>
              </a:extLst>
            </p:cNvPr>
            <p:cNvSpPr/>
            <p:nvPr/>
          </p:nvSpPr>
          <p:spPr bwMode="auto">
            <a:xfrm rot="19920000">
              <a:off x="4490998" y="2674949"/>
              <a:ext cx="139400" cy="533952"/>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400" dirty="0">
                <a:solidFill>
                  <a:schemeClr val="tx1"/>
                </a:solidFill>
                <a:latin typeface="Calibri" panose="020F0502020204030204" pitchFamily="34" charset="0"/>
                <a:cs typeface="Calibri" panose="020F0502020204030204" pitchFamily="34" charset="0"/>
              </a:endParaRPr>
            </a:p>
          </p:txBody>
        </p:sp>
        <p:sp>
          <p:nvSpPr>
            <p:cNvPr id="121" name="Flèche vers le bas 120">
              <a:extLst>
                <a:ext uri="{FF2B5EF4-FFF2-40B4-BE49-F238E27FC236}">
                  <a16:creationId xmlns:a16="http://schemas.microsoft.com/office/drawing/2014/main" id="{F6F9F53B-4106-4159-90C8-5B0455D02776}"/>
                </a:ext>
              </a:extLst>
            </p:cNvPr>
            <p:cNvSpPr/>
            <p:nvPr/>
          </p:nvSpPr>
          <p:spPr bwMode="auto">
            <a:xfrm rot="2040000">
              <a:off x="3865933" y="2701832"/>
              <a:ext cx="128199" cy="535197"/>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400" dirty="0">
                <a:solidFill>
                  <a:schemeClr val="tx1"/>
                </a:solidFill>
                <a:latin typeface="Calibri" panose="020F0502020204030204" pitchFamily="34" charset="0"/>
                <a:cs typeface="Calibri" panose="020F0502020204030204" pitchFamily="34" charset="0"/>
              </a:endParaRPr>
            </a:p>
          </p:txBody>
        </p:sp>
      </p:grpSp>
      <p:grpSp>
        <p:nvGrpSpPr>
          <p:cNvPr id="127" name="Groupe 126"/>
          <p:cNvGrpSpPr/>
          <p:nvPr/>
        </p:nvGrpSpPr>
        <p:grpSpPr>
          <a:xfrm>
            <a:off x="2097489" y="3643624"/>
            <a:ext cx="778567" cy="1018358"/>
            <a:chOff x="3844411" y="3533977"/>
            <a:chExt cx="778567" cy="1018358"/>
          </a:xfrm>
        </p:grpSpPr>
        <p:grpSp>
          <p:nvGrpSpPr>
            <p:cNvPr id="3" name="Groupe 56"/>
            <p:cNvGrpSpPr/>
            <p:nvPr/>
          </p:nvGrpSpPr>
          <p:grpSpPr>
            <a:xfrm>
              <a:off x="3844411" y="3883742"/>
              <a:ext cx="712839" cy="668593"/>
              <a:chOff x="4409767" y="717754"/>
              <a:chExt cx="1189703" cy="1312607"/>
            </a:xfrm>
          </p:grpSpPr>
          <p:sp>
            <p:nvSpPr>
              <p:cNvPr id="58" name="Rectangle à coins arrondis 57"/>
              <p:cNvSpPr/>
              <p:nvPr/>
            </p:nvSpPr>
            <p:spPr>
              <a:xfrm>
                <a:off x="4409767" y="717754"/>
                <a:ext cx="1189703" cy="1312607"/>
              </a:xfrm>
              <a:prstGeom prst="roundRect">
                <a:avLst/>
              </a:prstGeom>
              <a:solidFill>
                <a:schemeClr val="bg2">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0" name="Connecteur en arc 59"/>
              <p:cNvCxnSpPr/>
              <p:nvPr/>
            </p:nvCxnSpPr>
            <p:spPr>
              <a:xfrm>
                <a:off x="4645742" y="919316"/>
                <a:ext cx="624348" cy="329380"/>
              </a:xfrm>
              <a:prstGeom prst="curvedConnector3">
                <a:avLst>
                  <a:gd name="adj1" fmla="val 50000"/>
                </a:avLst>
              </a:prstGeom>
              <a:ln w="95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1" name="Connecteur en arc 60"/>
              <p:cNvCxnSpPr/>
              <p:nvPr/>
            </p:nvCxnSpPr>
            <p:spPr>
              <a:xfrm flipV="1">
                <a:off x="4552336" y="1499420"/>
                <a:ext cx="550607" cy="270387"/>
              </a:xfrm>
              <a:prstGeom prst="curvedConnector3">
                <a:avLst>
                  <a:gd name="adj1" fmla="val 50000"/>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ZoneTexte 61"/>
              <p:cNvSpPr txBox="1"/>
              <p:nvPr/>
            </p:nvSpPr>
            <p:spPr>
              <a:xfrm>
                <a:off x="4852016" y="1396143"/>
                <a:ext cx="518092" cy="369332"/>
              </a:xfrm>
              <a:prstGeom prst="rect">
                <a:avLst/>
              </a:prstGeom>
              <a:noFill/>
            </p:spPr>
            <p:txBody>
              <a:bodyPr wrap="none" rtlCol="0">
                <a:spAutoFit/>
              </a:bodyPr>
              <a:lstStyle/>
              <a:p>
                <a:pPr algn="l"/>
                <a:r>
                  <a:rPr lang="fr-FR" sz="1800" b="1" dirty="0">
                    <a:latin typeface="Arial" panose="020B0604020202020204" pitchFamily="34" charset="0"/>
                    <a:cs typeface="Arial" panose="020B0604020202020204" pitchFamily="34" charset="0"/>
                  </a:rPr>
                  <a:t>ML</a:t>
                </a:r>
              </a:p>
            </p:txBody>
          </p:sp>
        </p:grpSp>
        <p:grpSp>
          <p:nvGrpSpPr>
            <p:cNvPr id="122" name="Groupe 37">
              <a:extLst>
                <a:ext uri="{FF2B5EF4-FFF2-40B4-BE49-F238E27FC236}">
                  <a16:creationId xmlns:a16="http://schemas.microsoft.com/office/drawing/2014/main" id="{B6309750-F081-46FF-BD15-659FC37C3F7D}"/>
                </a:ext>
              </a:extLst>
            </p:cNvPr>
            <p:cNvGrpSpPr>
              <a:grpSpLocks/>
            </p:cNvGrpSpPr>
            <p:nvPr/>
          </p:nvGrpSpPr>
          <p:grpSpPr bwMode="auto">
            <a:xfrm>
              <a:off x="3858766" y="3533977"/>
              <a:ext cx="764212" cy="639748"/>
              <a:chOff x="4515959" y="2779273"/>
              <a:chExt cx="1013653" cy="1049998"/>
            </a:xfrm>
          </p:grpSpPr>
          <p:sp>
            <p:nvSpPr>
              <p:cNvPr id="124" name="Flèche vers le bas 123">
                <a:extLst>
                  <a:ext uri="{FF2B5EF4-FFF2-40B4-BE49-F238E27FC236}">
                    <a16:creationId xmlns:a16="http://schemas.microsoft.com/office/drawing/2014/main" id="{41FEB880-E2BB-443A-ACB2-61D363440648}"/>
                  </a:ext>
                </a:extLst>
              </p:cNvPr>
              <p:cNvSpPr/>
              <p:nvPr/>
            </p:nvSpPr>
            <p:spPr bwMode="auto">
              <a:xfrm rot="19920000">
                <a:off x="4515959" y="2836471"/>
                <a:ext cx="161788" cy="949900"/>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400" dirty="0">
                  <a:solidFill>
                    <a:schemeClr val="bg1"/>
                  </a:solidFill>
                </a:endParaRPr>
              </a:p>
            </p:txBody>
          </p:sp>
          <p:sp>
            <p:nvSpPr>
              <p:cNvPr id="125" name="Flèche vers le bas 124">
                <a:extLst>
                  <a:ext uri="{FF2B5EF4-FFF2-40B4-BE49-F238E27FC236}">
                    <a16:creationId xmlns:a16="http://schemas.microsoft.com/office/drawing/2014/main" id="{58933AF7-6B84-48A7-B9D8-DCF82D0FECC8}"/>
                  </a:ext>
                </a:extLst>
              </p:cNvPr>
              <p:cNvSpPr/>
              <p:nvPr/>
            </p:nvSpPr>
            <p:spPr bwMode="auto">
              <a:xfrm rot="2040000">
                <a:off x="5372777" y="2779273"/>
                <a:ext cx="156835" cy="1049998"/>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400" dirty="0">
                  <a:solidFill>
                    <a:schemeClr val="bg1"/>
                  </a:solidFill>
                </a:endParaRPr>
              </a:p>
            </p:txBody>
          </p:sp>
        </p:grpSp>
      </p:grpSp>
      <p:sp>
        <p:nvSpPr>
          <p:cNvPr id="142" name="ZoneTexte 27">
            <a:extLst>
              <a:ext uri="{FF2B5EF4-FFF2-40B4-BE49-F238E27FC236}">
                <a16:creationId xmlns:a16="http://schemas.microsoft.com/office/drawing/2014/main" id="{B1202020-9417-4431-82AD-103705C3824B}"/>
              </a:ext>
            </a:extLst>
          </p:cNvPr>
          <p:cNvSpPr txBox="1">
            <a:spLocks noChangeArrowheads="1"/>
          </p:cNvSpPr>
          <p:nvPr/>
        </p:nvSpPr>
        <p:spPr bwMode="auto">
          <a:xfrm>
            <a:off x="4380270" y="428357"/>
            <a:ext cx="2736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fr-FR" altLang="fr-FR" sz="1400" dirty="0">
                <a:solidFill>
                  <a:schemeClr val="bg1"/>
                </a:solidFill>
                <a:latin typeface="Calibri" panose="020F0502020204030204" pitchFamily="34" charset="0"/>
                <a:cs typeface="Calibri" panose="020F0502020204030204" pitchFamily="34" charset="0"/>
              </a:rPr>
              <a:t>An </a:t>
            </a:r>
            <a:r>
              <a:rPr lang="fr-FR" altLang="fr-FR" sz="1400" dirty="0" err="1">
                <a:solidFill>
                  <a:schemeClr val="bg1"/>
                </a:solidFill>
                <a:latin typeface="Calibri" panose="020F0502020204030204" pitchFamily="34" charset="0"/>
                <a:cs typeface="Calibri" panose="020F0502020204030204" pitchFamily="34" charset="0"/>
              </a:rPr>
              <a:t>unexpected</a:t>
            </a:r>
            <a:r>
              <a:rPr lang="fr-FR" altLang="fr-FR" sz="1400" dirty="0">
                <a:solidFill>
                  <a:schemeClr val="bg1"/>
                </a:solidFill>
                <a:latin typeface="Calibri" panose="020F0502020204030204" pitchFamily="34" charset="0"/>
                <a:cs typeface="Calibri" panose="020F0502020204030204" pitchFamily="34" charset="0"/>
              </a:rPr>
              <a:t> or </a:t>
            </a:r>
            <a:r>
              <a:rPr lang="fr-FR" altLang="fr-FR" sz="1400" dirty="0" err="1">
                <a:solidFill>
                  <a:schemeClr val="bg1"/>
                </a:solidFill>
                <a:latin typeface="Calibri" panose="020F0502020204030204" pitchFamily="34" charset="0"/>
                <a:cs typeface="Calibri" panose="020F0502020204030204" pitchFamily="34" charset="0"/>
              </a:rPr>
              <a:t>striking</a:t>
            </a:r>
            <a:r>
              <a:rPr lang="fr-FR" altLang="fr-FR" sz="1400" dirty="0">
                <a:solidFill>
                  <a:schemeClr val="bg1"/>
                </a:solidFill>
                <a:latin typeface="Calibri" panose="020F0502020204030204" pitchFamily="34" charset="0"/>
                <a:cs typeface="Calibri" panose="020F0502020204030204" pitchFamily="34" charset="0"/>
              </a:rPr>
              <a:t> </a:t>
            </a:r>
            <a:r>
              <a:rPr lang="fr-FR" altLang="fr-FR" sz="1400" dirty="0" err="1">
                <a:solidFill>
                  <a:schemeClr val="bg1"/>
                </a:solidFill>
                <a:latin typeface="Calibri" panose="020F0502020204030204" pitchFamily="34" charset="0"/>
                <a:cs typeface="Calibri" panose="020F0502020204030204" pitchFamily="34" charset="0"/>
              </a:rPr>
              <a:t>event</a:t>
            </a:r>
            <a:r>
              <a:rPr lang="fr-FR" altLang="fr-FR" sz="1400" dirty="0">
                <a:solidFill>
                  <a:schemeClr val="bg1"/>
                </a:solidFill>
                <a:latin typeface="Calibri" panose="020F0502020204030204" pitchFamily="34" charset="0"/>
                <a:cs typeface="Calibri" panose="020F0502020204030204" pitchFamily="34" charset="0"/>
              </a:rPr>
              <a:t>  S </a:t>
            </a:r>
            <a:r>
              <a:rPr lang="fr-FR" altLang="fr-FR" sz="1400" dirty="0" err="1">
                <a:solidFill>
                  <a:schemeClr val="bg1"/>
                </a:solidFill>
                <a:latin typeface="Calibri" panose="020F0502020204030204" pitchFamily="34" charset="0"/>
                <a:cs typeface="Calibri" panose="020F0502020204030204" pitchFamily="34" charset="0"/>
              </a:rPr>
              <a:t>activates</a:t>
            </a:r>
            <a:r>
              <a:rPr lang="fr-FR" altLang="fr-FR" sz="1400" dirty="0">
                <a:solidFill>
                  <a:schemeClr val="bg1"/>
                </a:solidFill>
                <a:latin typeface="Calibri" panose="020F0502020204030204" pitchFamily="34" charset="0"/>
                <a:cs typeface="Calibri" panose="020F0502020204030204" pitchFamily="34" charset="0"/>
              </a:rPr>
              <a:t> part of </a:t>
            </a:r>
            <a:r>
              <a:rPr lang="fr-FR" altLang="fr-FR" sz="1400" b="1" dirty="0">
                <a:solidFill>
                  <a:schemeClr val="bg1"/>
                </a:solidFill>
                <a:latin typeface="Calibri" panose="020F0502020204030204" pitchFamily="34" charset="0"/>
                <a:cs typeface="Calibri" panose="020F0502020204030204" pitchFamily="34" charset="0"/>
              </a:rPr>
              <a:t>AC</a:t>
            </a:r>
          </a:p>
        </p:txBody>
      </p:sp>
      <p:sp>
        <p:nvSpPr>
          <p:cNvPr id="143" name="ZoneTexte 34">
            <a:extLst>
              <a:ext uri="{FF2B5EF4-FFF2-40B4-BE49-F238E27FC236}">
                <a16:creationId xmlns:a16="http://schemas.microsoft.com/office/drawing/2014/main" id="{1D608F27-A394-4A22-9624-B32415C85BA7}"/>
              </a:ext>
            </a:extLst>
          </p:cNvPr>
          <p:cNvSpPr txBox="1">
            <a:spLocks noChangeArrowheads="1"/>
          </p:cNvSpPr>
          <p:nvPr/>
        </p:nvSpPr>
        <p:spPr bwMode="auto">
          <a:xfrm>
            <a:off x="4522839" y="923102"/>
            <a:ext cx="2369574"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fr-FR" altLang="fr-FR" sz="1400" b="1" dirty="0">
                <a:solidFill>
                  <a:schemeClr val="bg1"/>
                </a:solidFill>
                <a:latin typeface="Calibri" panose="020F0502020204030204" pitchFamily="34" charset="0"/>
                <a:cs typeface="Calibri" panose="020F0502020204030204" pitchFamily="34" charset="0"/>
              </a:rPr>
              <a:t>===&gt;</a:t>
            </a:r>
            <a:r>
              <a:rPr lang="fr-FR" altLang="fr-FR" sz="1400" dirty="0">
                <a:solidFill>
                  <a:schemeClr val="bg1"/>
                </a:solidFill>
                <a:latin typeface="Calibri" panose="020F0502020204030204" pitchFamily="34" charset="0"/>
                <a:cs typeface="Calibri" panose="020F0502020204030204" pitchFamily="34" charset="0"/>
              </a:rPr>
              <a:t> formation of a long </a:t>
            </a:r>
            <a:r>
              <a:rPr lang="fr-FR" altLang="fr-FR" sz="1400" dirty="0" err="1">
                <a:solidFill>
                  <a:schemeClr val="bg1"/>
                </a:solidFill>
                <a:latin typeface="Calibri" panose="020F0502020204030204" pitchFamily="34" charset="0"/>
                <a:cs typeface="Calibri" panose="020F0502020204030204" pitchFamily="34" charset="0"/>
              </a:rPr>
              <a:t>term</a:t>
            </a:r>
            <a:r>
              <a:rPr lang="fr-FR" altLang="fr-FR" sz="1400" dirty="0">
                <a:solidFill>
                  <a:schemeClr val="bg1"/>
                </a:solidFill>
                <a:latin typeface="Calibri" panose="020F0502020204030204" pitchFamily="34" charset="0"/>
                <a:cs typeface="Calibri" panose="020F0502020204030204" pitchFamily="34" charset="0"/>
              </a:rPr>
              <a:t> macro-</a:t>
            </a:r>
            <a:r>
              <a:rPr lang="fr-FR" altLang="fr-FR" sz="1400" dirty="0" err="1">
                <a:solidFill>
                  <a:schemeClr val="bg1"/>
                </a:solidFill>
                <a:latin typeface="Calibri" panose="020F0502020204030204" pitchFamily="34" charset="0"/>
                <a:cs typeface="Calibri" panose="020F0502020204030204" pitchFamily="34" charset="0"/>
              </a:rPr>
              <a:t>landscape</a:t>
            </a:r>
            <a:r>
              <a:rPr lang="fr-FR" altLang="fr-FR" sz="1400" dirty="0">
                <a:solidFill>
                  <a:schemeClr val="bg1"/>
                </a:solidFill>
                <a:latin typeface="Calibri" panose="020F0502020204030204" pitchFamily="34" charset="0"/>
                <a:cs typeface="Calibri" panose="020F0502020204030204" pitchFamily="34" charset="0"/>
              </a:rPr>
              <a:t> </a:t>
            </a:r>
            <a:r>
              <a:rPr lang="fr-FR" altLang="fr-FR" sz="1400" b="1" dirty="0">
                <a:solidFill>
                  <a:schemeClr val="bg1"/>
                </a:solidFill>
                <a:latin typeface="Calibri" panose="020F0502020204030204" pitchFamily="34" charset="0"/>
                <a:cs typeface="Calibri" panose="020F0502020204030204" pitchFamily="34" charset="0"/>
              </a:rPr>
              <a:t>ML</a:t>
            </a:r>
            <a:r>
              <a:rPr lang="fr-FR" altLang="fr-FR" sz="1400" dirty="0">
                <a:solidFill>
                  <a:schemeClr val="bg1"/>
                </a:solidFill>
                <a:latin typeface="Calibri" panose="020F0502020204030204" pitchFamily="34" charset="0"/>
                <a:cs typeface="Calibri" panose="020F0502020204030204" pitchFamily="34" charset="0"/>
              </a:rPr>
              <a:t>, in </a:t>
            </a:r>
            <a:r>
              <a:rPr lang="fr-FR" altLang="fr-FR" sz="1400" dirty="0" err="1">
                <a:solidFill>
                  <a:schemeClr val="bg1"/>
                </a:solidFill>
                <a:latin typeface="Calibri" panose="020F0502020204030204" pitchFamily="34" charset="0"/>
                <a:cs typeface="Calibri" panose="020F0502020204030204" pitchFamily="34" charset="0"/>
              </a:rPr>
              <a:t>which</a:t>
            </a:r>
            <a:r>
              <a:rPr lang="fr-FR" altLang="fr-FR" sz="1400" dirty="0">
                <a:solidFill>
                  <a:schemeClr val="bg1"/>
                </a:solidFill>
                <a:latin typeface="Calibri" panose="020F0502020204030204" pitchFamily="34" charset="0"/>
                <a:cs typeface="Calibri" panose="020F0502020204030204" pitchFamily="34" charset="0"/>
              </a:rPr>
              <a:t> </a:t>
            </a:r>
            <a:r>
              <a:rPr lang="fr-FR" altLang="fr-FR" sz="1400" i="1" dirty="0" err="1">
                <a:solidFill>
                  <a:schemeClr val="bg1"/>
                </a:solidFill>
                <a:latin typeface="Calibri" panose="020F0502020204030204" pitchFamily="34" charset="0"/>
                <a:cs typeface="Calibri" panose="020F0502020204030204" pitchFamily="34" charset="0"/>
              </a:rPr>
              <a:t>conscio</a:t>
            </a:r>
            <a:r>
              <a:rPr lang="fr-FR" altLang="fr-FR" sz="1400" dirty="0" err="1">
                <a:solidFill>
                  <a:schemeClr val="bg1"/>
                </a:solidFill>
                <a:latin typeface="Calibri" panose="020F0502020204030204" pitchFamily="34" charset="0"/>
                <a:cs typeface="Calibri" panose="020F0502020204030204" pitchFamily="34" charset="0"/>
              </a:rPr>
              <a:t>us</a:t>
            </a:r>
            <a:r>
              <a:rPr lang="fr-FR" altLang="fr-FR" sz="1400" dirty="0">
                <a:solidFill>
                  <a:schemeClr val="bg1"/>
                </a:solidFill>
                <a:latin typeface="Calibri" panose="020F0502020204030204" pitchFamily="34" charset="0"/>
                <a:cs typeface="Calibri" panose="020F0502020204030204" pitchFamily="34" charset="0"/>
              </a:rPr>
              <a:t> </a:t>
            </a:r>
            <a:r>
              <a:rPr lang="fr-FR" altLang="fr-FR" sz="1400" i="1" dirty="0" err="1">
                <a:solidFill>
                  <a:schemeClr val="bg1"/>
                </a:solidFill>
                <a:latin typeface="Calibri" panose="020F0502020204030204" pitchFamily="34" charset="0"/>
                <a:cs typeface="Calibri" panose="020F0502020204030204" pitchFamily="34" charset="0"/>
              </a:rPr>
              <a:t>processes</a:t>
            </a:r>
            <a:r>
              <a:rPr lang="fr-FR" altLang="fr-FR" sz="1400" dirty="0">
                <a:solidFill>
                  <a:schemeClr val="bg1"/>
                </a:solidFill>
                <a:latin typeface="Calibri" panose="020F0502020204030204" pitchFamily="34" charset="0"/>
                <a:cs typeface="Calibri" panose="020F0502020204030204" pitchFamily="34" charset="0"/>
              </a:rPr>
              <a:t> </a:t>
            </a:r>
            <a:r>
              <a:rPr lang="fr-FR" altLang="fr-FR" sz="1400" dirty="0" err="1">
                <a:solidFill>
                  <a:schemeClr val="bg1"/>
                </a:solidFill>
                <a:latin typeface="Calibri" panose="020F0502020204030204" pitchFamily="34" charset="0"/>
                <a:cs typeface="Calibri" panose="020F0502020204030204" pitchFamily="34" charset="0"/>
              </a:rPr>
              <a:t>develop</a:t>
            </a:r>
            <a:r>
              <a:rPr lang="fr-FR" altLang="fr-FR" sz="1400" dirty="0">
                <a:solidFill>
                  <a:schemeClr val="bg1"/>
                </a:solidFill>
                <a:latin typeface="Calibri" panose="020F0502020204030204" pitchFamily="34" charset="0"/>
                <a:cs typeface="Calibri" panose="020F0502020204030204" pitchFamily="34" charset="0"/>
              </a:rPr>
              <a:t> by </a:t>
            </a:r>
            <a:r>
              <a:rPr lang="fr-FR" altLang="fr-FR" sz="1400" dirty="0" err="1">
                <a:solidFill>
                  <a:schemeClr val="bg1"/>
                </a:solidFill>
                <a:latin typeface="Calibri" panose="020F0502020204030204" pitchFamily="34" charset="0"/>
                <a:cs typeface="Calibri" panose="020F0502020204030204" pitchFamily="34" charset="0"/>
              </a:rPr>
              <a:t>integration</a:t>
            </a:r>
            <a:r>
              <a:rPr lang="fr-FR" altLang="fr-FR" sz="1400" dirty="0">
                <a:solidFill>
                  <a:schemeClr val="bg1"/>
                </a:solidFill>
                <a:latin typeface="Calibri" panose="020F0502020204030204" pitchFamily="34" charset="0"/>
                <a:cs typeface="Calibri" panose="020F0502020204030204" pitchFamily="34" charset="0"/>
              </a:rPr>
              <a:t> of time via:</a:t>
            </a:r>
          </a:p>
        </p:txBody>
      </p:sp>
      <p:grpSp>
        <p:nvGrpSpPr>
          <p:cNvPr id="147" name="Groupe 146"/>
          <p:cNvGrpSpPr/>
          <p:nvPr/>
        </p:nvGrpSpPr>
        <p:grpSpPr>
          <a:xfrm>
            <a:off x="71004" y="2104472"/>
            <a:ext cx="7045266" cy="2886473"/>
            <a:chOff x="71004" y="2104472"/>
            <a:chExt cx="7045266" cy="2886473"/>
          </a:xfrm>
        </p:grpSpPr>
        <p:grpSp>
          <p:nvGrpSpPr>
            <p:cNvPr id="128" name="Groupe 41">
              <a:extLst>
                <a:ext uri="{FF2B5EF4-FFF2-40B4-BE49-F238E27FC236}">
                  <a16:creationId xmlns:a16="http://schemas.microsoft.com/office/drawing/2014/main" id="{38243D22-F072-4B27-A16C-75936CB9F3B1}"/>
                </a:ext>
              </a:extLst>
            </p:cNvPr>
            <p:cNvGrpSpPr>
              <a:grpSpLocks/>
            </p:cNvGrpSpPr>
            <p:nvPr/>
          </p:nvGrpSpPr>
          <p:grpSpPr bwMode="auto">
            <a:xfrm>
              <a:off x="71004" y="3945265"/>
              <a:ext cx="2552097" cy="1045680"/>
              <a:chOff x="1496248" y="2605025"/>
              <a:chExt cx="3381421" cy="1505407"/>
            </a:xfrm>
          </p:grpSpPr>
          <p:grpSp>
            <p:nvGrpSpPr>
              <p:cNvPr id="129" name="Groupe 39">
                <a:extLst>
                  <a:ext uri="{FF2B5EF4-FFF2-40B4-BE49-F238E27FC236}">
                    <a16:creationId xmlns:a16="http://schemas.microsoft.com/office/drawing/2014/main" id="{ECB10B51-743E-42F5-B1A2-E1EAEB42258C}"/>
                  </a:ext>
                </a:extLst>
              </p:cNvPr>
              <p:cNvGrpSpPr>
                <a:grpSpLocks/>
              </p:cNvGrpSpPr>
              <p:nvPr/>
            </p:nvGrpSpPr>
            <p:grpSpPr bwMode="auto">
              <a:xfrm>
                <a:off x="1496248" y="2605025"/>
                <a:ext cx="3381421" cy="1505407"/>
                <a:chOff x="1496248" y="2605025"/>
                <a:chExt cx="3381421" cy="1505407"/>
              </a:xfrm>
            </p:grpSpPr>
            <p:sp>
              <p:nvSpPr>
                <p:cNvPr id="131" name="ZoneTexte 14">
                  <a:extLst>
                    <a:ext uri="{FF2B5EF4-FFF2-40B4-BE49-F238E27FC236}">
                      <a16:creationId xmlns:a16="http://schemas.microsoft.com/office/drawing/2014/main" id="{4868D472-D212-4B8B-B967-14A32DD9F6C4}"/>
                    </a:ext>
                  </a:extLst>
                </p:cNvPr>
                <p:cNvSpPr txBox="1">
                  <a:spLocks noChangeArrowheads="1"/>
                </p:cNvSpPr>
                <p:nvPr/>
              </p:nvSpPr>
              <p:spPr bwMode="auto">
                <a:xfrm>
                  <a:off x="1496248" y="2942506"/>
                  <a:ext cx="1653250" cy="48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fr-FR" altLang="fr-FR" sz="1600" dirty="0" err="1">
                      <a:solidFill>
                        <a:schemeClr val="bg1"/>
                      </a:solidFill>
                      <a:latin typeface="+mn-lt"/>
                    </a:rPr>
                    <a:t>Lower</a:t>
                  </a:r>
                  <a:r>
                    <a:rPr lang="fr-FR" altLang="fr-FR" sz="1600" dirty="0">
                      <a:solidFill>
                        <a:schemeClr val="bg1"/>
                      </a:solidFill>
                      <a:latin typeface="+mn-lt"/>
                    </a:rPr>
                    <a:t> </a:t>
                  </a:r>
                  <a:r>
                    <a:rPr lang="fr-FR" altLang="fr-FR" sz="1600" dirty="0" err="1">
                      <a:solidFill>
                        <a:schemeClr val="bg1"/>
                      </a:solidFill>
                      <a:latin typeface="+mn-lt"/>
                    </a:rPr>
                    <a:t>CR's</a:t>
                  </a:r>
                  <a:endParaRPr lang="fr-FR" altLang="fr-FR" sz="1600" dirty="0">
                    <a:solidFill>
                      <a:schemeClr val="bg1"/>
                    </a:solidFill>
                    <a:latin typeface="+mn-lt"/>
                  </a:endParaRPr>
                </a:p>
              </p:txBody>
            </p:sp>
            <p:sp>
              <p:nvSpPr>
                <p:cNvPr id="132" name="Demi-tour 131">
                  <a:extLst>
                    <a:ext uri="{FF2B5EF4-FFF2-40B4-BE49-F238E27FC236}">
                      <a16:creationId xmlns:a16="http://schemas.microsoft.com/office/drawing/2014/main" id="{404377AC-2383-4702-9828-706A47DC4579}"/>
                    </a:ext>
                  </a:extLst>
                </p:cNvPr>
                <p:cNvSpPr/>
                <p:nvPr/>
              </p:nvSpPr>
              <p:spPr bwMode="auto">
                <a:xfrm rot="18000000">
                  <a:off x="2861101" y="3198859"/>
                  <a:ext cx="951469" cy="296838"/>
                </a:xfrm>
                <a:prstGeom prst="utur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600" dirty="0">
                    <a:solidFill>
                      <a:schemeClr val="tx1"/>
                    </a:solidFill>
                  </a:endParaRPr>
                </a:p>
              </p:txBody>
            </p:sp>
            <p:sp>
              <p:nvSpPr>
                <p:cNvPr id="133" name="ZoneTexte 17">
                  <a:extLst>
                    <a:ext uri="{FF2B5EF4-FFF2-40B4-BE49-F238E27FC236}">
                      <a16:creationId xmlns:a16="http://schemas.microsoft.com/office/drawing/2014/main" id="{8C8B9F1D-674B-4A87-9743-F68C2207F2DB}"/>
                    </a:ext>
                  </a:extLst>
                </p:cNvPr>
                <p:cNvSpPr txBox="1">
                  <a:spLocks noChangeArrowheads="1"/>
                </p:cNvSpPr>
                <p:nvPr/>
              </p:nvSpPr>
              <p:spPr bwMode="auto">
                <a:xfrm rot="21105258">
                  <a:off x="3167845" y="3569336"/>
                  <a:ext cx="1709824" cy="443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fr-FR" altLang="fr-FR" sz="1400" dirty="0" err="1">
                      <a:solidFill>
                        <a:schemeClr val="bg1"/>
                      </a:solidFill>
                      <a:latin typeface="+mn-lt"/>
                    </a:rPr>
                    <a:t>Retrospection</a:t>
                  </a:r>
                  <a:endParaRPr lang="fr-FR" altLang="fr-FR" sz="1400" dirty="0">
                    <a:solidFill>
                      <a:schemeClr val="bg1"/>
                    </a:solidFill>
                    <a:latin typeface="+mn-lt"/>
                  </a:endParaRPr>
                </a:p>
              </p:txBody>
            </p:sp>
            <p:sp>
              <p:nvSpPr>
                <p:cNvPr id="134" name="Forme libre 133">
                  <a:extLst>
                    <a:ext uri="{FF2B5EF4-FFF2-40B4-BE49-F238E27FC236}">
                      <a16:creationId xmlns:a16="http://schemas.microsoft.com/office/drawing/2014/main" id="{310F8B4E-CE84-4664-B722-F2525AC527AD}"/>
                    </a:ext>
                  </a:extLst>
                </p:cNvPr>
                <p:cNvSpPr/>
                <p:nvPr/>
              </p:nvSpPr>
              <p:spPr bwMode="auto">
                <a:xfrm>
                  <a:off x="2567214" y="2605025"/>
                  <a:ext cx="1757412" cy="1505407"/>
                </a:xfrm>
                <a:custGeom>
                  <a:avLst/>
                  <a:gdLst>
                    <a:gd name="connsiteX0" fmla="*/ 2081107 w 2109894"/>
                    <a:gd name="connsiteY0" fmla="*/ 1659467 h 1969347"/>
                    <a:gd name="connsiteX1" fmla="*/ 313267 w 2109894"/>
                    <a:gd name="connsiteY1" fmla="*/ 1862667 h 1969347"/>
                    <a:gd name="connsiteX2" fmla="*/ 201507 w 2109894"/>
                    <a:gd name="connsiteY2" fmla="*/ 1019387 h 1969347"/>
                    <a:gd name="connsiteX3" fmla="*/ 1197187 w 2109894"/>
                    <a:gd name="connsiteY3" fmla="*/ 13547 h 1969347"/>
                    <a:gd name="connsiteX4" fmla="*/ 1979507 w 2109894"/>
                    <a:gd name="connsiteY4" fmla="*/ 938107 h 1969347"/>
                    <a:gd name="connsiteX5" fmla="*/ 1979507 w 2109894"/>
                    <a:gd name="connsiteY5" fmla="*/ 927947 h 1969347"/>
                    <a:gd name="connsiteX0" fmla="*/ 2081107 w 2081106"/>
                    <a:gd name="connsiteY0" fmla="*/ 1659467 h 1969347"/>
                    <a:gd name="connsiteX1" fmla="*/ 313267 w 2081106"/>
                    <a:gd name="connsiteY1" fmla="*/ 1862667 h 1969347"/>
                    <a:gd name="connsiteX2" fmla="*/ 201507 w 2081106"/>
                    <a:gd name="connsiteY2" fmla="*/ 1019387 h 1969347"/>
                    <a:gd name="connsiteX3" fmla="*/ 1197187 w 2081106"/>
                    <a:gd name="connsiteY3" fmla="*/ 13547 h 1969347"/>
                    <a:gd name="connsiteX4" fmla="*/ 1979507 w 2081106"/>
                    <a:gd name="connsiteY4" fmla="*/ 938107 h 1969347"/>
                    <a:gd name="connsiteX5" fmla="*/ 1538032 w 2081106"/>
                    <a:gd name="connsiteY5" fmla="*/ 684866 h 1969347"/>
                    <a:gd name="connsiteX0" fmla="*/ 2081107 w 2081107"/>
                    <a:gd name="connsiteY0" fmla="*/ 1755079 h 2064959"/>
                    <a:gd name="connsiteX1" fmla="*/ 313267 w 2081107"/>
                    <a:gd name="connsiteY1" fmla="*/ 1958279 h 2064959"/>
                    <a:gd name="connsiteX2" fmla="*/ 201507 w 2081107"/>
                    <a:gd name="connsiteY2" fmla="*/ 1114999 h 2064959"/>
                    <a:gd name="connsiteX3" fmla="*/ 1197187 w 2081107"/>
                    <a:gd name="connsiteY3" fmla="*/ 109159 h 2064959"/>
                    <a:gd name="connsiteX4" fmla="*/ 1578782 w 2081107"/>
                    <a:gd name="connsiteY4" fmla="*/ 460047 h 2064959"/>
                    <a:gd name="connsiteX5" fmla="*/ 1538032 w 2081107"/>
                    <a:gd name="connsiteY5" fmla="*/ 780478 h 2064959"/>
                    <a:gd name="connsiteX0" fmla="*/ 2081107 w 2081107"/>
                    <a:gd name="connsiteY0" fmla="*/ 1755079 h 2064959"/>
                    <a:gd name="connsiteX1" fmla="*/ 313267 w 2081107"/>
                    <a:gd name="connsiteY1" fmla="*/ 1958279 h 2064959"/>
                    <a:gd name="connsiteX2" fmla="*/ 201507 w 2081107"/>
                    <a:gd name="connsiteY2" fmla="*/ 1114999 h 2064959"/>
                    <a:gd name="connsiteX3" fmla="*/ 1197187 w 2081107"/>
                    <a:gd name="connsiteY3" fmla="*/ 109159 h 2064959"/>
                    <a:gd name="connsiteX4" fmla="*/ 1578782 w 2081107"/>
                    <a:gd name="connsiteY4" fmla="*/ 460047 h 2064959"/>
                    <a:gd name="connsiteX5" fmla="*/ 1538032 w 2081107"/>
                    <a:gd name="connsiteY5" fmla="*/ 780478 h 2064959"/>
                    <a:gd name="connsiteX0" fmla="*/ 2026919 w 2026919"/>
                    <a:gd name="connsiteY0" fmla="*/ 1755079 h 2068171"/>
                    <a:gd name="connsiteX1" fmla="*/ 1590254 w 2026919"/>
                    <a:gd name="connsiteY1" fmla="*/ 1774344 h 2068171"/>
                    <a:gd name="connsiteX2" fmla="*/ 259079 w 2026919"/>
                    <a:gd name="connsiteY2" fmla="*/ 1958279 h 2068171"/>
                    <a:gd name="connsiteX3" fmla="*/ 147319 w 2026919"/>
                    <a:gd name="connsiteY3" fmla="*/ 1114999 h 2068171"/>
                    <a:gd name="connsiteX4" fmla="*/ 1142999 w 2026919"/>
                    <a:gd name="connsiteY4" fmla="*/ 109159 h 2068171"/>
                    <a:gd name="connsiteX5" fmla="*/ 1524594 w 2026919"/>
                    <a:gd name="connsiteY5" fmla="*/ 460047 h 2068171"/>
                    <a:gd name="connsiteX6" fmla="*/ 1483844 w 2026919"/>
                    <a:gd name="connsiteY6" fmla="*/ 780478 h 2068171"/>
                    <a:gd name="connsiteX0" fmla="*/ 2026920 w 2026920"/>
                    <a:gd name="connsiteY0" fmla="*/ 1755079 h 2068169"/>
                    <a:gd name="connsiteX1" fmla="*/ 1712511 w 2026920"/>
                    <a:gd name="connsiteY1" fmla="*/ 1745175 h 2068169"/>
                    <a:gd name="connsiteX2" fmla="*/ 1590255 w 2026920"/>
                    <a:gd name="connsiteY2" fmla="*/ 1774344 h 2068169"/>
                    <a:gd name="connsiteX3" fmla="*/ 259080 w 2026920"/>
                    <a:gd name="connsiteY3" fmla="*/ 1958279 h 2068169"/>
                    <a:gd name="connsiteX4" fmla="*/ 147320 w 2026920"/>
                    <a:gd name="connsiteY4" fmla="*/ 1114999 h 2068169"/>
                    <a:gd name="connsiteX5" fmla="*/ 1143000 w 2026920"/>
                    <a:gd name="connsiteY5" fmla="*/ 109159 h 2068169"/>
                    <a:gd name="connsiteX6" fmla="*/ 1524595 w 2026920"/>
                    <a:gd name="connsiteY6" fmla="*/ 460047 h 2068169"/>
                    <a:gd name="connsiteX7" fmla="*/ 1483845 w 2026920"/>
                    <a:gd name="connsiteY7" fmla="*/ 780478 h 2068169"/>
                    <a:gd name="connsiteX0" fmla="*/ 1809578 w 1832493"/>
                    <a:gd name="connsiteY0" fmla="*/ 1755080 h 2068171"/>
                    <a:gd name="connsiteX1" fmla="*/ 1712511 w 1832493"/>
                    <a:gd name="connsiteY1" fmla="*/ 1745175 h 2068171"/>
                    <a:gd name="connsiteX2" fmla="*/ 1590255 w 1832493"/>
                    <a:gd name="connsiteY2" fmla="*/ 1774344 h 2068171"/>
                    <a:gd name="connsiteX3" fmla="*/ 259080 w 1832493"/>
                    <a:gd name="connsiteY3" fmla="*/ 1958279 h 2068171"/>
                    <a:gd name="connsiteX4" fmla="*/ 147320 w 1832493"/>
                    <a:gd name="connsiteY4" fmla="*/ 1114999 h 2068171"/>
                    <a:gd name="connsiteX5" fmla="*/ 1143000 w 1832493"/>
                    <a:gd name="connsiteY5" fmla="*/ 109159 h 2068171"/>
                    <a:gd name="connsiteX6" fmla="*/ 1524595 w 1832493"/>
                    <a:gd name="connsiteY6" fmla="*/ 460047 h 2068171"/>
                    <a:gd name="connsiteX7" fmla="*/ 1483845 w 1832493"/>
                    <a:gd name="connsiteY7" fmla="*/ 780478 h 2068171"/>
                    <a:gd name="connsiteX0" fmla="*/ 1809578 w 1832493"/>
                    <a:gd name="connsiteY0" fmla="*/ 1755080 h 2068169"/>
                    <a:gd name="connsiteX1" fmla="*/ 1712511 w 1832493"/>
                    <a:gd name="connsiteY1" fmla="*/ 1745175 h 2068169"/>
                    <a:gd name="connsiteX2" fmla="*/ 1590255 w 1832493"/>
                    <a:gd name="connsiteY2" fmla="*/ 1774344 h 2068169"/>
                    <a:gd name="connsiteX3" fmla="*/ 259080 w 1832493"/>
                    <a:gd name="connsiteY3" fmla="*/ 1958279 h 2068169"/>
                    <a:gd name="connsiteX4" fmla="*/ 147320 w 1832493"/>
                    <a:gd name="connsiteY4" fmla="*/ 1114999 h 2068169"/>
                    <a:gd name="connsiteX5" fmla="*/ 1143000 w 1832493"/>
                    <a:gd name="connsiteY5" fmla="*/ 109159 h 2068169"/>
                    <a:gd name="connsiteX6" fmla="*/ 1524595 w 1832493"/>
                    <a:gd name="connsiteY6" fmla="*/ 460047 h 2068169"/>
                    <a:gd name="connsiteX7" fmla="*/ 1483844 w 1832493"/>
                    <a:gd name="connsiteY7" fmla="*/ 479058 h 2068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2493" h="2068169">
                      <a:moveTo>
                        <a:pt x="1809578" y="1755080"/>
                      </a:moveTo>
                      <a:cubicBezTo>
                        <a:pt x="1804720" y="1753429"/>
                        <a:pt x="1749065" y="1741964"/>
                        <a:pt x="1712511" y="1745175"/>
                      </a:cubicBezTo>
                      <a:cubicBezTo>
                        <a:pt x="1675957" y="1748386"/>
                        <a:pt x="1832493" y="1738827"/>
                        <a:pt x="1590255" y="1774344"/>
                      </a:cubicBezTo>
                      <a:cubicBezTo>
                        <a:pt x="1348017" y="1809861"/>
                        <a:pt x="499569" y="2068170"/>
                        <a:pt x="259080" y="1958279"/>
                      </a:cubicBezTo>
                      <a:cubicBezTo>
                        <a:pt x="18591" y="1848388"/>
                        <a:pt x="0" y="1423186"/>
                        <a:pt x="147320" y="1114999"/>
                      </a:cubicBezTo>
                      <a:cubicBezTo>
                        <a:pt x="294640" y="806812"/>
                        <a:pt x="913454" y="218318"/>
                        <a:pt x="1143000" y="109159"/>
                      </a:cubicBezTo>
                      <a:cubicBezTo>
                        <a:pt x="1372546" y="0"/>
                        <a:pt x="1467788" y="348161"/>
                        <a:pt x="1524595" y="460047"/>
                      </a:cubicBezTo>
                      <a:cubicBezTo>
                        <a:pt x="1574610" y="659441"/>
                        <a:pt x="1549037" y="560338"/>
                        <a:pt x="1483844" y="479058"/>
                      </a:cubicBezTo>
                    </a:path>
                  </a:pathLst>
                </a:custGeom>
                <a:ln w="190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fr-FR" sz="1600"/>
                </a:p>
              </p:txBody>
            </p:sp>
          </p:grpSp>
          <p:sp>
            <p:nvSpPr>
              <p:cNvPr id="130" name="Triangle isocèle 129">
                <a:extLst>
                  <a:ext uri="{FF2B5EF4-FFF2-40B4-BE49-F238E27FC236}">
                    <a16:creationId xmlns:a16="http://schemas.microsoft.com/office/drawing/2014/main" id="{4387082C-1BA7-47D9-A77A-924FCCBB3FA0}"/>
                  </a:ext>
                </a:extLst>
              </p:cNvPr>
              <p:cNvSpPr/>
              <p:nvPr/>
            </p:nvSpPr>
            <p:spPr bwMode="auto">
              <a:xfrm rot="9060000">
                <a:off x="3996489" y="2941982"/>
                <a:ext cx="158314" cy="16305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600" dirty="0">
                  <a:solidFill>
                    <a:schemeClr val="tx1"/>
                  </a:solidFill>
                </a:endParaRPr>
              </a:p>
            </p:txBody>
          </p:sp>
        </p:grpSp>
        <p:sp>
          <p:nvSpPr>
            <p:cNvPr id="144" name="ZoneTexte 38">
              <a:extLst>
                <a:ext uri="{FF2B5EF4-FFF2-40B4-BE49-F238E27FC236}">
                  <a16:creationId xmlns:a16="http://schemas.microsoft.com/office/drawing/2014/main" id="{3AC7195C-713E-4F7F-AF37-13BF70BCDEC9}"/>
                </a:ext>
              </a:extLst>
            </p:cNvPr>
            <p:cNvSpPr txBox="1">
              <a:spLocks noChangeArrowheads="1"/>
            </p:cNvSpPr>
            <p:nvPr/>
          </p:nvSpPr>
          <p:spPr bwMode="auto">
            <a:xfrm>
              <a:off x="4380270" y="2104472"/>
              <a:ext cx="2736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400" dirty="0">
                  <a:solidFill>
                    <a:schemeClr val="bg1"/>
                  </a:solidFill>
                  <a:latin typeface="Calibri" panose="020F0502020204030204" pitchFamily="34" charset="0"/>
                  <a:cs typeface="Calibri" panose="020F0502020204030204" pitchFamily="34" charset="0"/>
                </a:rPr>
                <a:t>1. </a:t>
              </a:r>
              <a:r>
                <a:rPr lang="en-US" altLang="fr-FR" sz="1400" b="1" i="1" dirty="0">
                  <a:solidFill>
                    <a:schemeClr val="bg1"/>
                  </a:solidFill>
                  <a:latin typeface="Calibri" panose="020F0502020204030204" pitchFamily="34" charset="0"/>
                  <a:cs typeface="Calibri" panose="020F0502020204030204" pitchFamily="34" charset="0"/>
                </a:rPr>
                <a:t>Retrospection:</a:t>
              </a:r>
              <a:r>
                <a:rPr lang="en-US" altLang="fr-FR" sz="1400" dirty="0">
                  <a:solidFill>
                    <a:schemeClr val="bg1"/>
                  </a:solidFill>
                  <a:latin typeface="Calibri" panose="020F0502020204030204" pitchFamily="34" charset="0"/>
                  <a:cs typeface="Calibri" panose="020F0502020204030204" pitchFamily="34" charset="0"/>
                </a:rPr>
                <a:t>  analysis of the situation and recall of near past for "making sense" of S (by abduction). </a:t>
              </a:r>
              <a:endParaRPr lang="fr-FR" altLang="fr-FR" sz="1400" dirty="0">
                <a:solidFill>
                  <a:schemeClr val="bg1"/>
                </a:solidFill>
                <a:latin typeface="Calibri" panose="020F0502020204030204" pitchFamily="34" charset="0"/>
                <a:cs typeface="Calibri" panose="020F0502020204030204" pitchFamily="34" charset="0"/>
              </a:endParaRPr>
            </a:p>
          </p:txBody>
        </p:sp>
      </p:grpSp>
      <p:grpSp>
        <p:nvGrpSpPr>
          <p:cNvPr id="148" name="Groupe 147"/>
          <p:cNvGrpSpPr/>
          <p:nvPr/>
        </p:nvGrpSpPr>
        <p:grpSpPr>
          <a:xfrm>
            <a:off x="2611424" y="3121296"/>
            <a:ext cx="4504846" cy="2094688"/>
            <a:chOff x="2611424" y="3121296"/>
            <a:chExt cx="4504846" cy="2094688"/>
          </a:xfrm>
        </p:grpSpPr>
        <p:grpSp>
          <p:nvGrpSpPr>
            <p:cNvPr id="141" name="Groupe 140"/>
            <p:cNvGrpSpPr/>
            <p:nvPr/>
          </p:nvGrpSpPr>
          <p:grpSpPr>
            <a:xfrm>
              <a:off x="2611424" y="3679873"/>
              <a:ext cx="1771936" cy="1536111"/>
              <a:chOff x="4818748" y="3478314"/>
              <a:chExt cx="1771936" cy="1536111"/>
            </a:xfrm>
          </p:grpSpPr>
          <p:sp>
            <p:nvSpPr>
              <p:cNvPr id="135" name="Forme libre 134">
                <a:extLst>
                  <a:ext uri="{FF2B5EF4-FFF2-40B4-BE49-F238E27FC236}">
                    <a16:creationId xmlns:a16="http://schemas.microsoft.com/office/drawing/2014/main" id="{30766173-A0B8-4AA4-BBDC-107C4811DC3F}"/>
                  </a:ext>
                </a:extLst>
              </p:cNvPr>
              <p:cNvSpPr/>
              <p:nvPr/>
            </p:nvSpPr>
            <p:spPr bwMode="auto">
              <a:xfrm>
                <a:off x="5841224" y="3719956"/>
                <a:ext cx="199143" cy="848847"/>
              </a:xfrm>
              <a:custGeom>
                <a:avLst/>
                <a:gdLst>
                  <a:gd name="connsiteX0" fmla="*/ 262890 w 262890"/>
                  <a:gd name="connsiteY0" fmla="*/ 1245870 h 1245870"/>
                  <a:gd name="connsiteX1" fmla="*/ 148590 w 262890"/>
                  <a:gd name="connsiteY1" fmla="*/ 297180 h 1245870"/>
                  <a:gd name="connsiteX2" fmla="*/ 0 w 262890"/>
                  <a:gd name="connsiteY2" fmla="*/ 0 h 1245870"/>
                </a:gdLst>
                <a:ahLst/>
                <a:cxnLst>
                  <a:cxn ang="0">
                    <a:pos x="connsiteX0" y="connsiteY0"/>
                  </a:cxn>
                  <a:cxn ang="0">
                    <a:pos x="connsiteX1" y="connsiteY1"/>
                  </a:cxn>
                  <a:cxn ang="0">
                    <a:pos x="connsiteX2" y="connsiteY2"/>
                  </a:cxn>
                </a:cxnLst>
                <a:rect l="l" t="t" r="r" b="b"/>
                <a:pathLst>
                  <a:path w="262890" h="1245870">
                    <a:moveTo>
                      <a:pt x="262890" y="1245870"/>
                    </a:moveTo>
                    <a:cubicBezTo>
                      <a:pt x="227647" y="875347"/>
                      <a:pt x="192405" y="504825"/>
                      <a:pt x="148590" y="297180"/>
                    </a:cubicBezTo>
                    <a:cubicBezTo>
                      <a:pt x="104775" y="89535"/>
                      <a:pt x="52387" y="44767"/>
                      <a:pt x="0" y="0"/>
                    </a:cubicBezTo>
                  </a:path>
                </a:pathLst>
              </a:cu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fr-FR" sz="1400">
                  <a:latin typeface="Calibri" panose="020F0502020204030204" pitchFamily="34" charset="0"/>
                  <a:cs typeface="Calibri" panose="020F0502020204030204" pitchFamily="34" charset="0"/>
                </a:endParaRPr>
              </a:p>
            </p:txBody>
          </p:sp>
          <p:grpSp>
            <p:nvGrpSpPr>
              <p:cNvPr id="136" name="Groupe 40">
                <a:extLst>
                  <a:ext uri="{FF2B5EF4-FFF2-40B4-BE49-F238E27FC236}">
                    <a16:creationId xmlns:a16="http://schemas.microsoft.com/office/drawing/2014/main" id="{A693DE88-E0BE-440B-9951-8002740B12FC}"/>
                  </a:ext>
                </a:extLst>
              </p:cNvPr>
              <p:cNvGrpSpPr>
                <a:grpSpLocks/>
              </p:cNvGrpSpPr>
              <p:nvPr/>
            </p:nvGrpSpPr>
            <p:grpSpPr bwMode="auto">
              <a:xfrm>
                <a:off x="4818748" y="3655235"/>
                <a:ext cx="1577588" cy="1359190"/>
                <a:chOff x="5469798" y="2006080"/>
                <a:chExt cx="2012009" cy="1734530"/>
              </a:xfrm>
            </p:grpSpPr>
            <p:sp>
              <p:nvSpPr>
                <p:cNvPr id="137" name="ZoneTexte 24">
                  <a:extLst>
                    <a:ext uri="{FF2B5EF4-FFF2-40B4-BE49-F238E27FC236}">
                      <a16:creationId xmlns:a16="http://schemas.microsoft.com/office/drawing/2014/main" id="{9A559F29-8B29-44AB-9487-19C37DFB44D7}"/>
                    </a:ext>
                  </a:extLst>
                </p:cNvPr>
                <p:cNvSpPr txBox="1">
                  <a:spLocks noChangeArrowheads="1"/>
                </p:cNvSpPr>
                <p:nvPr/>
              </p:nvSpPr>
              <p:spPr bwMode="auto">
                <a:xfrm rot="20706509">
                  <a:off x="5698946" y="2921832"/>
                  <a:ext cx="1489291" cy="392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fr-FR" altLang="fr-FR" sz="1400" dirty="0">
                      <a:solidFill>
                        <a:schemeClr val="bg1"/>
                      </a:solidFill>
                      <a:latin typeface="Calibri" panose="020F0502020204030204" pitchFamily="34" charset="0"/>
                      <a:cs typeface="Calibri" panose="020F0502020204030204" pitchFamily="34" charset="0"/>
                    </a:rPr>
                    <a:t>Prospection</a:t>
                  </a:r>
                </a:p>
              </p:txBody>
            </p:sp>
            <p:sp>
              <p:nvSpPr>
                <p:cNvPr id="138" name="Forme libre 29">
                  <a:extLst>
                    <a:ext uri="{FF2B5EF4-FFF2-40B4-BE49-F238E27FC236}">
                      <a16:creationId xmlns:a16="http://schemas.microsoft.com/office/drawing/2014/main" id="{9546B658-BF5B-41CE-AAC2-FECBF86B75C0}"/>
                    </a:ext>
                  </a:extLst>
                </p:cNvPr>
                <p:cNvSpPr/>
                <p:nvPr/>
              </p:nvSpPr>
              <p:spPr bwMode="auto">
                <a:xfrm>
                  <a:off x="5469798" y="2006080"/>
                  <a:ext cx="1811074" cy="1734530"/>
                </a:xfrm>
                <a:custGeom>
                  <a:avLst/>
                  <a:gdLst>
                    <a:gd name="connsiteX0" fmla="*/ 0 w 1746885"/>
                    <a:gd name="connsiteY0" fmla="*/ 2045970 h 2045970"/>
                    <a:gd name="connsiteX1" fmla="*/ 1543050 w 1746885"/>
                    <a:gd name="connsiteY1" fmla="*/ 1463040 h 2045970"/>
                    <a:gd name="connsiteX2" fmla="*/ 1223010 w 1746885"/>
                    <a:gd name="connsiteY2" fmla="*/ 0 h 2045970"/>
                    <a:gd name="connsiteX3" fmla="*/ 1223010 w 1746885"/>
                    <a:gd name="connsiteY3" fmla="*/ 0 h 2045970"/>
                    <a:gd name="connsiteX0" fmla="*/ 0 w 1746885"/>
                    <a:gd name="connsiteY0" fmla="*/ 2289175 h 2289175"/>
                    <a:gd name="connsiteX1" fmla="*/ 1543050 w 1746885"/>
                    <a:gd name="connsiteY1" fmla="*/ 1706245 h 2289175"/>
                    <a:gd name="connsiteX2" fmla="*/ 1223010 w 1746885"/>
                    <a:gd name="connsiteY2" fmla="*/ 243205 h 2289175"/>
                    <a:gd name="connsiteX3" fmla="*/ 1490980 w 1746885"/>
                    <a:gd name="connsiteY3" fmla="*/ 247015 h 2289175"/>
                    <a:gd name="connsiteX0" fmla="*/ 0 w 1746885"/>
                    <a:gd name="connsiteY0" fmla="*/ 2296583 h 2296583"/>
                    <a:gd name="connsiteX1" fmla="*/ 1543050 w 1746885"/>
                    <a:gd name="connsiteY1" fmla="*/ 1713653 h 2296583"/>
                    <a:gd name="connsiteX2" fmla="*/ 1223010 w 1746885"/>
                    <a:gd name="connsiteY2" fmla="*/ 250613 h 2296583"/>
                    <a:gd name="connsiteX3" fmla="*/ 1268730 w 1746885"/>
                    <a:gd name="connsiteY3" fmla="*/ 209974 h 2296583"/>
                    <a:gd name="connsiteX0" fmla="*/ 0 w 1821180"/>
                    <a:gd name="connsiteY0" fmla="*/ 2248322 h 2248322"/>
                    <a:gd name="connsiteX1" fmla="*/ 1543050 w 1821180"/>
                    <a:gd name="connsiteY1" fmla="*/ 1665392 h 2248322"/>
                    <a:gd name="connsiteX2" fmla="*/ 1668780 w 1821180"/>
                    <a:gd name="connsiteY2" fmla="*/ 250613 h 2248322"/>
                    <a:gd name="connsiteX3" fmla="*/ 1268730 w 1821180"/>
                    <a:gd name="connsiteY3" fmla="*/ 161713 h 2248322"/>
                    <a:gd name="connsiteX0" fmla="*/ 0 w 1754505"/>
                    <a:gd name="connsiteY0" fmla="*/ 2086609 h 2086609"/>
                    <a:gd name="connsiteX1" fmla="*/ 1543050 w 1754505"/>
                    <a:gd name="connsiteY1" fmla="*/ 1503679 h 2086609"/>
                    <a:gd name="connsiteX2" fmla="*/ 1268730 w 1754505"/>
                    <a:gd name="connsiteY2" fmla="*/ 0 h 2086609"/>
                    <a:gd name="connsiteX0" fmla="*/ 0 w 1828588"/>
                    <a:gd name="connsiteY0" fmla="*/ 2131060 h 2131060"/>
                    <a:gd name="connsiteX1" fmla="*/ 1543050 w 1828588"/>
                    <a:gd name="connsiteY1" fmla="*/ 1548130 h 2131060"/>
                    <a:gd name="connsiteX2" fmla="*/ 1713230 w 1828588"/>
                    <a:gd name="connsiteY2" fmla="*/ 0 h 2131060"/>
                    <a:gd name="connsiteX0" fmla="*/ 0 w 2389399"/>
                    <a:gd name="connsiteY0" fmla="*/ 1545943 h 1805787"/>
                    <a:gd name="connsiteX1" fmla="*/ 2023745 w 2389399"/>
                    <a:gd name="connsiteY1" fmla="*/ 1548130 h 1805787"/>
                    <a:gd name="connsiteX2" fmla="*/ 2193925 w 2389399"/>
                    <a:gd name="connsiteY2" fmla="*/ 0 h 1805787"/>
                    <a:gd name="connsiteX0" fmla="*/ 0 w 2389399"/>
                    <a:gd name="connsiteY0" fmla="*/ 1545943 h 2311007"/>
                    <a:gd name="connsiteX1" fmla="*/ 2023745 w 2389399"/>
                    <a:gd name="connsiteY1" fmla="*/ 1548130 h 2311007"/>
                    <a:gd name="connsiteX2" fmla="*/ 2193925 w 2389399"/>
                    <a:gd name="connsiteY2" fmla="*/ 0 h 2311007"/>
                    <a:gd name="connsiteX0" fmla="*/ 0 w 1757599"/>
                    <a:gd name="connsiteY0" fmla="*/ 1545943 h 2311007"/>
                    <a:gd name="connsiteX1" fmla="*/ 1482201 w 1757599"/>
                    <a:gd name="connsiteY1" fmla="*/ 1548130 h 2311007"/>
                    <a:gd name="connsiteX2" fmla="*/ 1652381 w 1757599"/>
                    <a:gd name="connsiteY2" fmla="*/ 0 h 2311007"/>
                  </a:gdLst>
                  <a:ahLst/>
                  <a:cxnLst>
                    <a:cxn ang="0">
                      <a:pos x="connsiteX0" y="connsiteY0"/>
                    </a:cxn>
                    <a:cxn ang="0">
                      <a:pos x="connsiteX1" y="connsiteY1"/>
                    </a:cxn>
                    <a:cxn ang="0">
                      <a:pos x="connsiteX2" y="connsiteY2"/>
                    </a:cxn>
                  </a:cxnLst>
                  <a:rect l="l" t="t" r="r" b="b"/>
                  <a:pathLst>
                    <a:path w="1757599" h="2311007">
                      <a:moveTo>
                        <a:pt x="0" y="1545943"/>
                      </a:moveTo>
                      <a:cubicBezTo>
                        <a:pt x="760879" y="2311007"/>
                        <a:pt x="1206804" y="1805787"/>
                        <a:pt x="1482201" y="1548130"/>
                      </a:cubicBezTo>
                      <a:cubicBezTo>
                        <a:pt x="1757598" y="1290473"/>
                        <a:pt x="1709531" y="313267"/>
                        <a:pt x="1652381" y="0"/>
                      </a:cubicBezTo>
                    </a:path>
                  </a:pathLst>
                </a:custGeom>
                <a:ln w="25400">
                  <a:solidFill>
                    <a:srgbClr val="0070C0">
                      <a:alpha val="81000"/>
                    </a:srgbClr>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fr-FR" sz="1400">
                    <a:latin typeface="Calibri" panose="020F0502020204030204" pitchFamily="34" charset="0"/>
                    <a:cs typeface="Calibri" panose="020F0502020204030204" pitchFamily="34" charset="0"/>
                  </a:endParaRPr>
                </a:p>
              </p:txBody>
            </p:sp>
            <p:sp>
              <p:nvSpPr>
                <p:cNvPr id="139" name="Forme libre 138">
                  <a:extLst>
                    <a:ext uri="{FF2B5EF4-FFF2-40B4-BE49-F238E27FC236}">
                      <a16:creationId xmlns:a16="http://schemas.microsoft.com/office/drawing/2014/main" id="{B63BAD92-3DF0-421F-8DE6-640838C9C79D}"/>
                    </a:ext>
                  </a:extLst>
                </p:cNvPr>
                <p:cNvSpPr/>
                <p:nvPr/>
              </p:nvSpPr>
              <p:spPr bwMode="auto">
                <a:xfrm>
                  <a:off x="7062738" y="2142679"/>
                  <a:ext cx="419069" cy="992719"/>
                </a:xfrm>
                <a:custGeom>
                  <a:avLst/>
                  <a:gdLst>
                    <a:gd name="connsiteX0" fmla="*/ 0 w 436245"/>
                    <a:gd name="connsiteY0" fmla="*/ 1325880 h 1325880"/>
                    <a:gd name="connsiteX1" fmla="*/ 377190 w 436245"/>
                    <a:gd name="connsiteY1" fmla="*/ 731520 h 1325880"/>
                    <a:gd name="connsiteX2" fmla="*/ 354330 w 436245"/>
                    <a:gd name="connsiteY2" fmla="*/ 0 h 1325880"/>
                  </a:gdLst>
                  <a:ahLst/>
                  <a:cxnLst>
                    <a:cxn ang="0">
                      <a:pos x="connsiteX0" y="connsiteY0"/>
                    </a:cxn>
                    <a:cxn ang="0">
                      <a:pos x="connsiteX1" y="connsiteY1"/>
                    </a:cxn>
                    <a:cxn ang="0">
                      <a:pos x="connsiteX2" y="connsiteY2"/>
                    </a:cxn>
                  </a:cxnLst>
                  <a:rect l="l" t="t" r="r" b="b"/>
                  <a:pathLst>
                    <a:path w="436245" h="1325880">
                      <a:moveTo>
                        <a:pt x="0" y="1325880"/>
                      </a:moveTo>
                      <a:cubicBezTo>
                        <a:pt x="159067" y="1139190"/>
                        <a:pt x="318135" y="952500"/>
                        <a:pt x="377190" y="731520"/>
                      </a:cubicBezTo>
                      <a:cubicBezTo>
                        <a:pt x="436245" y="510540"/>
                        <a:pt x="395287" y="255270"/>
                        <a:pt x="354330" y="0"/>
                      </a:cubicBezTo>
                    </a:path>
                  </a:pathLst>
                </a:cu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fr-FR" sz="1400">
                    <a:latin typeface="Calibri" panose="020F0502020204030204" pitchFamily="34" charset="0"/>
                    <a:cs typeface="Calibri" panose="020F0502020204030204" pitchFamily="34" charset="0"/>
                  </a:endParaRPr>
                </a:p>
              </p:txBody>
            </p:sp>
          </p:grpSp>
          <p:sp>
            <p:nvSpPr>
              <p:cNvPr id="140" name="ZoneTexte 36">
                <a:extLst>
                  <a:ext uri="{FF2B5EF4-FFF2-40B4-BE49-F238E27FC236}">
                    <a16:creationId xmlns:a16="http://schemas.microsoft.com/office/drawing/2014/main" id="{962A998A-81CF-4B4D-9296-1656C60B0DEA}"/>
                  </a:ext>
                </a:extLst>
              </p:cNvPr>
              <p:cNvSpPr txBox="1">
                <a:spLocks noChangeArrowheads="1"/>
              </p:cNvSpPr>
              <p:nvPr/>
            </p:nvSpPr>
            <p:spPr bwMode="auto">
              <a:xfrm>
                <a:off x="5489643" y="3478314"/>
                <a:ext cx="11010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fr-FR" altLang="fr-FR" sz="1400" dirty="0">
                    <a:solidFill>
                      <a:schemeClr val="bg1"/>
                    </a:solidFill>
                    <a:latin typeface="Calibri" panose="020F0502020204030204" pitchFamily="34" charset="0"/>
                    <a:cs typeface="Calibri" panose="020F0502020204030204" pitchFamily="34" charset="0"/>
                  </a:rPr>
                  <a:t>Scenarios</a:t>
                </a:r>
              </a:p>
            </p:txBody>
          </p:sp>
        </p:grpSp>
        <p:sp>
          <p:nvSpPr>
            <p:cNvPr id="145" name="ZoneTexte 35">
              <a:extLst>
                <a:ext uri="{FF2B5EF4-FFF2-40B4-BE49-F238E27FC236}">
                  <a16:creationId xmlns:a16="http://schemas.microsoft.com/office/drawing/2014/main" id="{AD47B5CB-DE10-486F-BECF-CEBFCCE35664}"/>
                </a:ext>
              </a:extLst>
            </p:cNvPr>
            <p:cNvSpPr txBox="1">
              <a:spLocks noChangeArrowheads="1"/>
            </p:cNvSpPr>
            <p:nvPr/>
          </p:nvSpPr>
          <p:spPr bwMode="auto">
            <a:xfrm>
              <a:off x="4380270" y="3121296"/>
              <a:ext cx="2736000"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fr-FR" sz="1400" dirty="0">
                  <a:solidFill>
                    <a:schemeClr val="bg1"/>
                  </a:solidFill>
                  <a:latin typeface="Calibri" panose="020F0502020204030204" pitchFamily="34" charset="0"/>
                  <a:cs typeface="Calibri" panose="020F0502020204030204" pitchFamily="34" charset="0"/>
                </a:rPr>
                <a:t>2. </a:t>
              </a:r>
              <a:r>
                <a:rPr lang="en-US" altLang="fr-FR" sz="1400" b="1" i="1" dirty="0">
                  <a:solidFill>
                    <a:schemeClr val="bg1"/>
                  </a:solidFill>
                  <a:latin typeface="Calibri" panose="020F0502020204030204" pitchFamily="34" charset="0"/>
                  <a:cs typeface="Calibri" panose="020F0502020204030204" pitchFamily="34" charset="0"/>
                </a:rPr>
                <a:t>Prospection</a:t>
              </a:r>
              <a:r>
                <a:rPr lang="en-US" altLang="fr-FR" sz="1400" dirty="0">
                  <a:solidFill>
                    <a:schemeClr val="bg1"/>
                  </a:solidFill>
                  <a:latin typeface="Calibri" panose="020F0502020204030204" pitchFamily="34" charset="0"/>
                  <a:cs typeface="Calibri" panose="020F0502020204030204" pitchFamily="34" charset="0"/>
                </a:rPr>
                <a:t>: search of "scenarios" by iteratively constructing ‘virtual’ landscapes ("mental spaces") in </a:t>
              </a:r>
              <a:r>
                <a:rPr lang="en-US" altLang="fr-FR" sz="1400" b="1" dirty="0">
                  <a:solidFill>
                    <a:schemeClr val="bg1"/>
                  </a:solidFill>
                  <a:latin typeface="Calibri" panose="020F0502020204030204" pitchFamily="34" charset="0"/>
                  <a:cs typeface="Calibri" panose="020F0502020204030204" pitchFamily="34" charset="0"/>
                </a:rPr>
                <a:t>ML</a:t>
              </a:r>
              <a:r>
                <a:rPr lang="en-US" altLang="fr-FR" sz="1400" dirty="0">
                  <a:solidFill>
                    <a:schemeClr val="bg1"/>
                  </a:solidFill>
                  <a:latin typeface="Calibri" panose="020F0502020204030204" pitchFamily="34" charset="0"/>
                  <a:cs typeface="Calibri" panose="020F0502020204030204" pitchFamily="34" charset="0"/>
                </a:rPr>
                <a:t> in which sequences of procedures are tried, by evaluation of the corresponding complexifications.</a:t>
              </a:r>
            </a:p>
          </p:txBody>
        </p:sp>
      </p:grpSp>
      <p:cxnSp>
        <p:nvCxnSpPr>
          <p:cNvPr id="14" name="Straight Arrow Connector 13">
            <a:extLst>
              <a:ext uri="{FF2B5EF4-FFF2-40B4-BE49-F238E27FC236}">
                <a16:creationId xmlns:a16="http://schemas.microsoft.com/office/drawing/2014/main" id="{CA48BB86-04C1-8A0A-0521-E1956CB11D72}"/>
              </a:ext>
            </a:extLst>
          </p:cNvPr>
          <p:cNvCxnSpPr>
            <a:cxnSpLocks/>
          </p:cNvCxnSpPr>
          <p:nvPr/>
        </p:nvCxnSpPr>
        <p:spPr>
          <a:xfrm>
            <a:off x="3921120" y="1833733"/>
            <a:ext cx="392246" cy="4039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C39D666-CFB1-0B49-B554-D18D38E6B328}"/>
              </a:ext>
            </a:extLst>
          </p:cNvPr>
          <p:cNvCxnSpPr>
            <a:cxnSpLocks/>
          </p:cNvCxnSpPr>
          <p:nvPr/>
        </p:nvCxnSpPr>
        <p:spPr>
          <a:xfrm>
            <a:off x="4073520" y="1986133"/>
            <a:ext cx="392246" cy="4039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022D73A-3754-15EA-B41C-6A9D7AA7AB42}"/>
              </a:ext>
            </a:extLst>
          </p:cNvPr>
          <p:cNvCxnSpPr/>
          <p:nvPr/>
        </p:nvCxnSpPr>
        <p:spPr>
          <a:xfrm>
            <a:off x="3215261" y="1265769"/>
            <a:ext cx="322801" cy="7902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3000"/>
                                        <p:tgtEl>
                                          <p:spTgt spid="1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2"/>
                                        </p:tgtEl>
                                        <p:attrNameLst>
                                          <p:attrName>style.visibility</p:attrName>
                                        </p:attrNameLst>
                                      </p:cBhvr>
                                      <p:to>
                                        <p:strVal val="visible"/>
                                      </p:to>
                                    </p:set>
                                    <p:animEffect transition="in" filter="fade">
                                      <p:cBhvr>
                                        <p:cTn id="10" dur="2000"/>
                                        <p:tgtEl>
                                          <p:spTgt spid="142"/>
                                        </p:tgtEl>
                                      </p:cBhvr>
                                    </p:animEffect>
                                  </p:childTnLst>
                                </p:cTn>
                              </p:par>
                            </p:childTnLst>
                          </p:cTn>
                        </p:par>
                        <p:par>
                          <p:cTn id="11" fill="hold">
                            <p:stCondLst>
                              <p:cond delay="3000"/>
                            </p:stCondLst>
                            <p:childTnLst>
                              <p:par>
                                <p:cTn id="12" presetID="22" presetClass="entr" presetSubtype="8" fill="hold" nodeType="afterEffect">
                                  <p:stCondLst>
                                    <p:cond delay="2500"/>
                                  </p:stCondLst>
                                  <p:childTnLst>
                                    <p:set>
                                      <p:cBhvr>
                                        <p:cTn id="13" dur="1" fill="hold">
                                          <p:stCondLst>
                                            <p:cond delay="0"/>
                                          </p:stCondLst>
                                        </p:cTn>
                                        <p:tgtEl>
                                          <p:spTgt spid="119"/>
                                        </p:tgtEl>
                                        <p:attrNameLst>
                                          <p:attrName>style.visibility</p:attrName>
                                        </p:attrNameLst>
                                      </p:cBhvr>
                                      <p:to>
                                        <p:strVal val="visible"/>
                                      </p:to>
                                    </p:set>
                                    <p:animEffect transition="in" filter="wipe(left)">
                                      <p:cBhvr>
                                        <p:cTn id="14" dur="3000"/>
                                        <p:tgtEl>
                                          <p:spTgt spid="119"/>
                                        </p:tgtEl>
                                      </p:cBhvr>
                                    </p:animEffect>
                                  </p:childTnLst>
                                </p:cTn>
                              </p:par>
                            </p:childTnLst>
                          </p:cTn>
                        </p:par>
                        <p:par>
                          <p:cTn id="15" fill="hold">
                            <p:stCondLst>
                              <p:cond delay="8500"/>
                            </p:stCondLst>
                            <p:childTnLst>
                              <p:par>
                                <p:cTn id="16" presetID="10" presetClass="entr" presetSubtype="0" fill="hold" grpId="0" nodeType="afterEffect">
                                  <p:stCondLst>
                                    <p:cond delay="0"/>
                                  </p:stCondLst>
                                  <p:childTnLst>
                                    <p:set>
                                      <p:cBhvr>
                                        <p:cTn id="17" dur="1" fill="hold">
                                          <p:stCondLst>
                                            <p:cond delay="0"/>
                                          </p:stCondLst>
                                        </p:cTn>
                                        <p:tgtEl>
                                          <p:spTgt spid="143"/>
                                        </p:tgtEl>
                                        <p:attrNameLst>
                                          <p:attrName>style.visibility</p:attrName>
                                        </p:attrNameLst>
                                      </p:cBhvr>
                                      <p:to>
                                        <p:strVal val="visible"/>
                                      </p:to>
                                    </p:set>
                                    <p:animEffect transition="in" filter="fade">
                                      <p:cBhvr>
                                        <p:cTn id="18" dur="2000"/>
                                        <p:tgtEl>
                                          <p:spTgt spid="143"/>
                                        </p:tgtEl>
                                      </p:cBhvr>
                                    </p:animEffect>
                                  </p:childTnLst>
                                </p:cTn>
                              </p:par>
                            </p:childTnLst>
                          </p:cTn>
                        </p:par>
                        <p:par>
                          <p:cTn id="19" fill="hold">
                            <p:stCondLst>
                              <p:cond delay="10500"/>
                            </p:stCondLst>
                            <p:childTnLst>
                              <p:par>
                                <p:cTn id="20" presetID="10"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2000"/>
                                        <p:tgtEl>
                                          <p:spTgt spid="4"/>
                                        </p:tgtEl>
                                      </p:cBhvr>
                                    </p:animEffect>
                                  </p:childTnLst>
                                </p:cTn>
                              </p:par>
                            </p:childTnLst>
                          </p:cTn>
                        </p:par>
                        <p:par>
                          <p:cTn id="23" fill="hold">
                            <p:stCondLst>
                              <p:cond delay="12500"/>
                            </p:stCondLst>
                            <p:childTnLst>
                              <p:par>
                                <p:cTn id="24" presetID="22" presetClass="entr" presetSubtype="1" fill="hold" nodeType="afterEffect">
                                  <p:stCondLst>
                                    <p:cond delay="0"/>
                                  </p:stCondLst>
                                  <p:childTnLst>
                                    <p:set>
                                      <p:cBhvr>
                                        <p:cTn id="25" dur="1" fill="hold">
                                          <p:stCondLst>
                                            <p:cond delay="0"/>
                                          </p:stCondLst>
                                        </p:cTn>
                                        <p:tgtEl>
                                          <p:spTgt spid="126"/>
                                        </p:tgtEl>
                                        <p:attrNameLst>
                                          <p:attrName>style.visibility</p:attrName>
                                        </p:attrNameLst>
                                      </p:cBhvr>
                                      <p:to>
                                        <p:strVal val="visible"/>
                                      </p:to>
                                    </p:set>
                                    <p:animEffect transition="in" filter="wipe(up)">
                                      <p:cBhvr>
                                        <p:cTn id="26" dur="2000"/>
                                        <p:tgtEl>
                                          <p:spTgt spid="126"/>
                                        </p:tgtEl>
                                      </p:cBhvr>
                                    </p:animEffect>
                                  </p:childTnLst>
                                </p:cTn>
                              </p:par>
                            </p:childTnLst>
                          </p:cTn>
                        </p:par>
                        <p:par>
                          <p:cTn id="27" fill="hold">
                            <p:stCondLst>
                              <p:cond delay="14500"/>
                            </p:stCondLst>
                            <p:childTnLst>
                              <p:par>
                                <p:cTn id="28" presetID="22" presetClass="entr" presetSubtype="1" fill="hold" nodeType="afterEffect">
                                  <p:stCondLst>
                                    <p:cond delay="0"/>
                                  </p:stCondLst>
                                  <p:childTnLst>
                                    <p:set>
                                      <p:cBhvr>
                                        <p:cTn id="29" dur="1" fill="hold">
                                          <p:stCondLst>
                                            <p:cond delay="0"/>
                                          </p:stCondLst>
                                        </p:cTn>
                                        <p:tgtEl>
                                          <p:spTgt spid="127"/>
                                        </p:tgtEl>
                                        <p:attrNameLst>
                                          <p:attrName>style.visibility</p:attrName>
                                        </p:attrNameLst>
                                      </p:cBhvr>
                                      <p:to>
                                        <p:strVal val="visible"/>
                                      </p:to>
                                    </p:set>
                                    <p:animEffect transition="in" filter="wipe(up)">
                                      <p:cBhvr>
                                        <p:cTn id="30" dur="2000"/>
                                        <p:tgtEl>
                                          <p:spTgt spid="12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47"/>
                                        </p:tgtEl>
                                        <p:attrNameLst>
                                          <p:attrName>style.visibility</p:attrName>
                                        </p:attrNameLst>
                                      </p:cBhvr>
                                      <p:to>
                                        <p:strVal val="visible"/>
                                      </p:to>
                                    </p:set>
                                    <p:animEffect transition="in" filter="fade">
                                      <p:cBhvr>
                                        <p:cTn id="35" dur="1000"/>
                                        <p:tgtEl>
                                          <p:spTgt spid="14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48"/>
                                        </p:tgtEl>
                                        <p:attrNameLst>
                                          <p:attrName>style.visibility</p:attrName>
                                        </p:attrNameLst>
                                      </p:cBhvr>
                                      <p:to>
                                        <p:strVal val="visible"/>
                                      </p:to>
                                    </p:set>
                                    <p:animEffect transition="in" filter="fade">
                                      <p:cBhvr>
                                        <p:cTn id="40" dur="20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p:bldP spid="14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367C17-3541-E876-0C6D-6DE2C72334F9}"/>
              </a:ext>
            </a:extLst>
          </p:cNvPr>
          <p:cNvSpPr txBox="1"/>
          <p:nvPr/>
        </p:nvSpPr>
        <p:spPr>
          <a:xfrm>
            <a:off x="160790" y="175528"/>
            <a:ext cx="6329409" cy="5170646"/>
          </a:xfrm>
          <a:prstGeom prst="rect">
            <a:avLst/>
          </a:prstGeom>
          <a:noFill/>
        </p:spPr>
        <p:txBody>
          <a:bodyPr wrap="square" rtlCol="0">
            <a:spAutoFit/>
          </a:bodyPr>
          <a:lstStyle/>
          <a:p>
            <a:pPr algn="ctr"/>
            <a:r>
              <a:rPr lang="fr-FR" sz="1600" b="1" dirty="0">
                <a:latin typeface="Arial" panose="020B0604020202020204" pitchFamily="34" charset="0"/>
                <a:cs typeface="Arial" panose="020B0604020202020204" pitchFamily="34" charset="0"/>
              </a:rPr>
              <a:t>OUTLINE</a:t>
            </a:r>
          </a:p>
          <a:p>
            <a:pPr algn="ctr"/>
            <a:r>
              <a:rPr lang="fr-FR" sz="1500" dirty="0">
                <a:latin typeface="Calibri" panose="020F0502020204030204" pitchFamily="34" charset="0"/>
                <a:cs typeface="Calibri" panose="020F0502020204030204" pitchFamily="34" charset="0"/>
              </a:rPr>
              <a:t>4 parts </a:t>
            </a:r>
            <a:r>
              <a:rPr lang="fr-FR" sz="1500" dirty="0" err="1">
                <a:latin typeface="Calibri" panose="020F0502020204030204" pitchFamily="34" charset="0"/>
                <a:cs typeface="Calibri" panose="020F0502020204030204" pitchFamily="34" charset="0"/>
              </a:rPr>
              <a:t>corresponding</a:t>
            </a:r>
            <a:r>
              <a:rPr lang="fr-FR" sz="1500" dirty="0">
                <a:latin typeface="Calibri" panose="020F0502020204030204" pitchFamily="34" charset="0"/>
                <a:cs typeface="Calibri" panose="020F0502020204030204" pitchFamily="34" charset="0"/>
              </a:rPr>
              <a:t> to 4 successive </a:t>
            </a:r>
            <a:r>
              <a:rPr lang="fr-FR" sz="1500" dirty="0" err="1">
                <a:latin typeface="Calibri" panose="020F0502020204030204" pitchFamily="34" charset="0"/>
                <a:cs typeface="Calibri" panose="020F0502020204030204" pitchFamily="34" charset="0"/>
              </a:rPr>
              <a:t>periods</a:t>
            </a:r>
            <a:r>
              <a:rPr lang="fr-FR" sz="1500" dirty="0">
                <a:latin typeface="Calibri" panose="020F0502020204030204" pitchFamily="34" charset="0"/>
                <a:cs typeface="Calibri" panose="020F0502020204030204" pitchFamily="34" charset="0"/>
              </a:rPr>
              <a:t> </a:t>
            </a:r>
          </a:p>
          <a:p>
            <a:pPr algn="ctr"/>
            <a:endParaRPr lang="fr-FR" sz="1500" dirty="0">
              <a:latin typeface="Calibri" panose="020F0502020204030204" pitchFamily="34" charset="0"/>
              <a:cs typeface="Calibri" panose="020F0502020204030204" pitchFamily="34" charset="0"/>
            </a:endParaRPr>
          </a:p>
          <a:p>
            <a:pPr marL="400050" indent="-400050" algn="ctr">
              <a:buAutoNum type="romanUcPeriod"/>
            </a:pPr>
            <a:r>
              <a:rPr lang="fr-FR" sz="1500" b="1" i="1" dirty="0" err="1">
                <a:latin typeface="Calibri" panose="020F0502020204030204" pitchFamily="34" charset="0"/>
                <a:cs typeface="Calibri" panose="020F0502020204030204" pitchFamily="34" charset="0"/>
              </a:rPr>
              <a:t>Hierarchical</a:t>
            </a:r>
            <a:r>
              <a:rPr lang="fr-FR" sz="1500" b="1" i="1" dirty="0">
                <a:latin typeface="Calibri" panose="020F0502020204030204" pitchFamily="34" charset="0"/>
                <a:cs typeface="Calibri" panose="020F0502020204030204" pitchFamily="34" charset="0"/>
              </a:rPr>
              <a:t> Evolutive </a:t>
            </a:r>
            <a:r>
              <a:rPr lang="fr-FR" sz="1500" b="1" i="1" dirty="0" err="1">
                <a:latin typeface="Calibri" panose="020F0502020204030204" pitchFamily="34" charset="0"/>
                <a:cs typeface="Calibri" panose="020F0502020204030204" pitchFamily="34" charset="0"/>
              </a:rPr>
              <a:t>Systems</a:t>
            </a:r>
            <a:endParaRPr lang="fr-FR" sz="1500" b="1" i="1" dirty="0">
              <a:latin typeface="Calibri" panose="020F0502020204030204" pitchFamily="34" charset="0"/>
              <a:cs typeface="Calibri" panose="020F0502020204030204" pitchFamily="34" charset="0"/>
            </a:endParaRPr>
          </a:p>
          <a:p>
            <a:pPr algn="ctr"/>
            <a:r>
              <a:rPr lang="fr-FR" sz="1500" dirty="0">
                <a:latin typeface="Calibri" panose="020F0502020204030204" pitchFamily="34" charset="0"/>
                <a:cs typeface="Calibri" panose="020F0502020204030204" pitchFamily="34" charset="0"/>
              </a:rPr>
              <a:t>A </a:t>
            </a:r>
            <a:r>
              <a:rPr lang="fr-FR" sz="1500" dirty="0" err="1">
                <a:latin typeface="Calibri" panose="020F0502020204030204" pitchFamily="34" charset="0"/>
                <a:cs typeface="Calibri" panose="020F0502020204030204" pitchFamily="34" charset="0"/>
              </a:rPr>
              <a:t>categorical</a:t>
            </a:r>
            <a:r>
              <a:rPr lang="fr-FR" sz="1500" dirty="0">
                <a:latin typeface="Calibri" panose="020F0502020204030204" pitchFamily="34" charset="0"/>
                <a:cs typeface="Calibri" panose="020F0502020204030204" pitchFamily="34" charset="0"/>
              </a:rPr>
              <a:t> model for </a:t>
            </a:r>
            <a:r>
              <a:rPr lang="en-US" altLang="fr-FR" sz="1500" dirty="0">
                <a:latin typeface="Calibri" panose="020F0502020204030204" pitchFamily="34" charset="0"/>
                <a:cs typeface="Calibri" panose="020F0502020204030204" pitchFamily="34" charset="0"/>
              </a:rPr>
              <a:t>evolutionary “complex” systems </a:t>
            </a:r>
          </a:p>
          <a:p>
            <a:pPr algn="ctr"/>
            <a:r>
              <a:rPr lang="en-US" altLang="fr-FR" sz="1500" dirty="0">
                <a:latin typeface="Calibri" panose="020F0502020204030204" pitchFamily="34" charset="0"/>
                <a:cs typeface="Calibri" panose="020F0502020204030204" pitchFamily="34" charset="0"/>
              </a:rPr>
              <a:t>(such as </a:t>
            </a:r>
            <a:r>
              <a:rPr lang="en-US" sz="1500" dirty="0">
                <a:latin typeface="Calibri" panose="020F0502020204030204" pitchFamily="34" charset="0"/>
                <a:cs typeface="Calibri" panose="020F0502020204030204" pitchFamily="34" charset="0"/>
              </a:rPr>
              <a:t>bio-socio or cognitive systems) </a:t>
            </a:r>
          </a:p>
          <a:p>
            <a:pPr marL="342900" indent="-342900" algn="just">
              <a:buAutoNum type="arabicPeriod"/>
            </a:pPr>
            <a:endParaRPr lang="en-US" sz="1500" dirty="0">
              <a:latin typeface="Calibri" panose="020F0502020204030204" pitchFamily="34" charset="0"/>
              <a:cs typeface="Calibri" panose="020F0502020204030204" pitchFamily="34" charset="0"/>
            </a:endParaRPr>
          </a:p>
          <a:p>
            <a:pPr marL="400050" indent="-400050" algn="ctr">
              <a:buAutoNum type="romanUcPeriod" startAt="2"/>
            </a:pPr>
            <a:r>
              <a:rPr lang="en-US" sz="1500" b="1" i="1" dirty="0">
                <a:latin typeface="Calibri" panose="020F0502020204030204" pitchFamily="34" charset="0"/>
                <a:cs typeface="Calibri" panose="020F0502020204030204" pitchFamily="34" charset="0"/>
              </a:rPr>
              <a:t>Degeneracy / Multiplicity Principle</a:t>
            </a:r>
            <a:endParaRPr lang="en-US" sz="1500" b="1" dirty="0">
              <a:latin typeface="Calibri" panose="020F0502020204030204" pitchFamily="34" charset="0"/>
              <a:cs typeface="Calibri" panose="020F0502020204030204" pitchFamily="34" charset="0"/>
            </a:endParaRPr>
          </a:p>
          <a:p>
            <a:pPr algn="ctr"/>
            <a:r>
              <a:rPr lang="en-US" sz="1500" dirty="0">
                <a:latin typeface="Calibri" panose="020F0502020204030204" pitchFamily="34" charset="0"/>
                <a:cs typeface="Calibri" panose="020F0502020204030204" pitchFamily="34" charset="0"/>
              </a:rPr>
              <a:t>Multifaceted components and multipart morphisms. </a:t>
            </a:r>
          </a:p>
          <a:p>
            <a:pPr algn="ctr"/>
            <a:r>
              <a:rPr lang="en-US" sz="1500" dirty="0">
                <a:latin typeface="Calibri" panose="020F0502020204030204" pitchFamily="34" charset="0"/>
                <a:cs typeface="Calibri" panose="020F0502020204030204" pitchFamily="34" charset="0"/>
              </a:rPr>
              <a:t>Complexity and Emergence Theorems. </a:t>
            </a:r>
          </a:p>
          <a:p>
            <a:pPr algn="ctr"/>
            <a:r>
              <a:rPr lang="en-US" sz="1500" dirty="0">
                <a:latin typeface="Calibri" panose="020F0502020204030204" pitchFamily="34" charset="0"/>
                <a:cs typeface="Calibri" panose="020F0502020204030204" pitchFamily="34" charset="0"/>
              </a:rPr>
              <a:t>Development of a Memory.</a:t>
            </a:r>
          </a:p>
          <a:p>
            <a:pPr algn="ctr"/>
            <a:endParaRPr lang="en-US" sz="1500" dirty="0">
              <a:latin typeface="Calibri" panose="020F0502020204030204" pitchFamily="34" charset="0"/>
              <a:cs typeface="Calibri" panose="020F0502020204030204" pitchFamily="34" charset="0"/>
            </a:endParaRPr>
          </a:p>
          <a:p>
            <a:pPr algn="ctr"/>
            <a:r>
              <a:rPr lang="en-US" sz="1500" b="1" i="1" dirty="0">
                <a:latin typeface="Calibri" panose="020F0502020204030204" pitchFamily="34" charset="0"/>
                <a:cs typeface="Calibri" panose="020F0502020204030204" pitchFamily="34" charset="0"/>
              </a:rPr>
              <a:t>III. Construction of </a:t>
            </a:r>
            <a:r>
              <a:rPr lang="en-US" sz="1500" b="1" dirty="0">
                <a:latin typeface="Calibri" panose="020F0502020204030204" pitchFamily="34" charset="0"/>
                <a:cs typeface="Calibri" panose="020F0502020204030204" pitchFamily="34" charset="0"/>
              </a:rPr>
              <a:t>MENS</a:t>
            </a:r>
            <a:endParaRPr lang="en-US" sz="1500" dirty="0">
              <a:latin typeface="Calibri" panose="020F0502020204030204" pitchFamily="34" charset="0"/>
              <a:cs typeface="Calibri" panose="020F0502020204030204" pitchFamily="34" charset="0"/>
            </a:endParaRPr>
          </a:p>
          <a:p>
            <a:pPr algn="ctr"/>
            <a:r>
              <a:rPr lang="en-US" sz="1500" dirty="0">
                <a:latin typeface="Calibri" panose="020F0502020204030204" pitchFamily="34" charset="0"/>
                <a:cs typeface="Calibri" panose="020F0502020204030204" pitchFamily="34" charset="0"/>
              </a:rPr>
              <a:t>The hierarchy of simple or multifaceted cat(</a:t>
            </a:r>
            <a:r>
              <a:rPr lang="en-US" sz="1500" dirty="0" err="1">
                <a:latin typeface="Calibri" panose="020F0502020204030204" pitchFamily="34" charset="0"/>
                <a:cs typeface="Calibri" panose="020F0502020204030204" pitchFamily="34" charset="0"/>
              </a:rPr>
              <a:t>egory</a:t>
            </a:r>
            <a:r>
              <a:rPr lang="en-US" sz="1500" dirty="0">
                <a:latin typeface="Calibri" panose="020F0502020204030204" pitchFamily="34" charset="0"/>
                <a:cs typeface="Calibri" panose="020F0502020204030204" pitchFamily="34" charset="0"/>
              </a:rPr>
              <a:t>)-neurons.</a:t>
            </a:r>
          </a:p>
          <a:p>
            <a:pPr algn="ctr"/>
            <a:r>
              <a:rPr lang="en-US" sz="1500" dirty="0">
                <a:latin typeface="Calibri" panose="020F0502020204030204" pitchFamily="34" charset="0"/>
                <a:cs typeface="Calibri" panose="020F0502020204030204" pitchFamily="34" charset="0"/>
              </a:rPr>
              <a:t>Activation and neural realizations of a cat-neuron</a:t>
            </a:r>
          </a:p>
          <a:p>
            <a:pPr algn="ctr"/>
            <a:r>
              <a:rPr lang="en-US" sz="1500" dirty="0">
                <a:latin typeface="Calibri" panose="020F0502020204030204" pitchFamily="34" charset="0"/>
                <a:cs typeface="Calibri" panose="020F0502020204030204" pitchFamily="34" charset="0"/>
              </a:rPr>
              <a:t>MENS as a MES</a:t>
            </a:r>
          </a:p>
          <a:p>
            <a:pPr algn="ctr"/>
            <a:endParaRPr lang="en-US" sz="1500" b="1" i="1" dirty="0">
              <a:latin typeface="Calibri" panose="020F0502020204030204" pitchFamily="34" charset="0"/>
              <a:cs typeface="Calibri" panose="020F0502020204030204" pitchFamily="34" charset="0"/>
            </a:endParaRPr>
          </a:p>
          <a:p>
            <a:pPr algn="ctr"/>
            <a:r>
              <a:rPr lang="en-US" sz="1500" b="1" i="1" dirty="0">
                <a:latin typeface="Calibri" panose="020F0502020204030204" pitchFamily="34" charset="0"/>
                <a:cs typeface="Calibri" panose="020F0502020204030204" pitchFamily="34" charset="0"/>
              </a:rPr>
              <a:t>IV. Archetypal Core at the basis of consciousness</a:t>
            </a:r>
            <a:r>
              <a:rPr lang="en-US" sz="1500" b="1" dirty="0">
                <a:latin typeface="Calibri" panose="020F0502020204030204" pitchFamily="34" charset="0"/>
                <a:cs typeface="Calibri" panose="020F0502020204030204" pitchFamily="34" charset="0"/>
              </a:rPr>
              <a:t> </a:t>
            </a:r>
          </a:p>
          <a:p>
            <a:pPr algn="ctr"/>
            <a:r>
              <a:rPr lang="en-US" sz="1500" dirty="0">
                <a:latin typeface="Calibri" panose="020F0502020204030204" pitchFamily="34" charset="0"/>
                <a:cs typeface="Calibri" panose="020F0502020204030204" pitchFamily="34" charset="0"/>
              </a:rPr>
              <a:t>The Macro-landscape ML</a:t>
            </a:r>
          </a:p>
          <a:p>
            <a:pPr algn="ctr"/>
            <a:r>
              <a:rPr lang="en-US" sz="1500" dirty="0">
                <a:latin typeface="Calibri" panose="020F0502020204030204" pitchFamily="34" charset="0"/>
                <a:cs typeface="Calibri" panose="020F0502020204030204" pitchFamily="34" charset="0"/>
              </a:rPr>
              <a:t>Phenomenal consciousness: Retrospection and Prospection</a:t>
            </a:r>
          </a:p>
          <a:p>
            <a:pPr algn="just"/>
            <a:endParaRPr lang="fr-FR" sz="1500" dirty="0">
              <a:latin typeface="Calibri" panose="020F0502020204030204" pitchFamily="34" charset="0"/>
              <a:cs typeface="Calibri" panose="020F0502020204030204" pitchFamily="34" charset="0"/>
            </a:endParaRPr>
          </a:p>
          <a:p>
            <a:pPr algn="just"/>
            <a:endParaRPr lang="fr-FR" sz="15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319315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ZoneTexte 24">
            <a:extLst>
              <a:ext uri="{FF2B5EF4-FFF2-40B4-BE49-F238E27FC236}">
                <a16:creationId xmlns:a16="http://schemas.microsoft.com/office/drawing/2014/main" id="{57F8300A-719F-4B8F-A337-0F2C9397C439}"/>
              </a:ext>
            </a:extLst>
          </p:cNvPr>
          <p:cNvSpPr txBox="1">
            <a:spLocks noChangeArrowheads="1"/>
          </p:cNvSpPr>
          <p:nvPr/>
        </p:nvSpPr>
        <p:spPr bwMode="auto">
          <a:xfrm>
            <a:off x="70220" y="131067"/>
            <a:ext cx="649455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1600" b="1" dirty="0"/>
              <a:t>REMARKS ON THE MACRO-LANDSCAPE</a:t>
            </a:r>
            <a:endParaRPr lang="fr-FR" altLang="fr-FR" sz="1600" dirty="0"/>
          </a:p>
        </p:txBody>
      </p:sp>
      <p:grpSp>
        <p:nvGrpSpPr>
          <p:cNvPr id="24585" name="Groupe 9">
            <a:extLst>
              <a:ext uri="{FF2B5EF4-FFF2-40B4-BE49-F238E27FC236}">
                <a16:creationId xmlns:a16="http://schemas.microsoft.com/office/drawing/2014/main" id="{258C8EDE-E1C6-4694-94C6-C8489130310D}"/>
              </a:ext>
            </a:extLst>
          </p:cNvPr>
          <p:cNvGrpSpPr>
            <a:grpSpLocks/>
          </p:cNvGrpSpPr>
          <p:nvPr/>
        </p:nvGrpSpPr>
        <p:grpSpPr bwMode="auto">
          <a:xfrm>
            <a:off x="474209" y="775925"/>
            <a:ext cx="6090564" cy="1880001"/>
            <a:chOff x="598920" y="4036737"/>
            <a:chExt cx="7769575" cy="2395514"/>
          </a:xfrm>
        </p:grpSpPr>
        <p:sp>
          <p:nvSpPr>
            <p:cNvPr id="24587" name="ZoneTexte 2">
              <a:extLst>
                <a:ext uri="{FF2B5EF4-FFF2-40B4-BE49-F238E27FC236}">
                  <a16:creationId xmlns:a16="http://schemas.microsoft.com/office/drawing/2014/main" id="{FD45F0D4-CBB3-4FD1-ABA8-0B23617E2E87}"/>
                </a:ext>
              </a:extLst>
            </p:cNvPr>
            <p:cNvSpPr txBox="1">
              <a:spLocks noChangeArrowheads="1"/>
            </p:cNvSpPr>
            <p:nvPr/>
          </p:nvSpPr>
          <p:spPr bwMode="auto">
            <a:xfrm>
              <a:off x="598920" y="4036737"/>
              <a:ext cx="5868364" cy="2395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spcAft>
                  <a:spcPts val="470"/>
                </a:spcAft>
                <a:buNone/>
              </a:pPr>
              <a:r>
                <a:rPr lang="fr-FR" altLang="fr-FR" sz="1400" dirty="0">
                  <a:latin typeface="Calibri" panose="020F0502020204030204" pitchFamily="34" charset="0"/>
                  <a:cs typeface="Calibri" panose="020F0502020204030204" pitchFamily="34" charset="0"/>
                </a:rPr>
                <a:t>The </a:t>
              </a:r>
              <a:r>
                <a:rPr lang="fr-FR" altLang="fr-FR" sz="1400" dirty="0" err="1">
                  <a:latin typeface="Calibri" panose="020F0502020204030204" pitchFamily="34" charset="0"/>
                  <a:cs typeface="Calibri" panose="020F0502020204030204" pitchFamily="34" charset="0"/>
                </a:rPr>
                <a:t>retrospection</a:t>
              </a:r>
              <a:r>
                <a:rPr lang="fr-FR" altLang="fr-FR" sz="1400" dirty="0">
                  <a:latin typeface="Calibri" panose="020F0502020204030204" pitchFamily="34" charset="0"/>
                  <a:cs typeface="Calibri" panose="020F0502020204030204" pitchFamily="34" charset="0"/>
                </a:rPr>
                <a:t> and prospection </a:t>
              </a:r>
              <a:r>
                <a:rPr lang="fr-FR" altLang="fr-FR" sz="1400" dirty="0" err="1">
                  <a:latin typeface="Calibri" panose="020F0502020204030204" pitchFamily="34" charset="0"/>
                  <a:cs typeface="Calibri" panose="020F0502020204030204" pitchFamily="34" charset="0"/>
                </a:rPr>
                <a:t>processes</a:t>
              </a:r>
              <a:r>
                <a:rPr lang="fr-FR" altLang="fr-FR" sz="1400" dirty="0">
                  <a:latin typeface="Calibri" panose="020F0502020204030204" pitchFamily="34" charset="0"/>
                  <a:cs typeface="Calibri" panose="020F0502020204030204" pitchFamily="34" charset="0"/>
                </a:rPr>
                <a:t> </a:t>
              </a:r>
              <a:r>
                <a:rPr lang="fr-FR" altLang="fr-FR" sz="1400" dirty="0" err="1">
                  <a:latin typeface="Calibri" panose="020F0502020204030204" pitchFamily="34" charset="0"/>
                  <a:cs typeface="Calibri" panose="020F0502020204030204" pitchFamily="34" charset="0"/>
                </a:rPr>
                <a:t>developped</a:t>
              </a:r>
              <a:r>
                <a:rPr lang="fr-FR" altLang="fr-FR" sz="1400" dirty="0">
                  <a:latin typeface="Calibri" panose="020F0502020204030204" pitchFamily="34" charset="0"/>
                  <a:cs typeface="Calibri" panose="020F0502020204030204" pitchFamily="34" charset="0"/>
                </a:rPr>
                <a:t> in </a:t>
              </a:r>
              <a:r>
                <a:rPr lang="fr-FR" altLang="fr-FR" sz="1400" b="1" dirty="0">
                  <a:latin typeface="Calibri" panose="020F0502020204030204" pitchFamily="34" charset="0"/>
                  <a:cs typeface="Calibri" panose="020F0502020204030204" pitchFamily="34" charset="0"/>
                </a:rPr>
                <a:t>ML</a:t>
              </a:r>
              <a:r>
                <a:rPr lang="fr-FR" altLang="fr-FR" sz="1400" dirty="0">
                  <a:latin typeface="Calibri" panose="020F0502020204030204" pitchFamily="34" charset="0"/>
                  <a:cs typeface="Calibri" panose="020F0502020204030204" pitchFamily="34" charset="0"/>
                </a:rPr>
                <a:t> are to </a:t>
              </a:r>
              <a:r>
                <a:rPr lang="fr-FR" altLang="fr-FR" sz="1400" dirty="0" err="1">
                  <a:latin typeface="Calibri" panose="020F0502020204030204" pitchFamily="34" charset="0"/>
                  <a:cs typeface="Calibri" panose="020F0502020204030204" pitchFamily="34" charset="0"/>
                </a:rPr>
                <a:t>be</a:t>
              </a:r>
              <a:r>
                <a:rPr lang="fr-FR" altLang="fr-FR" sz="1400" dirty="0">
                  <a:latin typeface="Calibri" panose="020F0502020204030204" pitchFamily="34" charset="0"/>
                  <a:cs typeface="Calibri" panose="020F0502020204030204" pitchFamily="34" charset="0"/>
                </a:rPr>
                <a:t> </a:t>
              </a:r>
              <a:r>
                <a:rPr lang="fr-FR" altLang="fr-FR" sz="1400" dirty="0" err="1">
                  <a:latin typeface="Calibri" panose="020F0502020204030204" pitchFamily="34" charset="0"/>
                  <a:cs typeface="Calibri" panose="020F0502020204030204" pitchFamily="34" charset="0"/>
                </a:rPr>
                <a:t>compared</a:t>
              </a:r>
              <a:r>
                <a:rPr lang="fr-FR" altLang="fr-FR" sz="1400" dirty="0">
                  <a:latin typeface="Calibri" panose="020F0502020204030204" pitchFamily="34" charset="0"/>
                  <a:cs typeface="Calibri" panose="020F0502020204030204" pitchFamily="34" charset="0"/>
                </a:rPr>
                <a:t> to the </a:t>
              </a:r>
              <a:r>
                <a:rPr lang="fr-FR" altLang="fr-FR" sz="1400" b="1" i="1" dirty="0" err="1">
                  <a:latin typeface="Calibri" panose="020F0502020204030204" pitchFamily="34" charset="0"/>
                  <a:cs typeface="Calibri" panose="020F0502020204030204" pitchFamily="34" charset="0"/>
                </a:rPr>
                <a:t>retention</a:t>
              </a:r>
              <a:r>
                <a:rPr lang="fr-FR" altLang="fr-FR" sz="1400" b="1" dirty="0">
                  <a:latin typeface="Calibri" panose="020F0502020204030204" pitchFamily="34" charset="0"/>
                  <a:cs typeface="Calibri" panose="020F0502020204030204" pitchFamily="34" charset="0"/>
                </a:rPr>
                <a:t> and </a:t>
              </a:r>
              <a:r>
                <a:rPr lang="fr-FR" altLang="fr-FR" sz="1400" b="1" i="1" dirty="0" err="1">
                  <a:latin typeface="Calibri" panose="020F0502020204030204" pitchFamily="34" charset="0"/>
                  <a:cs typeface="Calibri" panose="020F0502020204030204" pitchFamily="34" charset="0"/>
                </a:rPr>
                <a:t>protention</a:t>
              </a:r>
              <a:r>
                <a:rPr lang="fr-FR" altLang="fr-FR" sz="1400" b="1" dirty="0">
                  <a:latin typeface="Calibri" panose="020F0502020204030204" pitchFamily="34" charset="0"/>
                  <a:cs typeface="Calibri" panose="020F0502020204030204" pitchFamily="34" charset="0"/>
                </a:rPr>
                <a:t> </a:t>
              </a:r>
              <a:r>
                <a:rPr lang="fr-FR" altLang="fr-FR" sz="1400" b="1" dirty="0" err="1">
                  <a:latin typeface="Calibri" panose="020F0502020204030204" pitchFamily="34" charset="0"/>
                  <a:cs typeface="Calibri" panose="020F0502020204030204" pitchFamily="34" charset="0"/>
                </a:rPr>
                <a:t>processes</a:t>
              </a:r>
              <a:r>
                <a:rPr lang="fr-FR" altLang="fr-FR" sz="1400" b="1" dirty="0">
                  <a:latin typeface="Calibri" panose="020F0502020204030204" pitchFamily="34" charset="0"/>
                  <a:cs typeface="Calibri" panose="020F0502020204030204" pitchFamily="34" charset="0"/>
                </a:rPr>
                <a:t>  </a:t>
              </a:r>
              <a:r>
                <a:rPr lang="fr-FR" altLang="fr-FR" sz="1400" dirty="0" err="1">
                  <a:latin typeface="Calibri" panose="020F0502020204030204" pitchFamily="34" charset="0"/>
                  <a:cs typeface="Calibri" panose="020F0502020204030204" pitchFamily="34" charset="0"/>
                </a:rPr>
                <a:t>considered</a:t>
              </a:r>
              <a:r>
                <a:rPr lang="fr-FR" altLang="fr-FR" sz="1400" dirty="0">
                  <a:latin typeface="Calibri" panose="020F0502020204030204" pitchFamily="34" charset="0"/>
                  <a:cs typeface="Calibri" panose="020F0502020204030204" pitchFamily="34" charset="0"/>
                </a:rPr>
                <a:t> by Husserl </a:t>
              </a:r>
              <a:r>
                <a:rPr lang="fr-FR" altLang="fr-FR" sz="1400" b="1" dirty="0">
                  <a:latin typeface="Calibri" panose="020F0502020204030204" pitchFamily="34" charset="0"/>
                  <a:cs typeface="Calibri" panose="020F0502020204030204" pitchFamily="34" charset="0"/>
                </a:rPr>
                <a:t>:</a:t>
              </a:r>
            </a:p>
            <a:p>
              <a:pPr algn="just" eaLnBrk="1" hangingPunct="1">
                <a:spcBef>
                  <a:spcPct val="0"/>
                </a:spcBef>
                <a:buFontTx/>
                <a:buNone/>
              </a:pPr>
              <a:r>
                <a:rPr lang="fr-FR" altLang="fr-FR" sz="1400" dirty="0">
                  <a:latin typeface="Calibri" panose="020F0502020204030204" pitchFamily="34" charset="0"/>
                  <a:cs typeface="Calibri" panose="020F0502020204030204" pitchFamily="34" charset="0"/>
                </a:rPr>
                <a:t>"Il y a dans le présent une </a:t>
              </a:r>
              <a:r>
                <a:rPr lang="fr-FR" altLang="fr-FR" sz="1400" i="1" dirty="0">
                  <a:latin typeface="Calibri" panose="020F0502020204030204" pitchFamily="34" charset="0"/>
                  <a:cs typeface="Calibri" panose="020F0502020204030204" pitchFamily="34" charset="0"/>
                </a:rPr>
                <a:t>rétention</a:t>
              </a:r>
              <a:r>
                <a:rPr lang="fr-FR" altLang="fr-FR" sz="1400" dirty="0">
                  <a:latin typeface="Calibri" panose="020F0502020204030204" pitchFamily="34" charset="0"/>
                  <a:cs typeface="Calibri" panose="020F0502020204030204" pitchFamily="34" charset="0"/>
                </a:rPr>
                <a:t> du passé (rétention primaire si c’est un passé immédiat, rétention secondaire si c’est un souvenir plus lointain) et une </a:t>
              </a:r>
              <a:r>
                <a:rPr lang="fr-FR" altLang="fr-FR" sz="1400" i="1" dirty="0" err="1">
                  <a:latin typeface="Calibri" panose="020F0502020204030204" pitchFamily="34" charset="0"/>
                  <a:cs typeface="Calibri" panose="020F0502020204030204" pitchFamily="34" charset="0"/>
                </a:rPr>
                <a:t>protention</a:t>
              </a:r>
              <a:r>
                <a:rPr lang="fr-FR" altLang="fr-FR" sz="1400" dirty="0">
                  <a:latin typeface="Calibri" panose="020F0502020204030204" pitchFamily="34" charset="0"/>
                  <a:cs typeface="Calibri" panose="020F0502020204030204" pitchFamily="34" charset="0"/>
                </a:rPr>
                <a:t> du futur (de ce qui va immédiatement  arriver). "</a:t>
              </a:r>
            </a:p>
            <a:p>
              <a:pPr algn="just" eaLnBrk="1" hangingPunct="1">
                <a:spcBef>
                  <a:spcPct val="0"/>
                </a:spcBef>
                <a:buFontTx/>
                <a:buNone/>
              </a:pPr>
              <a:r>
                <a:rPr lang="fr-FR" altLang="fr-FR" sz="1400" dirty="0">
                  <a:latin typeface="Calibri" panose="020F0502020204030204" pitchFamily="34" charset="0"/>
                  <a:cs typeface="Calibri" panose="020F0502020204030204" pitchFamily="34" charset="0"/>
                </a:rPr>
                <a:t>===&gt;   </a:t>
              </a:r>
              <a:r>
                <a:rPr lang="fr-FR" altLang="fr-FR" sz="1400" i="1" dirty="0">
                  <a:latin typeface="Calibri" panose="020F0502020204030204" pitchFamily="34" charset="0"/>
                  <a:cs typeface="Calibri" panose="020F0502020204030204" pitchFamily="34" charset="0"/>
                </a:rPr>
                <a:t>Successive global </a:t>
              </a:r>
              <a:r>
                <a:rPr lang="fr-FR" altLang="fr-FR" sz="1400" i="1" dirty="0" err="1">
                  <a:latin typeface="Calibri" panose="020F0502020204030204" pitchFamily="34" charset="0"/>
                  <a:cs typeface="Calibri" panose="020F0502020204030204" pitchFamily="34" charset="0"/>
                </a:rPr>
                <a:t>spaces</a:t>
              </a:r>
              <a:r>
                <a:rPr lang="fr-FR" altLang="fr-FR" sz="1400" i="1" dirty="0">
                  <a:latin typeface="Calibri" panose="020F0502020204030204" pitchFamily="34" charset="0"/>
                  <a:cs typeface="Calibri" panose="020F0502020204030204" pitchFamily="34" charset="0"/>
                </a:rPr>
                <a:t> </a:t>
              </a:r>
              <a:r>
                <a:rPr lang="fr-FR" altLang="fr-FR" sz="1400" i="1" dirty="0" err="1">
                  <a:latin typeface="Calibri" panose="020F0502020204030204" pitchFamily="34" charset="0"/>
                  <a:cs typeface="Calibri" panose="020F0502020204030204" pitchFamily="34" charset="0"/>
                </a:rPr>
                <a:t>overlap</a:t>
              </a:r>
              <a:r>
                <a:rPr lang="fr-FR" altLang="fr-FR" sz="1400" i="1" dirty="0">
                  <a:latin typeface="Calibri" panose="020F0502020204030204" pitchFamily="34" charset="0"/>
                  <a:cs typeface="Calibri" panose="020F0502020204030204" pitchFamily="34" charset="0"/>
                </a:rPr>
                <a:t> </a:t>
              </a:r>
              <a:r>
                <a:rPr lang="fr-FR" altLang="fr-FR" sz="1400" dirty="0">
                  <a:latin typeface="Calibri" panose="020F0502020204030204" pitchFamily="34" charset="0"/>
                  <a:cs typeface="Calibri" panose="020F0502020204030204" pitchFamily="34" charset="0"/>
                </a:rPr>
                <a:t>(</a:t>
              </a:r>
              <a:r>
                <a:rPr lang="fr-FR" altLang="fr-FR" sz="1400" b="1" dirty="0" err="1">
                  <a:latin typeface="Calibri" panose="020F0502020204030204" pitchFamily="34" charset="0"/>
                  <a:cs typeface="Calibri" panose="020F0502020204030204" pitchFamily="34" charset="0"/>
                </a:rPr>
                <a:t>unity</a:t>
              </a:r>
              <a:r>
                <a:rPr lang="fr-FR" altLang="fr-FR" sz="1400" b="1" dirty="0">
                  <a:latin typeface="Calibri" panose="020F0502020204030204" pitchFamily="34" charset="0"/>
                  <a:cs typeface="Calibri" panose="020F0502020204030204" pitchFamily="34" charset="0"/>
                </a:rPr>
                <a:t> of Self</a:t>
              </a:r>
              <a:r>
                <a:rPr lang="fr-FR" altLang="fr-FR" sz="1400" dirty="0">
                  <a:latin typeface="Calibri" panose="020F0502020204030204" pitchFamily="34" charset="0"/>
                  <a:cs typeface="Calibri" panose="020F0502020204030204" pitchFamily="34" charset="0"/>
                </a:rPr>
                <a:t>).</a:t>
              </a:r>
            </a:p>
          </p:txBody>
        </p:sp>
        <p:pic>
          <p:nvPicPr>
            <p:cNvPr id="24588" name="Picture 2">
              <a:extLst>
                <a:ext uri="{FF2B5EF4-FFF2-40B4-BE49-F238E27FC236}">
                  <a16:creationId xmlns:a16="http://schemas.microsoft.com/office/drawing/2014/main" id="{8F8ADD8D-93FD-4A34-98DF-DD7F41098B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3088" y="4178131"/>
              <a:ext cx="1635407" cy="2246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581" name="Groupe 8">
            <a:extLst>
              <a:ext uri="{FF2B5EF4-FFF2-40B4-BE49-F238E27FC236}">
                <a16:creationId xmlns:a16="http://schemas.microsoft.com/office/drawing/2014/main" id="{5E6D9960-FDC5-4DCD-AE7C-539720B37908}"/>
              </a:ext>
            </a:extLst>
          </p:cNvPr>
          <p:cNvGrpSpPr>
            <a:grpSpLocks/>
          </p:cNvGrpSpPr>
          <p:nvPr/>
        </p:nvGrpSpPr>
        <p:grpSpPr bwMode="auto">
          <a:xfrm>
            <a:off x="609224" y="3418147"/>
            <a:ext cx="6220731" cy="1304387"/>
            <a:chOff x="720826" y="1215250"/>
            <a:chExt cx="7934224" cy="1666849"/>
          </a:xfrm>
        </p:grpSpPr>
        <p:sp>
          <p:nvSpPr>
            <p:cNvPr id="24583" name="ZoneTexte 4">
              <a:extLst>
                <a:ext uri="{FF2B5EF4-FFF2-40B4-BE49-F238E27FC236}">
                  <a16:creationId xmlns:a16="http://schemas.microsoft.com/office/drawing/2014/main" id="{70B8EA32-27AC-4983-8FE8-07035F98A40F}"/>
                </a:ext>
              </a:extLst>
            </p:cNvPr>
            <p:cNvSpPr txBox="1">
              <a:spLocks noChangeArrowheads="1"/>
            </p:cNvSpPr>
            <p:nvPr/>
          </p:nvSpPr>
          <p:spPr bwMode="auto">
            <a:xfrm>
              <a:off x="3113189" y="1215250"/>
              <a:ext cx="5541861" cy="1494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None/>
              </a:pPr>
              <a:r>
                <a:rPr lang="fr-FR" altLang="fr-FR" sz="1400" dirty="0">
                  <a:latin typeface="Calibri" panose="020F0502020204030204" pitchFamily="34" charset="0"/>
                  <a:cs typeface="Calibri" panose="020F0502020204030204" pitchFamily="34" charset="0"/>
                </a:rPr>
                <a:t>The macro-</a:t>
              </a:r>
              <a:r>
                <a:rPr lang="fr-FR" altLang="fr-FR" sz="1400" dirty="0" err="1">
                  <a:latin typeface="Calibri" panose="020F0502020204030204" pitchFamily="34" charset="0"/>
                  <a:cs typeface="Calibri" panose="020F0502020204030204" pitchFamily="34" charset="0"/>
                </a:rPr>
                <a:t>landscape</a:t>
              </a:r>
              <a:r>
                <a:rPr lang="fr-FR" altLang="fr-FR" sz="1400" dirty="0">
                  <a:latin typeface="Calibri" panose="020F0502020204030204" pitchFamily="34" charset="0"/>
                  <a:cs typeface="Calibri" panose="020F0502020204030204" pitchFamily="34" charset="0"/>
                </a:rPr>
                <a:t> can </a:t>
              </a:r>
              <a:r>
                <a:rPr lang="fr-FR" altLang="fr-FR" sz="1400" dirty="0" err="1">
                  <a:latin typeface="Calibri" panose="020F0502020204030204" pitchFamily="34" charset="0"/>
                  <a:cs typeface="Calibri" panose="020F0502020204030204" pitchFamily="34" charset="0"/>
                </a:rPr>
                <a:t>be</a:t>
              </a:r>
              <a:r>
                <a:rPr lang="fr-FR" altLang="fr-FR" sz="1400" dirty="0">
                  <a:latin typeface="Calibri" panose="020F0502020204030204" pitchFamily="34" charset="0"/>
                  <a:cs typeface="Calibri" panose="020F0502020204030204" pitchFamily="34" charset="0"/>
                </a:rPr>
                <a:t> </a:t>
              </a:r>
              <a:r>
                <a:rPr lang="fr-FR" altLang="fr-FR" sz="1400" dirty="0" err="1">
                  <a:latin typeface="Calibri" panose="020F0502020204030204" pitchFamily="34" charset="0"/>
                  <a:cs typeface="Calibri" panose="020F0502020204030204" pitchFamily="34" charset="0"/>
                </a:rPr>
                <a:t>compared</a:t>
              </a:r>
              <a:r>
                <a:rPr lang="fr-FR" altLang="fr-FR" sz="1400" dirty="0">
                  <a:latin typeface="Calibri" panose="020F0502020204030204" pitchFamily="34" charset="0"/>
                  <a:cs typeface="Calibri" panose="020F0502020204030204" pitchFamily="34" charset="0"/>
                </a:rPr>
                <a:t> to the </a:t>
              </a:r>
              <a:r>
                <a:rPr lang="fr-FR" altLang="fr-FR" sz="1400" b="1" dirty="0">
                  <a:latin typeface="Calibri" panose="020F0502020204030204" pitchFamily="34" charset="0"/>
                  <a:cs typeface="Calibri" panose="020F0502020204030204" pitchFamily="34" charset="0"/>
                </a:rPr>
                <a:t>"Global Workspace"</a:t>
              </a:r>
              <a:r>
                <a:rPr lang="fr-FR" altLang="fr-FR" sz="1400" dirty="0">
                  <a:latin typeface="Calibri" panose="020F0502020204030204" pitchFamily="34" charset="0"/>
                  <a:cs typeface="Calibri" panose="020F0502020204030204" pitchFamily="34" charset="0"/>
                </a:rPr>
                <a:t>, </a:t>
              </a:r>
              <a:r>
                <a:rPr lang="fr-FR" altLang="fr-FR" sz="1400" dirty="0" err="1">
                  <a:latin typeface="Calibri" panose="020F0502020204030204" pitchFamily="34" charset="0"/>
                  <a:cs typeface="Calibri" panose="020F0502020204030204" pitchFamily="34" charset="0"/>
                </a:rPr>
                <a:t>already</a:t>
              </a:r>
              <a:r>
                <a:rPr lang="fr-FR" altLang="fr-FR" sz="1400" dirty="0">
                  <a:latin typeface="Calibri" panose="020F0502020204030204" pitchFamily="34" charset="0"/>
                  <a:cs typeface="Calibri" panose="020F0502020204030204" pitchFamily="34" charset="0"/>
                </a:rPr>
                <a:t> </a:t>
              </a:r>
              <a:r>
                <a:rPr lang="fr-FR" altLang="fr-FR" sz="1400" dirty="0" err="1">
                  <a:latin typeface="Calibri" panose="020F0502020204030204" pitchFamily="34" charset="0"/>
                  <a:cs typeface="Calibri" panose="020F0502020204030204" pitchFamily="34" charset="0"/>
                </a:rPr>
                <a:t>proposed</a:t>
              </a:r>
              <a:r>
                <a:rPr lang="fr-FR" altLang="fr-FR" sz="1400" dirty="0">
                  <a:latin typeface="Calibri" panose="020F0502020204030204" pitchFamily="34" charset="0"/>
                  <a:cs typeface="Calibri" panose="020F0502020204030204" pitchFamily="34" charset="0"/>
                </a:rPr>
                <a:t> by </a:t>
              </a:r>
              <a:r>
                <a:rPr lang="fr-FR" altLang="fr-FR" sz="1400" dirty="0" err="1">
                  <a:latin typeface="Calibri" panose="020F0502020204030204" pitchFamily="34" charset="0"/>
                  <a:cs typeface="Calibri" panose="020F0502020204030204" pitchFamily="34" charset="0"/>
                </a:rPr>
                <a:t>Baars</a:t>
              </a:r>
              <a:r>
                <a:rPr lang="fr-FR" altLang="fr-FR" sz="1400" dirty="0">
                  <a:latin typeface="Calibri" panose="020F0502020204030204" pitchFamily="34" charset="0"/>
                  <a:cs typeface="Calibri" panose="020F0502020204030204" pitchFamily="34" charset="0"/>
                </a:rPr>
                <a:t>  in </a:t>
              </a:r>
              <a:r>
                <a:rPr lang="en-US" altLang="fr-FR" sz="1400" dirty="0">
                  <a:latin typeface="Calibri" panose="020F0502020204030204" pitchFamily="34" charset="0"/>
                  <a:cs typeface="Calibri" panose="020F0502020204030204" pitchFamily="34" charset="0"/>
                </a:rPr>
                <a:t>1997, "closely related to conscious experience, though not identical to it". He illustrates it by the </a:t>
              </a:r>
              <a:r>
                <a:rPr lang="fr-FR" altLang="fr-FR" sz="1400" dirty="0">
                  <a:latin typeface="Calibri" panose="020F0502020204030204" pitchFamily="34" charset="0"/>
                  <a:cs typeface="Calibri" panose="020F0502020204030204" pitchFamily="34" charset="0"/>
                </a:rPr>
                <a:t>"Theater of </a:t>
              </a:r>
              <a:r>
                <a:rPr lang="fr-FR" altLang="fr-FR" sz="1400" dirty="0" err="1">
                  <a:latin typeface="Calibri" panose="020F0502020204030204" pitchFamily="34" charset="0"/>
                  <a:cs typeface="Calibri" panose="020F0502020204030204" pitchFamily="34" charset="0"/>
                </a:rPr>
                <a:t>Consciousness</a:t>
              </a:r>
              <a:r>
                <a:rPr lang="fr-FR" altLang="fr-FR" sz="1400" dirty="0">
                  <a:latin typeface="Calibri" panose="020F0502020204030204" pitchFamily="34" charset="0"/>
                  <a:cs typeface="Calibri" panose="020F0502020204030204" pitchFamily="34" charset="0"/>
                </a:rPr>
                <a:t>" </a:t>
              </a:r>
              <a:r>
                <a:rPr lang="en-US" altLang="fr-FR" sz="1400" dirty="0">
                  <a:latin typeface="Calibri" panose="020F0502020204030204" pitchFamily="34" charset="0"/>
                  <a:cs typeface="Calibri" panose="020F0502020204030204" pitchFamily="34" charset="0"/>
                </a:rPr>
                <a:t>metaphor.</a:t>
              </a:r>
              <a:endParaRPr lang="fr-FR" altLang="fr-FR" sz="1400" dirty="0">
                <a:latin typeface="Calibri" panose="020F0502020204030204" pitchFamily="34" charset="0"/>
                <a:cs typeface="Calibri" panose="020F0502020204030204" pitchFamily="34" charset="0"/>
              </a:endParaRPr>
            </a:p>
          </p:txBody>
        </p:sp>
        <p:pic>
          <p:nvPicPr>
            <p:cNvPr id="24584" name="Picture 46" descr="http://t3.gstatic.com/images?q=tbn:ANd9GcR4eVl0wHFHs8JOITxyjK2w6wLAriJfdFQeIhR4PD84fAA1PlBlRyMTMQ">
              <a:hlinkClick r:id="rId4"/>
              <a:extLst>
                <a:ext uri="{FF2B5EF4-FFF2-40B4-BE49-F238E27FC236}">
                  <a16:creationId xmlns:a16="http://schemas.microsoft.com/office/drawing/2014/main" id="{F7016676-276E-4A73-A02E-374C25C40D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826" y="1291271"/>
              <a:ext cx="2196737" cy="1590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1699997499"/>
              </p:ext>
            </p:extLst>
          </p:nvPr>
        </p:nvGraphicFramePr>
        <p:xfrm>
          <a:off x="972068" y="513132"/>
          <a:ext cx="5288642" cy="3083498"/>
        </p:xfrm>
        <a:graphic>
          <a:graphicData uri="http://schemas.openxmlformats.org/drawingml/2006/table">
            <a:tbl>
              <a:tblPr firstRow="1" bandRow="1">
                <a:tableStyleId>{073A0DAA-6AF3-43AB-8588-CEC1D06C72B9}</a:tableStyleId>
              </a:tblPr>
              <a:tblGrid>
                <a:gridCol w="1277799">
                  <a:extLst>
                    <a:ext uri="{9D8B030D-6E8A-4147-A177-3AD203B41FA5}">
                      <a16:colId xmlns:a16="http://schemas.microsoft.com/office/drawing/2014/main" val="20000"/>
                    </a:ext>
                  </a:extLst>
                </a:gridCol>
                <a:gridCol w="1565964">
                  <a:extLst>
                    <a:ext uri="{9D8B030D-6E8A-4147-A177-3AD203B41FA5}">
                      <a16:colId xmlns:a16="http://schemas.microsoft.com/office/drawing/2014/main" val="20001"/>
                    </a:ext>
                  </a:extLst>
                </a:gridCol>
                <a:gridCol w="2444879">
                  <a:extLst>
                    <a:ext uri="{9D8B030D-6E8A-4147-A177-3AD203B41FA5}">
                      <a16:colId xmlns:a16="http://schemas.microsoft.com/office/drawing/2014/main" val="20002"/>
                    </a:ext>
                  </a:extLst>
                </a:gridCol>
              </a:tblGrid>
              <a:tr h="501841">
                <a:tc>
                  <a:txBody>
                    <a:bodyPr/>
                    <a:lstStyle/>
                    <a:p>
                      <a:pPr algn="ctr"/>
                      <a:r>
                        <a:rPr lang="en-GB" sz="1400" baseline="0" dirty="0">
                          <a:solidFill>
                            <a:schemeClr val="bg1"/>
                          </a:solidFill>
                        </a:rPr>
                        <a:t>MIND</a:t>
                      </a:r>
                    </a:p>
                  </a:txBody>
                  <a:tcPr marL="71692" marR="71692" marT="35846" marB="35846" anchor="ctr"/>
                </a:tc>
                <a:tc>
                  <a:txBody>
                    <a:bodyPr/>
                    <a:lstStyle/>
                    <a:p>
                      <a:pPr algn="ctr"/>
                      <a:r>
                        <a:rPr lang="en-GB" sz="1400" baseline="0" dirty="0">
                          <a:solidFill>
                            <a:schemeClr val="bg1"/>
                          </a:solidFill>
                        </a:rPr>
                        <a:t>MENS</a:t>
                      </a:r>
                      <a:endParaRPr lang="en-GB" sz="1400" baseline="0" dirty="0">
                        <a:solidFill>
                          <a:schemeClr val="bg1"/>
                        </a:solidFill>
                        <a:latin typeface="Arial" panose="020B0604020202020204" pitchFamily="34" charset="0"/>
                      </a:endParaRPr>
                    </a:p>
                  </a:txBody>
                  <a:tcPr marL="71692" marR="71692" marT="35846" marB="35846" anchor="ctr"/>
                </a:tc>
                <a:tc>
                  <a:txBody>
                    <a:bodyPr/>
                    <a:lstStyle/>
                    <a:p>
                      <a:pPr algn="ctr"/>
                      <a:r>
                        <a:rPr lang="en-GB" sz="1400" baseline="0" dirty="0">
                          <a:solidFill>
                            <a:schemeClr val="bg1"/>
                          </a:solidFill>
                        </a:rPr>
                        <a:t>BRAIN</a:t>
                      </a:r>
                      <a:endParaRPr lang="en-GB" sz="1400" baseline="0" dirty="0">
                        <a:solidFill>
                          <a:schemeClr val="bg1"/>
                        </a:solidFill>
                        <a:latin typeface="Arial" panose="020B0604020202020204" pitchFamily="34" charset="0"/>
                      </a:endParaRPr>
                    </a:p>
                  </a:txBody>
                  <a:tcPr marL="71692" marR="71692" marT="35846" marB="35846" anchor="ctr"/>
                </a:tc>
                <a:extLst>
                  <a:ext uri="{0D108BD9-81ED-4DB2-BD59-A6C34878D82A}">
                    <a16:rowId xmlns:a16="http://schemas.microsoft.com/office/drawing/2014/main" val="10000"/>
                  </a:ext>
                </a:extLst>
              </a:tr>
              <a:tr h="573532">
                <a:tc>
                  <a:txBody>
                    <a:bodyPr/>
                    <a:lstStyle/>
                    <a:p>
                      <a:pPr algn="ctr"/>
                      <a:r>
                        <a:rPr lang="en-GB" sz="1100" dirty="0">
                          <a:solidFill>
                            <a:schemeClr val="tx1"/>
                          </a:solidFill>
                        </a:rPr>
                        <a:t>Simple Mental Object </a:t>
                      </a:r>
                      <a:endParaRPr lang="en-GB" sz="1100" dirty="0">
                        <a:solidFill>
                          <a:schemeClr val="tx1"/>
                        </a:solidFill>
                        <a:latin typeface="Arial" panose="020B0604020202020204" pitchFamily="34" charset="0"/>
                      </a:endParaRPr>
                    </a:p>
                  </a:txBody>
                  <a:tcPr marL="71692" marR="71692" marT="35846" marB="35846"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rPr>
                        <a:t>(Cat)-neuron level 0 </a:t>
                      </a:r>
                    </a:p>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rPr>
                        <a:t>Cat-neuron of level 1</a:t>
                      </a:r>
                    </a:p>
                    <a:p>
                      <a:pPr algn="ctr"/>
                      <a:endParaRPr lang="en-GB" sz="1100" dirty="0">
                        <a:solidFill>
                          <a:schemeClr val="tx1"/>
                        </a:solidFill>
                        <a:latin typeface="Arial" panose="020B0604020202020204" pitchFamily="34" charset="0"/>
                      </a:endParaRPr>
                    </a:p>
                  </a:txBody>
                  <a:tcPr marL="71692" marR="71692" marT="35846" marB="35846"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rPr>
                        <a:t>Neuron</a:t>
                      </a:r>
                    </a:p>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rPr>
                        <a:t>Class of (equivalent) synchronous neural assemblies</a:t>
                      </a:r>
                      <a:endParaRPr lang="en-GB" sz="1100" dirty="0">
                        <a:solidFill>
                          <a:schemeClr val="tx1"/>
                        </a:solidFill>
                        <a:latin typeface="Arial" panose="020B0604020202020204" pitchFamily="34" charset="0"/>
                      </a:endParaRPr>
                    </a:p>
                  </a:txBody>
                  <a:tcPr marL="71692" marR="71692" marT="35846" marB="35846" anchor="ctr"/>
                </a:tc>
                <a:extLst>
                  <a:ext uri="{0D108BD9-81ED-4DB2-BD59-A6C34878D82A}">
                    <a16:rowId xmlns:a16="http://schemas.microsoft.com/office/drawing/2014/main" val="10001"/>
                  </a:ext>
                </a:extLst>
              </a:tr>
              <a:tr h="4648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rPr>
                        <a:t>Algebra of </a:t>
                      </a:r>
                    </a:p>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rPr>
                        <a:t>mental objects</a:t>
                      </a:r>
                      <a:endParaRPr lang="en-GB" sz="1100" dirty="0">
                        <a:solidFill>
                          <a:schemeClr val="tx1"/>
                        </a:solidFill>
                        <a:latin typeface="Arial" panose="020B0604020202020204" pitchFamily="34" charset="0"/>
                      </a:endParaRPr>
                    </a:p>
                  </a:txBody>
                  <a:tcPr marL="71692" marR="71692" marT="35846" marB="35846"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rPr>
                        <a:t>Cat-neuron of level n</a:t>
                      </a:r>
                      <a:endParaRPr lang="en-GB" sz="1100" dirty="0">
                        <a:solidFill>
                          <a:schemeClr val="tx1"/>
                        </a:solidFill>
                        <a:latin typeface="Arial" panose="020B0604020202020204" pitchFamily="34" charset="0"/>
                      </a:endParaRPr>
                    </a:p>
                  </a:txBody>
                  <a:tcPr marL="71692" marR="71692" marT="35846" marB="35846"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rPr>
                        <a:t>Class of synchronous neural hyper-assemblies </a:t>
                      </a:r>
                      <a:r>
                        <a:rPr lang="en-GB" sz="1100" baseline="0" dirty="0">
                          <a:solidFill>
                            <a:schemeClr val="tx1"/>
                          </a:solidFill>
                        </a:rPr>
                        <a:t>(= </a:t>
                      </a:r>
                      <a:r>
                        <a:rPr lang="en-GB" sz="1100" baseline="0" dirty="0" err="1">
                          <a:solidFill>
                            <a:schemeClr val="tx1"/>
                          </a:solidFill>
                        </a:rPr>
                        <a:t>assembly</a:t>
                      </a:r>
                      <a:r>
                        <a:rPr lang="en-GB" sz="1100" baseline="30000" dirty="0" err="1">
                          <a:solidFill>
                            <a:schemeClr val="tx1"/>
                          </a:solidFill>
                        </a:rPr>
                        <a:t>n</a:t>
                      </a:r>
                      <a:r>
                        <a:rPr lang="en-GB" sz="1100" baseline="0" dirty="0">
                          <a:solidFill>
                            <a:schemeClr val="tx1"/>
                          </a:solidFill>
                        </a:rPr>
                        <a:t>) </a:t>
                      </a:r>
                      <a:endParaRPr lang="en-GB" sz="1100" dirty="0">
                        <a:solidFill>
                          <a:schemeClr val="tx1"/>
                        </a:solidFill>
                        <a:latin typeface="Arial" panose="020B0604020202020204" pitchFamily="34" charset="0"/>
                      </a:endParaRPr>
                    </a:p>
                  </a:txBody>
                  <a:tcPr marL="71692" marR="71692" marT="35846" marB="35846" anchor="ctr"/>
                </a:tc>
                <a:extLst>
                  <a:ext uri="{0D108BD9-81ED-4DB2-BD59-A6C34878D82A}">
                    <a16:rowId xmlns:a16="http://schemas.microsoft.com/office/drawing/2014/main" val="10002"/>
                  </a:ext>
                </a:extLst>
              </a:tr>
              <a:tr h="501591">
                <a:tc>
                  <a:txBody>
                    <a:bodyPr/>
                    <a:lstStyle/>
                    <a:p>
                      <a:pPr algn="ctr">
                        <a:spcBef>
                          <a:spcPts val="600"/>
                        </a:spcBef>
                      </a:pPr>
                      <a:r>
                        <a:rPr lang="en-GB" sz="1100"/>
                        <a:t>Emerging Properties</a:t>
                      </a:r>
                      <a:endParaRPr lang="en-GB" sz="1100" dirty="0">
                        <a:latin typeface="Arial" panose="020B0604020202020204" pitchFamily="34" charset="0"/>
                      </a:endParaRPr>
                    </a:p>
                  </a:txBody>
                  <a:tcPr marL="71692" marR="71692" marT="35846" marB="35846" anchor="ctr"/>
                </a:tc>
                <a:tc>
                  <a:txBody>
                    <a:bodyPr/>
                    <a:lstStyle/>
                    <a:p>
                      <a:pPr algn="ctr"/>
                      <a:r>
                        <a:rPr lang="en-GB" sz="1100" dirty="0"/>
                        <a:t>Multifaceted objects</a:t>
                      </a:r>
                    </a:p>
                    <a:p>
                      <a:pPr algn="ctr"/>
                      <a:r>
                        <a:rPr lang="en-GB" sz="1100" dirty="0"/>
                        <a:t>Multipart links</a:t>
                      </a:r>
                      <a:endParaRPr lang="en-GB" sz="1100" dirty="0">
                        <a:latin typeface="Arial" panose="020B0604020202020204" pitchFamily="34" charset="0"/>
                      </a:endParaRPr>
                    </a:p>
                  </a:txBody>
                  <a:tcPr marL="71692" marR="71692" marT="35846" marB="35846"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t>Degeneracy of the </a:t>
                      </a:r>
                    </a:p>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t>neural code</a:t>
                      </a:r>
                      <a:endParaRPr lang="en-GB" sz="1100" dirty="0">
                        <a:latin typeface="Arial" panose="020B0604020202020204" pitchFamily="34" charset="0"/>
                      </a:endParaRPr>
                    </a:p>
                  </a:txBody>
                  <a:tcPr marL="71692" marR="71692" marT="35846" marB="35846" anchor="ctr"/>
                </a:tc>
                <a:extLst>
                  <a:ext uri="{0D108BD9-81ED-4DB2-BD59-A6C34878D82A}">
                    <a16:rowId xmlns:a16="http://schemas.microsoft.com/office/drawing/2014/main" val="10003"/>
                  </a:ext>
                </a:extLst>
              </a:tr>
              <a:tr h="465995">
                <a:tc>
                  <a:txBody>
                    <a:bodyPr/>
                    <a:lstStyle/>
                    <a:p>
                      <a:pPr algn="ctr">
                        <a:spcBef>
                          <a:spcPts val="600"/>
                        </a:spcBef>
                      </a:pPr>
                      <a:r>
                        <a:rPr lang="en-GB" sz="1100" dirty="0"/>
                        <a:t>Self</a:t>
                      </a:r>
                    </a:p>
                  </a:txBody>
                  <a:tcPr marL="71692" marR="71692" marT="35846" marB="35846" anchor="ctr"/>
                </a:tc>
                <a:tc>
                  <a:txBody>
                    <a:bodyPr/>
                    <a:lstStyle/>
                    <a:p>
                      <a:pPr algn="ctr"/>
                      <a:r>
                        <a:rPr lang="en-GB" sz="1100"/>
                        <a:t>Archetypal Core</a:t>
                      </a:r>
                      <a:endParaRPr lang="en-GB" sz="1100" dirty="0">
                        <a:latin typeface="Arial" panose="020B0604020202020204" pitchFamily="34" charset="0"/>
                      </a:endParaRPr>
                    </a:p>
                  </a:txBody>
                  <a:tcPr marL="71692" marR="71692" marT="35846" marB="35846"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t>Structural core of the brain</a:t>
                      </a:r>
                    </a:p>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t>(Hagman et </a:t>
                      </a:r>
                      <a:r>
                        <a:rPr lang="en-GB" sz="1100" dirty="0" err="1"/>
                        <a:t>aL</a:t>
                      </a:r>
                      <a:r>
                        <a:rPr lang="en-GB" sz="1100" dirty="0"/>
                        <a:t>)</a:t>
                      </a:r>
                      <a:endParaRPr lang="en-GB" sz="1100" dirty="0">
                        <a:latin typeface="Arial" panose="020B0604020202020204" pitchFamily="34" charset="0"/>
                      </a:endParaRPr>
                    </a:p>
                  </a:txBody>
                  <a:tcPr marL="71692" marR="71692" marT="35846" marB="35846" anchor="ctr"/>
                </a:tc>
                <a:extLst>
                  <a:ext uri="{0D108BD9-81ED-4DB2-BD59-A6C34878D82A}">
                    <a16:rowId xmlns:a16="http://schemas.microsoft.com/office/drawing/2014/main" val="10004"/>
                  </a:ext>
                </a:extLst>
              </a:tr>
              <a:tr h="573532">
                <a:tc>
                  <a:txBody>
                    <a:bodyPr/>
                    <a:lstStyle/>
                    <a:p>
                      <a:pPr algn="ctr">
                        <a:spcBef>
                          <a:spcPts val="600"/>
                        </a:spcBef>
                      </a:pPr>
                      <a:r>
                        <a:rPr lang="en-GB" sz="1100"/>
                        <a:t>Conscious processes</a:t>
                      </a:r>
                      <a:endParaRPr lang="en-GB" sz="1100" dirty="0">
                        <a:latin typeface="Arial" panose="020B0604020202020204" pitchFamily="34" charset="0"/>
                      </a:endParaRPr>
                    </a:p>
                  </a:txBody>
                  <a:tcPr marL="71692" marR="71692" marT="35846" marB="35846" anchor="ctr"/>
                </a:tc>
                <a:tc>
                  <a:txBody>
                    <a:bodyPr/>
                    <a:lstStyle/>
                    <a:p>
                      <a:pPr algn="ctr"/>
                      <a:r>
                        <a:rPr lang="en-GB" sz="1100" dirty="0"/>
                        <a:t>Global Lan6dscape</a:t>
                      </a:r>
                    </a:p>
                    <a:p>
                      <a:pPr algn="ctr"/>
                      <a:r>
                        <a:rPr lang="en-GB" sz="1100" dirty="0"/>
                        <a:t>Retro-</a:t>
                      </a:r>
                      <a:r>
                        <a:rPr lang="en-GB" sz="1100" baseline="0" dirty="0"/>
                        <a:t> and pros </a:t>
                      </a:r>
                      <a:r>
                        <a:rPr lang="en-GB" sz="1100" baseline="0" dirty="0" err="1"/>
                        <a:t>pection</a:t>
                      </a:r>
                      <a:endParaRPr lang="en-GB" sz="1100" dirty="0">
                        <a:latin typeface="Arial" panose="020B0604020202020204" pitchFamily="34" charset="0"/>
                      </a:endParaRPr>
                    </a:p>
                  </a:txBody>
                  <a:tcPr marL="71692" marR="71692" marT="35846" marB="35846"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t>Structural core of the brain</a:t>
                      </a:r>
                    </a:p>
                    <a:p>
                      <a:pPr marL="0" marR="0" indent="0" algn="ctr" defTabSz="914400" rtl="0" eaLnBrk="1" fontAlgn="auto" latinLnBrk="0" hangingPunct="1">
                        <a:lnSpc>
                          <a:spcPct val="100000"/>
                        </a:lnSpc>
                        <a:spcBef>
                          <a:spcPts val="0"/>
                        </a:spcBef>
                        <a:spcAft>
                          <a:spcPts val="0"/>
                        </a:spcAft>
                        <a:buClrTx/>
                        <a:buSzTx/>
                        <a:buFontTx/>
                        <a:buNone/>
                        <a:tabLst/>
                        <a:defRPr/>
                      </a:pPr>
                      <a:r>
                        <a:rPr lang="en-GB" sz="1100" dirty="0"/>
                        <a:t>Consciousness loop (Edelman)</a:t>
                      </a:r>
                    </a:p>
                    <a:p>
                      <a:pPr marL="0" marR="0" indent="0" algn="ctr" defTabSz="914400" rtl="0" eaLnBrk="1" fontAlgn="auto" latinLnBrk="0" hangingPunct="1">
                        <a:lnSpc>
                          <a:spcPct val="100000"/>
                        </a:lnSpc>
                        <a:spcBef>
                          <a:spcPts val="0"/>
                        </a:spcBef>
                        <a:spcAft>
                          <a:spcPts val="0"/>
                        </a:spcAft>
                        <a:buClrTx/>
                        <a:buSzTx/>
                        <a:buFontTx/>
                        <a:buNone/>
                        <a:tabLst/>
                        <a:defRPr/>
                      </a:pPr>
                      <a:endParaRPr lang="en-GB" sz="1100" dirty="0">
                        <a:latin typeface="Arial" panose="020B0604020202020204" pitchFamily="34" charset="0"/>
                      </a:endParaRPr>
                    </a:p>
                  </a:txBody>
                  <a:tcPr marL="71692" marR="71692" marT="35846" marB="35846" anchor="ctr"/>
                </a:tc>
                <a:extLst>
                  <a:ext uri="{0D108BD9-81ED-4DB2-BD59-A6C34878D82A}">
                    <a16:rowId xmlns:a16="http://schemas.microsoft.com/office/drawing/2014/main" val="10005"/>
                  </a:ext>
                </a:extLst>
              </a:tr>
            </a:tbl>
          </a:graphicData>
        </a:graphic>
      </p:graphicFrame>
      <p:sp>
        <p:nvSpPr>
          <p:cNvPr id="3" name="Rectangle 2"/>
          <p:cNvSpPr/>
          <p:nvPr/>
        </p:nvSpPr>
        <p:spPr bwMode="auto">
          <a:xfrm>
            <a:off x="958376" y="516195"/>
            <a:ext cx="5307162" cy="334095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106"/>
          </a:p>
        </p:txBody>
      </p:sp>
      <p:sp>
        <p:nvSpPr>
          <p:cNvPr id="21537" name="Rectangle 7"/>
          <p:cNvSpPr>
            <a:spLocks noChangeArrowheads="1"/>
          </p:cNvSpPr>
          <p:nvPr/>
        </p:nvSpPr>
        <p:spPr bwMode="auto">
          <a:xfrm>
            <a:off x="1273153" y="97567"/>
            <a:ext cx="4611407" cy="338554"/>
          </a:xfrm>
          <a:prstGeom prst="rect">
            <a:avLst/>
          </a:prstGeom>
          <a:noFill/>
          <a:ln w="9525">
            <a:noFill/>
            <a:miter lim="800000"/>
            <a:headEnd/>
            <a:tailEnd/>
          </a:ln>
        </p:spPr>
        <p:txBody>
          <a:bodyPr>
            <a:spAutoFit/>
          </a:bodyPr>
          <a:lstStyle/>
          <a:p>
            <a:pPr algn="ctr" eaLnBrk="0" hangingPunct="0"/>
            <a:r>
              <a:rPr lang="en-GB" sz="1600" b="1" dirty="0">
                <a:latin typeface="Arial" panose="020B0604020202020204" pitchFamily="34" charset="0"/>
                <a:cs typeface="Arial" panose="020B0604020202020204" pitchFamily="34" charset="0"/>
              </a:rPr>
              <a:t>CONCLUSION</a:t>
            </a:r>
            <a:endParaRPr lang="en-GB" sz="1600" dirty="0">
              <a:latin typeface="Arial" panose="020B0604020202020204" pitchFamily="34" charset="0"/>
              <a:cs typeface="Arial" panose="020B0604020202020204" pitchFamily="34" charset="0"/>
            </a:endParaRPr>
          </a:p>
        </p:txBody>
      </p:sp>
      <p:sp>
        <p:nvSpPr>
          <p:cNvPr id="21538" name="ZoneTexte 6"/>
          <p:cNvSpPr txBox="1">
            <a:spLocks noChangeArrowheads="1"/>
          </p:cNvSpPr>
          <p:nvPr/>
        </p:nvSpPr>
        <p:spPr bwMode="auto">
          <a:xfrm>
            <a:off x="394553" y="3647259"/>
            <a:ext cx="6380046" cy="1658787"/>
          </a:xfrm>
          <a:prstGeom prst="rect">
            <a:avLst/>
          </a:prstGeom>
          <a:noFill/>
          <a:ln w="9525">
            <a:noFill/>
            <a:miter lim="800000"/>
            <a:headEnd/>
            <a:tailEnd/>
          </a:ln>
        </p:spPr>
        <p:txBody>
          <a:bodyPr>
            <a:spAutoFit/>
          </a:bodyPr>
          <a:lstStyle/>
          <a:p>
            <a:pPr algn="just"/>
            <a:r>
              <a:rPr lang="fr-FR" sz="1254" b="1" dirty="0">
                <a:latin typeface="Calibri" pitchFamily="34" charset="0"/>
              </a:rPr>
              <a:t>MENS </a:t>
            </a:r>
            <a:r>
              <a:rPr lang="fr-FR" sz="1254" dirty="0">
                <a:latin typeface="Calibri" pitchFamily="34" charset="0"/>
              </a:rPr>
              <a:t>p</a:t>
            </a:r>
            <a:r>
              <a:rPr lang="en-US" sz="1254" dirty="0" err="1">
                <a:latin typeface="Calibri" pitchFamily="34" charset="0"/>
              </a:rPr>
              <a:t>roposes</a:t>
            </a:r>
            <a:r>
              <a:rPr lang="en-US" sz="1254" dirty="0">
                <a:latin typeface="Calibri" pitchFamily="34" charset="0"/>
              </a:rPr>
              <a:t> a theory of mind, in which a hierarchy of mental objects and processes  emerges from the functioning of the brain, through the iterative binding of neuronal assemblies. We show that </a:t>
            </a:r>
            <a:r>
              <a:rPr lang="en-US" sz="1254" i="1" dirty="0">
                <a:latin typeface="Calibri" pitchFamily="34" charset="0"/>
              </a:rPr>
              <a:t>the </a:t>
            </a:r>
            <a:r>
              <a:rPr lang="en-US" sz="1254" b="1" i="1" dirty="0">
                <a:latin typeface="Calibri" pitchFamily="34" charset="0"/>
              </a:rPr>
              <a:t>degeneracy property</a:t>
            </a:r>
            <a:r>
              <a:rPr lang="en-US" sz="1254" i="1" dirty="0">
                <a:latin typeface="Calibri" pitchFamily="34" charset="0"/>
              </a:rPr>
              <a:t> is the characteristic which makes this </a:t>
            </a:r>
            <a:r>
              <a:rPr lang="en-US" sz="1254" b="1" i="1" dirty="0">
                <a:latin typeface="Calibri" pitchFamily="34" charset="0"/>
              </a:rPr>
              <a:t>emergence</a:t>
            </a:r>
            <a:r>
              <a:rPr lang="en-US" sz="1254" i="1" dirty="0">
                <a:latin typeface="Calibri" pitchFamily="34" charset="0"/>
              </a:rPr>
              <a:t> possible</a:t>
            </a:r>
            <a:r>
              <a:rPr lang="en-US" sz="1254" dirty="0">
                <a:latin typeface="Calibri" pitchFamily="34" charset="0"/>
              </a:rPr>
              <a:t> and explains how </a:t>
            </a:r>
            <a:r>
              <a:rPr lang="en-US" sz="1400" dirty="0">
                <a:latin typeface="Calibri" pitchFamily="34" charset="0"/>
              </a:rPr>
              <a:t>it</a:t>
            </a:r>
            <a:r>
              <a:rPr lang="en-US" sz="1254" dirty="0">
                <a:latin typeface="Calibri" pitchFamily="34" charset="0"/>
              </a:rPr>
              <a:t> allows the development of a flexible memory, with a higher central part, the Archetypal Core</a:t>
            </a:r>
            <a:r>
              <a:rPr lang="en-US" sz="1254" b="1" dirty="0">
                <a:latin typeface="Calibri" pitchFamily="34" charset="0"/>
              </a:rPr>
              <a:t>. AC </a:t>
            </a:r>
            <a:r>
              <a:rPr lang="en-US" sz="1254" dirty="0">
                <a:latin typeface="Calibri" pitchFamily="34" charset="0"/>
              </a:rPr>
              <a:t>is at the basis of the self and of the formation of higher cognition up to consciousness, seen as the integration of past and future. It is mainly qualitative, though some quantification should be possible using the propagation delays and strengths  of links in </a:t>
            </a:r>
            <a:r>
              <a:rPr lang="en-US" sz="1254" b="1" dirty="0">
                <a:latin typeface="Calibri" pitchFamily="34" charset="0"/>
              </a:rPr>
              <a:t>MENS.</a:t>
            </a:r>
            <a:endParaRPr lang="fr-FR" sz="1254" b="1" dirty="0">
              <a:latin typeface="Calibri"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5" name="Text Box 1"/>
          <p:cNvSpPr txBox="1">
            <a:spLocks noChangeArrowheads="1"/>
          </p:cNvSpPr>
          <p:nvPr/>
        </p:nvSpPr>
        <p:spPr bwMode="auto">
          <a:xfrm>
            <a:off x="230970" y="129557"/>
            <a:ext cx="6848167" cy="5347105"/>
          </a:xfrm>
          <a:prstGeom prst="rect">
            <a:avLst/>
          </a:prstGeom>
          <a:noFill/>
          <a:ln w="9525">
            <a:noFill/>
            <a:miter lim="800000"/>
            <a:headEnd/>
            <a:tailEnd/>
          </a:ln>
          <a:effectLst/>
        </p:spPr>
        <p:txBody>
          <a:bodyPr wrap="square">
            <a:spAutoFit/>
          </a:bodyPr>
          <a:lstStyle/>
          <a:p>
            <a:pPr algn="ctr">
              <a:spcBef>
                <a:spcPct val="50000"/>
              </a:spcBef>
            </a:pPr>
            <a:r>
              <a:rPr lang="en-US" sz="1600" b="1" dirty="0">
                <a:latin typeface="Arial" panose="020B0604020202020204" pitchFamily="34" charset="0"/>
                <a:cs typeface="Arial" panose="020B0604020202020204" pitchFamily="34" charset="0"/>
              </a:rPr>
              <a:t>FOR MORE INFORMATION</a:t>
            </a:r>
          </a:p>
          <a:p>
            <a:pPr>
              <a:spcBef>
                <a:spcPct val="50000"/>
              </a:spcBef>
            </a:pPr>
            <a:endParaRPr lang="en-US" sz="1882" b="1" dirty="0">
              <a:latin typeface="Arial" panose="020B0604020202020204" pitchFamily="34" charset="0"/>
              <a:cs typeface="Arial" panose="020B0604020202020204" pitchFamily="34" charset="0"/>
            </a:endParaRPr>
          </a:p>
          <a:p>
            <a:pPr>
              <a:spcBef>
                <a:spcPct val="50000"/>
              </a:spcBef>
            </a:pPr>
            <a:r>
              <a:rPr lang="en-US" sz="1400" i="1" dirty="0">
                <a:latin typeface="Calibri" panose="020F0502020204030204" pitchFamily="34" charset="0"/>
                <a:cs typeface="Calibri" panose="020F0502020204030204" pitchFamily="34" charset="0"/>
              </a:rPr>
              <a:t>Memory Evolutive Systems: Hierarchy, Emergence, Cognition</a:t>
            </a:r>
            <a:r>
              <a:rPr lang="en-US" sz="1400" dirty="0">
                <a:latin typeface="Calibri" panose="020F0502020204030204" pitchFamily="34" charset="0"/>
                <a:cs typeface="Calibri" panose="020F0502020204030204" pitchFamily="34" charset="0"/>
              </a:rPr>
              <a:t>, </a:t>
            </a:r>
            <a:r>
              <a:rPr lang="en-US" sz="1400" i="1" dirty="0">
                <a:latin typeface="Calibri" panose="020F0502020204030204" pitchFamily="34" charset="0"/>
                <a:cs typeface="Calibri" panose="020F0502020204030204" pitchFamily="34" charset="0"/>
              </a:rPr>
              <a:t>Elsevier, 2007</a:t>
            </a:r>
            <a:r>
              <a:rPr lang="en-US" sz="1400" dirty="0">
                <a:latin typeface="Calibri" panose="020F0502020204030204" pitchFamily="34" charset="0"/>
                <a:cs typeface="Calibri" panose="020F0502020204030204" pitchFamily="34" charset="0"/>
              </a:rPr>
              <a:t>.</a:t>
            </a:r>
          </a:p>
          <a:p>
            <a:pPr>
              <a:spcBef>
                <a:spcPct val="50000"/>
              </a:spcBef>
            </a:pPr>
            <a:r>
              <a:rPr lang="en-US" sz="1400" i="1" dirty="0">
                <a:latin typeface="Calibri" panose="020F0502020204030204" pitchFamily="34" charset="0"/>
                <a:ea typeface="Calibri" panose="020F0502020204030204" pitchFamily="34" charset="0"/>
                <a:cs typeface="Calibri" panose="020F0502020204030204" pitchFamily="34" charset="0"/>
              </a:rPr>
              <a:t>MENS, a mathematical model for cognitive systems, JMT</a:t>
            </a:r>
            <a:r>
              <a:rPr lang="en-US" sz="1400" dirty="0">
                <a:latin typeface="Calibri" panose="020F0502020204030204" pitchFamily="34" charset="0"/>
                <a:ea typeface="Calibri" panose="020F0502020204030204" pitchFamily="34" charset="0"/>
                <a:cs typeface="Calibri" panose="020F0502020204030204" pitchFamily="34" charset="0"/>
              </a:rPr>
              <a:t> 0-2, 2009.</a:t>
            </a:r>
          </a:p>
          <a:p>
            <a:pPr>
              <a:spcBef>
                <a:spcPct val="50000"/>
              </a:spcBef>
            </a:pPr>
            <a:r>
              <a:rPr lang="en-US" sz="1400" i="1" dirty="0">
                <a:latin typeface="Calibri" panose="020F0502020204030204" pitchFamily="34" charset="0"/>
                <a:cs typeface="Calibri" panose="020F0502020204030204" pitchFamily="34" charset="0"/>
              </a:rPr>
              <a:t>MENS, an info-computational model for (neuro-)cognitive systems up to creativity</a:t>
            </a:r>
            <a:r>
              <a:rPr lang="en-US" sz="1400" dirty="0">
                <a:latin typeface="Calibri" panose="020F0502020204030204" pitchFamily="34" charset="0"/>
                <a:cs typeface="Calibri" panose="020F0502020204030204" pitchFamily="34" charset="0"/>
              </a:rPr>
              <a:t>, </a:t>
            </a:r>
            <a:r>
              <a:rPr lang="en-US" sz="1400" i="1" dirty="0">
                <a:latin typeface="Calibri" panose="020F0502020204030204" pitchFamily="34" charset="0"/>
                <a:cs typeface="Calibri" panose="020F0502020204030204" pitchFamily="34" charset="0"/>
              </a:rPr>
              <a:t>Entropy </a:t>
            </a:r>
            <a:r>
              <a:rPr lang="en-US" sz="1400" dirty="0">
                <a:latin typeface="Calibri" panose="020F0502020204030204" pitchFamily="34" charset="0"/>
                <a:cs typeface="Calibri" panose="020F0502020204030204" pitchFamily="34" charset="0"/>
              </a:rPr>
              <a:t>14, 2012, 1703-1716</a:t>
            </a:r>
            <a:r>
              <a:rPr lang="en-US" sz="1400" i="1"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(Open Access).</a:t>
            </a:r>
            <a:r>
              <a:rPr lang="en-US" sz="1400" dirty="0">
                <a:latin typeface="Calibri" panose="020F0502020204030204" pitchFamily="34" charset="0"/>
                <a:ea typeface="Calibri" panose="020F0502020204030204" pitchFamily="34" charset="0"/>
                <a:cs typeface="Calibri" panose="020F0502020204030204" pitchFamily="34" charset="0"/>
              </a:rPr>
              <a:t> </a:t>
            </a:r>
          </a:p>
          <a:p>
            <a:pPr>
              <a:spcBef>
                <a:spcPct val="50000"/>
              </a:spcBef>
            </a:pPr>
            <a:r>
              <a:rPr lang="fr-FR" sz="1400" i="1" dirty="0" err="1">
                <a:latin typeface="Calibri" panose="020F0502020204030204" pitchFamily="34" charset="0"/>
                <a:cs typeface="Calibri" panose="020F0502020204030204" pitchFamily="34" charset="0"/>
              </a:rPr>
              <a:t>Conciliating</a:t>
            </a:r>
            <a:r>
              <a:rPr lang="fr-FR" sz="1400" i="1" dirty="0">
                <a:latin typeface="Calibri" panose="020F0502020204030204" pitchFamily="34" charset="0"/>
                <a:cs typeface="Calibri" panose="020F0502020204030204" pitchFamily="34" charset="0"/>
              </a:rPr>
              <a:t> neuroscience and </a:t>
            </a:r>
            <a:r>
              <a:rPr lang="fr-FR" sz="1400" i="1" dirty="0" err="1">
                <a:latin typeface="Calibri" panose="020F0502020204030204" pitchFamily="34" charset="0"/>
                <a:cs typeface="Calibri" panose="020F0502020204030204" pitchFamily="34" charset="0"/>
              </a:rPr>
              <a:t>phenomenology</a:t>
            </a:r>
            <a:r>
              <a:rPr lang="fr-FR" sz="1400" i="1" dirty="0">
                <a:latin typeface="Calibri" panose="020F0502020204030204" pitchFamily="34" charset="0"/>
                <a:cs typeface="Calibri" panose="020F0502020204030204" pitchFamily="34" charset="0"/>
              </a:rPr>
              <a:t> via </a:t>
            </a:r>
            <a:r>
              <a:rPr lang="fr-FR" sz="1400" i="1" dirty="0" err="1">
                <a:latin typeface="Calibri" panose="020F0502020204030204" pitchFamily="34" charset="0"/>
                <a:cs typeface="Calibri" panose="020F0502020204030204" pitchFamily="34" charset="0"/>
              </a:rPr>
              <a:t>category</a:t>
            </a:r>
            <a:r>
              <a:rPr lang="fr-FR" sz="1400" i="1" dirty="0">
                <a:latin typeface="Calibri" panose="020F0502020204030204" pitchFamily="34" charset="0"/>
                <a:cs typeface="Calibri" panose="020F0502020204030204" pitchFamily="34" charset="0"/>
              </a:rPr>
              <a:t> </a:t>
            </a:r>
            <a:r>
              <a:rPr lang="fr-FR" sz="1400" i="1" dirty="0" err="1">
                <a:latin typeface="Calibri" panose="020F0502020204030204" pitchFamily="34" charset="0"/>
                <a:cs typeface="Calibri" panose="020F0502020204030204" pitchFamily="34" charset="0"/>
              </a:rPr>
              <a:t>theory</a:t>
            </a:r>
            <a:r>
              <a:rPr lang="fr-FR" sz="1400" i="1" dirty="0">
                <a:latin typeface="Calibri" panose="020F0502020204030204" pitchFamily="34" charset="0"/>
                <a:cs typeface="Calibri" panose="020F0502020204030204" pitchFamily="34" charset="0"/>
              </a:rPr>
              <a:t> (</a:t>
            </a:r>
            <a:r>
              <a:rPr lang="fr-FR" sz="1400" i="1" dirty="0" err="1">
                <a:latin typeface="Calibri" panose="020F0502020204030204" pitchFamily="34" charset="0"/>
                <a:cs typeface="Calibri" panose="020F0502020204030204" pitchFamily="34" charset="0"/>
              </a:rPr>
              <a:t>with</a:t>
            </a:r>
            <a:r>
              <a:rPr lang="fr-FR" sz="1400" i="1" dirty="0">
                <a:latin typeface="Calibri" panose="020F0502020204030204" pitchFamily="34" charset="0"/>
                <a:cs typeface="Calibri" panose="020F0502020204030204" pitchFamily="34" charset="0"/>
              </a:rPr>
              <a:t> J. Gomez-Ramirez),</a:t>
            </a:r>
            <a:r>
              <a:rPr lang="fr-FR" sz="1600" i="1" dirty="0">
                <a:latin typeface="Verdana, Arial, Helvetica, sans-serif"/>
              </a:rPr>
              <a:t> </a:t>
            </a:r>
            <a:r>
              <a:rPr lang="fr-FR" sz="1400" i="1" dirty="0">
                <a:latin typeface="Calibri" panose="020F0502020204030204" pitchFamily="34" charset="0"/>
                <a:cs typeface="Calibri" panose="020F0502020204030204" pitchFamily="34" charset="0"/>
              </a:rPr>
              <a:t>Progress in </a:t>
            </a:r>
            <a:r>
              <a:rPr lang="fr-FR" sz="1400" i="1" dirty="0" err="1">
                <a:latin typeface="Calibri" panose="020F0502020204030204" pitchFamily="34" charset="0"/>
                <a:cs typeface="Calibri" panose="020F0502020204030204" pitchFamily="34" charset="0"/>
              </a:rPr>
              <a:t>Biophysics</a:t>
            </a:r>
            <a:r>
              <a:rPr lang="fr-FR" sz="1400" i="1" dirty="0">
                <a:latin typeface="Calibri" panose="020F0502020204030204" pitchFamily="34" charset="0"/>
                <a:cs typeface="Calibri" panose="020F0502020204030204" pitchFamily="34" charset="0"/>
              </a:rPr>
              <a:t> &amp; </a:t>
            </a:r>
            <a:r>
              <a:rPr lang="fr-FR" sz="1400" i="1" dirty="0" err="1">
                <a:latin typeface="Calibri" panose="020F0502020204030204" pitchFamily="34" charset="0"/>
                <a:cs typeface="Calibri" panose="020F0502020204030204" pitchFamily="34" charset="0"/>
              </a:rPr>
              <a:t>Molecular</a:t>
            </a:r>
            <a:r>
              <a:rPr lang="fr-FR" sz="1400" i="1" dirty="0">
                <a:latin typeface="Calibri" panose="020F0502020204030204" pitchFamily="34" charset="0"/>
                <a:cs typeface="Calibri" panose="020F0502020204030204" pitchFamily="34" charset="0"/>
              </a:rPr>
              <a:t> </a:t>
            </a:r>
            <a:r>
              <a:rPr lang="fr-FR" sz="1400" i="1" dirty="0" err="1">
                <a:latin typeface="Calibri" panose="020F0502020204030204" pitchFamily="34" charset="0"/>
                <a:cs typeface="Calibri" panose="020F0502020204030204" pitchFamily="34" charset="0"/>
              </a:rPr>
              <a:t>Biology</a:t>
            </a:r>
            <a:r>
              <a:rPr lang="fr-FR" sz="1400" i="1" dirty="0">
                <a:latin typeface="Calibri" panose="020F0502020204030204" pitchFamily="34" charset="0"/>
                <a:cs typeface="Calibri" panose="020F0502020204030204" pitchFamily="34" charset="0"/>
              </a:rPr>
              <a:t> (JPMB)</a:t>
            </a:r>
            <a:r>
              <a:rPr lang="fr-FR" sz="1400" dirty="0">
                <a:latin typeface="Calibri" panose="020F0502020204030204" pitchFamily="34" charset="0"/>
                <a:cs typeface="Calibri" panose="020F0502020204030204" pitchFamily="34" charset="0"/>
              </a:rPr>
              <a:t>, Vol. 119,  2, Elsevier, 2015, 340-359.</a:t>
            </a:r>
            <a:endParaRPr lang="en-US" sz="1400" dirty="0">
              <a:latin typeface="Calibri" panose="020F0502020204030204" pitchFamily="34" charset="0"/>
              <a:ea typeface="Calibri" panose="020F0502020204030204" pitchFamily="34" charset="0"/>
              <a:cs typeface="Calibri" panose="020F0502020204030204" pitchFamily="34" charset="0"/>
            </a:endParaRPr>
          </a:p>
          <a:p>
            <a:pPr>
              <a:spcBef>
                <a:spcPct val="50000"/>
              </a:spcBef>
            </a:pPr>
            <a:r>
              <a:rPr lang="en-US" sz="1400" i="1" dirty="0">
                <a:latin typeface="+mj-lt"/>
              </a:rPr>
              <a:t>MES: a mathematical model for the revival of Natural Philosophy (with J.-P. Vanbremeersch), </a:t>
            </a:r>
            <a:r>
              <a:rPr lang="en-US" sz="1400" i="1" dirty="0">
                <a:latin typeface="Calibri" panose="020F0502020204030204" pitchFamily="34" charset="0"/>
                <a:cs typeface="Calibri" panose="020F0502020204030204" pitchFamily="34" charset="0"/>
              </a:rPr>
              <a:t>Philosophies, MDPI</a:t>
            </a:r>
            <a:r>
              <a:rPr lang="en-US" sz="1400" dirty="0">
                <a:latin typeface="Calibri" panose="020F0502020204030204" pitchFamily="34" charset="0"/>
                <a:cs typeface="Calibri" panose="020F0502020204030204" pitchFamily="34" charset="0"/>
              </a:rPr>
              <a:t> 2019, 4, 9; </a:t>
            </a:r>
            <a:endParaRPr lang="en-US" sz="1400" dirty="0">
              <a:latin typeface="Calibri" panose="020F0502020204030204" pitchFamily="34" charset="0"/>
              <a:ea typeface="Calibri" panose="020F0502020204030204" pitchFamily="34" charset="0"/>
              <a:cs typeface="Calibri" panose="020F0502020204030204" pitchFamily="34" charset="0"/>
            </a:endParaRPr>
          </a:p>
          <a:p>
            <a:pPr>
              <a:spcBef>
                <a:spcPct val="50000"/>
              </a:spcBef>
            </a:pPr>
            <a:endParaRPr lang="en-US" sz="1400" dirty="0">
              <a:latin typeface="Calibri" panose="020F0502020204030204" pitchFamily="34" charset="0"/>
              <a:ea typeface="Calibri" panose="020F0502020204030204" pitchFamily="34" charset="0"/>
              <a:cs typeface="Calibri" panose="020F0502020204030204" pitchFamily="34" charset="0"/>
            </a:endParaRPr>
          </a:p>
          <a:p>
            <a:pPr>
              <a:spcBef>
                <a:spcPct val="50000"/>
              </a:spcBef>
            </a:pPr>
            <a:r>
              <a:rPr lang="en-US" sz="1400" dirty="0">
                <a:latin typeface="Calibri" panose="020F0502020204030204" pitchFamily="34" charset="0"/>
                <a:ea typeface="Calibri" panose="020F0502020204030204" pitchFamily="34" charset="0"/>
                <a:cs typeface="Calibri" panose="020F0502020204030204" pitchFamily="34" charset="0"/>
              </a:rPr>
              <a:t>The following internet sites contain a large number of our papers:</a:t>
            </a:r>
          </a:p>
          <a:p>
            <a:pPr algn="ctr">
              <a:spcBef>
                <a:spcPct val="50000"/>
              </a:spcBef>
            </a:pPr>
            <a:r>
              <a:rPr lang="en-US" sz="1600" dirty="0">
                <a:latin typeface="Arial" panose="020B0604020202020204" pitchFamily="34" charset="0"/>
                <a:ea typeface="Calibri" pitchFamily="34" charset="0"/>
                <a:cs typeface="Arial" panose="020B0604020202020204" pitchFamily="34" charset="0"/>
                <a:hlinkClick r:id="rId3" action="ppaction://hlinkfile"/>
              </a:rPr>
              <a:t>https://ehres.pagesperso-orange.fr</a:t>
            </a:r>
            <a:endParaRPr lang="en-US" sz="1600" dirty="0">
              <a:latin typeface="Arial" panose="020B0604020202020204" pitchFamily="34" charset="0"/>
              <a:ea typeface="Calibri" pitchFamily="34" charset="0"/>
              <a:cs typeface="Arial" panose="020B0604020202020204" pitchFamily="34" charset="0"/>
            </a:endParaRPr>
          </a:p>
          <a:p>
            <a:pPr algn="ctr">
              <a:spcBef>
                <a:spcPct val="50000"/>
              </a:spcBef>
            </a:pPr>
            <a:r>
              <a:rPr lang="en-US" sz="1600">
                <a:latin typeface="Arial" panose="020B0604020202020204" pitchFamily="34" charset="0"/>
                <a:ea typeface="Calibri" pitchFamily="34" charset="0"/>
                <a:cs typeface="Arial" panose="020B0604020202020204" pitchFamily="34" charset="0"/>
                <a:hlinkClick r:id="rId4"/>
              </a:rPr>
              <a:t>https://</a:t>
            </a:r>
            <a:r>
              <a:rPr lang="en-US" sz="1600" dirty="0">
                <a:latin typeface="Arial" panose="020B0604020202020204" pitchFamily="34" charset="0"/>
                <a:ea typeface="Calibri" pitchFamily="34" charset="0"/>
                <a:cs typeface="Arial" panose="020B0604020202020204" pitchFamily="34" charset="0"/>
                <a:hlinkClick r:id="rId4"/>
              </a:rPr>
              <a:t>vbm-ehr.pagesperso-orange.fr</a:t>
            </a:r>
            <a:endParaRPr lang="en-US" sz="1600" dirty="0">
              <a:latin typeface="Arial" panose="020B0604020202020204" pitchFamily="34" charset="0"/>
              <a:ea typeface="Calibri" pitchFamily="34" charset="0"/>
              <a:cs typeface="Arial" panose="020B0604020202020204" pitchFamily="34" charset="0"/>
            </a:endParaRPr>
          </a:p>
          <a:p>
            <a:pPr algn="ctr">
              <a:spcBef>
                <a:spcPct val="50000"/>
              </a:spcBef>
            </a:pPr>
            <a:endParaRPr lang="en-US" sz="1600" b="1" dirty="0">
              <a:latin typeface="Arial" panose="020B0604020202020204" pitchFamily="34" charset="0"/>
              <a:cs typeface="Arial" panose="020B0604020202020204" pitchFamily="34" charset="0"/>
            </a:endParaRPr>
          </a:p>
          <a:p>
            <a:pPr algn="ctr">
              <a:spcBef>
                <a:spcPct val="50000"/>
              </a:spcBef>
            </a:pPr>
            <a:r>
              <a:rPr lang="en-US" sz="1882" b="1" dirty="0">
                <a:latin typeface="Arial" panose="020B0604020202020204" pitchFamily="34" charset="0"/>
                <a:cs typeface="Arial" panose="020B0604020202020204" pitchFamily="34" charset="0"/>
              </a:rPr>
              <a:t>THANKS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6A6EFB1-9D43-2F5A-0461-77D40E295FD1}"/>
              </a:ext>
            </a:extLst>
          </p:cNvPr>
          <p:cNvSpPr txBox="1"/>
          <p:nvPr/>
        </p:nvSpPr>
        <p:spPr>
          <a:xfrm>
            <a:off x="995818" y="1916482"/>
            <a:ext cx="4427951" cy="830997"/>
          </a:xfrm>
          <a:prstGeom prst="rect">
            <a:avLst/>
          </a:prstGeom>
          <a:noFill/>
        </p:spPr>
        <p:txBody>
          <a:bodyPr wrap="square" rtlCol="0">
            <a:spAutoFit/>
          </a:bodyPr>
          <a:lstStyle/>
          <a:p>
            <a:pPr algn="ctr"/>
            <a:r>
              <a:rPr lang="fr-FR" sz="1600" b="1" dirty="0">
                <a:latin typeface="Arial" panose="020B0604020202020204" pitchFamily="34" charset="0"/>
                <a:cs typeface="Arial" panose="020B0604020202020204" pitchFamily="34" charset="0"/>
              </a:rPr>
              <a:t>PART I</a:t>
            </a:r>
          </a:p>
          <a:p>
            <a:pPr algn="ctr"/>
            <a:endParaRPr lang="fr-FR" sz="1600" b="1" dirty="0">
              <a:latin typeface="Arial" panose="020B0604020202020204" pitchFamily="34" charset="0"/>
              <a:cs typeface="Arial" panose="020B0604020202020204" pitchFamily="34" charset="0"/>
            </a:endParaRPr>
          </a:p>
          <a:p>
            <a:pPr algn="ctr"/>
            <a:r>
              <a:rPr lang="fr-FR" sz="1400" b="1" dirty="0">
                <a:latin typeface="Arial" panose="020B0604020202020204" pitchFamily="34" charset="0"/>
                <a:cs typeface="Arial" panose="020B0604020202020204" pitchFamily="34" charset="0"/>
              </a:rPr>
              <a:t>HIERARCHICAL EVOLUTIVE SYSTEMS</a:t>
            </a:r>
          </a:p>
        </p:txBody>
      </p:sp>
    </p:spTree>
    <p:extLst>
      <p:ext uri="{BB962C8B-B14F-4D97-AF65-F5344CB8AC3E}">
        <p14:creationId xmlns:p14="http://schemas.microsoft.com/office/powerpoint/2010/main" val="3979881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5EB486-0EC1-A587-C5D1-8A88774107B6}"/>
              </a:ext>
            </a:extLst>
          </p:cNvPr>
          <p:cNvSpPr txBox="1"/>
          <p:nvPr/>
        </p:nvSpPr>
        <p:spPr>
          <a:xfrm>
            <a:off x="286703" y="638235"/>
            <a:ext cx="6395084" cy="4416594"/>
          </a:xfrm>
          <a:prstGeom prst="rect">
            <a:avLst/>
          </a:prstGeom>
          <a:noFill/>
        </p:spPr>
        <p:txBody>
          <a:bodyPr wrap="square" rtlCol="0">
            <a:spAutoFit/>
          </a:bodyPr>
          <a:lstStyle/>
          <a:p>
            <a:pPr algn="just"/>
            <a:r>
              <a:rPr lang="en-US" altLang="fr-FR" sz="1400" dirty="0">
                <a:latin typeface="Calibri" panose="020F0502020204030204" pitchFamily="34" charset="0"/>
                <a:cs typeface="Calibri" panose="020F0502020204030204" pitchFamily="34" charset="0"/>
              </a:rPr>
              <a:t>Part I introduces the notion of a </a:t>
            </a:r>
            <a:r>
              <a:rPr lang="en-US" altLang="fr-FR" sz="1400" b="1" i="1" dirty="0">
                <a:latin typeface="Calibri" panose="020F0502020204030204" pitchFamily="34" charset="0"/>
                <a:cs typeface="Calibri" panose="020F0502020204030204" pitchFamily="34" charset="0"/>
              </a:rPr>
              <a:t>Hierarchical Evolutive System</a:t>
            </a:r>
            <a:r>
              <a:rPr lang="en-US" altLang="fr-FR" sz="1400" b="1" dirty="0">
                <a:latin typeface="Calibri" panose="020F0502020204030204" pitchFamily="34" charset="0"/>
                <a:cs typeface="Calibri" panose="020F0502020204030204" pitchFamily="34" charset="0"/>
              </a:rPr>
              <a:t> </a:t>
            </a:r>
            <a:r>
              <a:rPr lang="en-US" altLang="fr-FR" sz="1400" dirty="0">
                <a:latin typeface="Calibri" panose="020F0502020204030204" pitchFamily="34" charset="0"/>
                <a:cs typeface="Calibri" panose="020F0502020204030204" pitchFamily="34" charset="0"/>
              </a:rPr>
              <a:t>(HES) as a categorical model for evolutionary ‘complex’ systems such as </a:t>
            </a:r>
            <a:r>
              <a:rPr lang="en-US" sz="1400" dirty="0">
                <a:latin typeface="Calibri" panose="020F0502020204030204" pitchFamily="34" charset="0"/>
                <a:cs typeface="Calibri" panose="020F0502020204030204" pitchFamily="34" charset="0"/>
              </a:rPr>
              <a:t>bio-socio or cognitive systems. </a:t>
            </a:r>
          </a:p>
          <a:p>
            <a:pPr algn="just"/>
            <a:endParaRPr lang="en-US" sz="1400" dirty="0">
              <a:latin typeface="Calibri" panose="020F0502020204030204" pitchFamily="34" charset="0"/>
              <a:cs typeface="Calibri" panose="020F0502020204030204" pitchFamily="34" charset="0"/>
            </a:endParaRPr>
          </a:p>
          <a:p>
            <a:pPr algn="just"/>
            <a:r>
              <a:rPr lang="en-US" altLang="fr-FR" sz="1400" b="1" dirty="0">
                <a:latin typeface="Calibri" panose="020F0502020204030204" pitchFamily="34" charset="0"/>
                <a:cs typeface="Calibri" panose="020F0502020204030204" pitchFamily="34" charset="0"/>
              </a:rPr>
              <a:t>“Complex”</a:t>
            </a:r>
            <a:r>
              <a:rPr lang="en-US" sz="1400" b="1" dirty="0">
                <a:latin typeface="Calibri" panose="020F0502020204030204" pitchFamily="34" charset="0"/>
                <a:cs typeface="Calibri" panose="020F0502020204030204" pitchFamily="34" charset="0"/>
              </a:rPr>
              <a:t> systems have </a:t>
            </a:r>
            <a:r>
              <a:rPr lang="en-US" altLang="fr-FR" sz="1400" b="1" dirty="0">
                <a:latin typeface="Calibri" panose="020F0502020204030204" pitchFamily="34" charset="0"/>
                <a:cs typeface="Calibri" panose="020F0502020204030204" pitchFamily="34" charset="0"/>
              </a:rPr>
              <a:t>the following properties :</a:t>
            </a:r>
          </a:p>
          <a:p>
            <a:pPr marL="400050" indent="-400050" algn="just">
              <a:buAutoNum type="romanLcParenBoth"/>
            </a:pPr>
            <a:r>
              <a:rPr lang="en-US" altLang="fr-FR" sz="1400" dirty="0">
                <a:latin typeface="Calibri" panose="020F0502020204030204" pitchFamily="34" charset="0"/>
                <a:cs typeface="Calibri" panose="020F0502020204030204" pitchFamily="34" charset="0"/>
              </a:rPr>
              <a:t>They are </a:t>
            </a:r>
            <a:r>
              <a:rPr lang="en-US" altLang="fr-FR" sz="1400" b="1" i="1" dirty="0">
                <a:latin typeface="Calibri" panose="020F0502020204030204" pitchFamily="34" charset="0"/>
                <a:cs typeface="Calibri" panose="020F0502020204030204" pitchFamily="34" charset="0"/>
              </a:rPr>
              <a:t>evolutionary</a:t>
            </a:r>
            <a:r>
              <a:rPr lang="en-US" altLang="fr-FR" sz="1400" dirty="0">
                <a:latin typeface="Calibri" panose="020F0502020204030204" pitchFamily="34" charset="0"/>
                <a:cs typeface="Calibri" panose="020F0502020204030204" pitchFamily="34" charset="0"/>
              </a:rPr>
              <a:t> systems defined on their lifetime.</a:t>
            </a:r>
          </a:p>
          <a:p>
            <a:pPr marL="400050" indent="-400050" algn="just">
              <a:buAutoNum type="romanLcParenBoth"/>
            </a:pPr>
            <a:r>
              <a:rPr lang="en-US" altLang="fr-FR" sz="1400" dirty="0">
                <a:latin typeface="Calibri" panose="020F0502020204030204" pitchFamily="34" charset="0"/>
                <a:cs typeface="Calibri" panose="020F0502020204030204" pitchFamily="34" charset="0"/>
              </a:rPr>
              <a:t>They have a t</a:t>
            </a:r>
            <a:r>
              <a:rPr lang="en-GB" altLang="fr-FR" sz="1400" dirty="0">
                <a:latin typeface="Calibri" panose="020F0502020204030204" pitchFamily="34" charset="0"/>
                <a:cs typeface="Calibri" panose="020F0502020204030204" pitchFamily="34" charset="0"/>
              </a:rPr>
              <a:t>angled </a:t>
            </a:r>
            <a:r>
              <a:rPr lang="en-GB" altLang="fr-FR" sz="1400" b="1" i="1" dirty="0">
                <a:latin typeface="Calibri" panose="020F0502020204030204" pitchFamily="34" charset="0"/>
                <a:cs typeface="Calibri" panose="020F0502020204030204" pitchFamily="34" charset="0"/>
              </a:rPr>
              <a:t>hierarchy</a:t>
            </a:r>
            <a:r>
              <a:rPr lang="en-GB" altLang="fr-FR" sz="1400" dirty="0">
                <a:latin typeface="Calibri" panose="020F0502020204030204" pitchFamily="34" charset="0"/>
                <a:cs typeface="Calibri" panose="020F0502020204030204" pitchFamily="34" charset="0"/>
              </a:rPr>
              <a:t> of components varying in time.</a:t>
            </a:r>
          </a:p>
          <a:p>
            <a:pPr marL="400050" indent="-400050" algn="just">
              <a:buAutoNum type="romanLcParenBoth"/>
            </a:pPr>
            <a:r>
              <a:rPr lang="en-GB" altLang="fr-FR" sz="1400" dirty="0">
                <a:latin typeface="Calibri" panose="020F0502020204030204" pitchFamily="34" charset="0"/>
                <a:cs typeface="Calibri" panose="020F0502020204030204" pitchFamily="34" charset="0"/>
              </a:rPr>
              <a:t>The </a:t>
            </a:r>
            <a:r>
              <a:rPr lang="en-GB" altLang="fr-FR" sz="1400" b="1" i="1" dirty="0">
                <a:latin typeface="Calibri" panose="020F0502020204030204" pitchFamily="34" charset="0"/>
                <a:cs typeface="Calibri" panose="020F0502020204030204" pitchFamily="34" charset="0"/>
              </a:rPr>
              <a:t>change</a:t>
            </a:r>
            <a:r>
              <a:rPr lang="en-GB" altLang="fr-FR" sz="1400" dirty="0">
                <a:latin typeface="Calibri" panose="020F0502020204030204" pitchFamily="34" charset="0"/>
                <a:cs typeface="Calibri" panose="020F0502020204030204" pitchFamily="34" charset="0"/>
              </a:rPr>
              <a:t> of state consists in Thom’s ‘standard structural changes’, as suppression of </a:t>
            </a:r>
            <a:r>
              <a:rPr lang="en-GB" altLang="fr-FR" sz="1500" dirty="0">
                <a:latin typeface="Calibri" panose="020F0502020204030204" pitchFamily="34" charset="0"/>
                <a:cs typeface="Calibri" panose="020F0502020204030204" pitchFamily="34" charset="0"/>
              </a:rPr>
              <a:t>components</a:t>
            </a:r>
            <a:r>
              <a:rPr lang="en-GB" altLang="fr-FR" sz="1400" dirty="0">
                <a:latin typeface="Calibri" panose="020F0502020204030204" pitchFamily="34" charset="0"/>
                <a:cs typeface="Calibri" panose="020F0502020204030204" pitchFamily="34" charset="0"/>
              </a:rPr>
              <a:t>, or formation of new ones by </a:t>
            </a:r>
            <a:r>
              <a:rPr lang="fr-FR" altLang="fr-FR" sz="1400" dirty="0">
                <a:latin typeface="Calibri" panose="020F0502020204030204" pitchFamily="34" charset="0"/>
                <a:cs typeface="Calibri" panose="020F0502020204030204" pitchFamily="34" charset="0"/>
              </a:rPr>
              <a:t>‘combination’ of a pattern of </a:t>
            </a:r>
            <a:r>
              <a:rPr lang="fr-FR" altLang="fr-FR" sz="1400" dirty="0" err="1">
                <a:latin typeface="Calibri" panose="020F0502020204030204" pitchFamily="34" charset="0"/>
                <a:cs typeface="Calibri" panose="020F0502020204030204" pitchFamily="34" charset="0"/>
              </a:rPr>
              <a:t>existing</a:t>
            </a:r>
            <a:r>
              <a:rPr lang="fr-FR" altLang="fr-FR" sz="1400" dirty="0">
                <a:latin typeface="Calibri" panose="020F0502020204030204" pitchFamily="34" charset="0"/>
                <a:cs typeface="Calibri" panose="020F0502020204030204" pitchFamily="34" charset="0"/>
              </a:rPr>
              <a:t> </a:t>
            </a:r>
            <a:r>
              <a:rPr lang="fr-FR" altLang="fr-FR" sz="1400" dirty="0" err="1">
                <a:latin typeface="Calibri" panose="020F0502020204030204" pitchFamily="34" charset="0"/>
                <a:cs typeface="Calibri" panose="020F0502020204030204" pitchFamily="34" charset="0"/>
              </a:rPr>
              <a:t>ones</a:t>
            </a:r>
            <a:r>
              <a:rPr lang="en-US" altLang="fr-FR" sz="1400" dirty="0">
                <a:latin typeface="Calibri" panose="020F0502020204030204" pitchFamily="34" charset="0"/>
                <a:cs typeface="Calibri" panose="020F0502020204030204" pitchFamily="34" charset="0"/>
              </a:rPr>
              <a:t>, e.g. to extend the memory.</a:t>
            </a:r>
          </a:p>
          <a:p>
            <a:pPr marL="400050" indent="-400050" algn="just">
              <a:buAutoNum type="romanLcParenBoth"/>
            </a:pPr>
            <a:r>
              <a:rPr lang="en-US" altLang="fr-FR" sz="1400" dirty="0">
                <a:latin typeface="Calibri" panose="020F0502020204030204" pitchFamily="34" charset="0"/>
                <a:cs typeface="Calibri" panose="020F0502020204030204" pitchFamily="34" charset="0"/>
              </a:rPr>
              <a:t>They are self-organized </a:t>
            </a:r>
            <a:r>
              <a:rPr lang="fr-FR" altLang="fr-FR" sz="1400" dirty="0">
                <a:latin typeface="Calibri" panose="020F0502020204030204" pitchFamily="34" charset="0"/>
                <a:cs typeface="Calibri" panose="020F0502020204030204" pitchFamily="34" charset="0"/>
              </a:rPr>
              <a:t>multi-agent </a:t>
            </a:r>
            <a:r>
              <a:rPr lang="fr-FR" altLang="fr-FR" sz="1400" dirty="0" err="1">
                <a:latin typeface="Calibri" panose="020F0502020204030204" pitchFamily="34" charset="0"/>
                <a:cs typeface="Calibri" panose="020F0502020204030204" pitchFamily="34" charset="0"/>
              </a:rPr>
              <a:t>systems</a:t>
            </a:r>
            <a:r>
              <a:rPr lang="fr-FR" altLang="fr-FR" sz="1400" dirty="0">
                <a:latin typeface="Calibri" panose="020F0502020204030204" pitchFamily="34" charset="0"/>
                <a:cs typeface="Calibri" panose="020F0502020204030204" pitchFamily="34" charset="0"/>
              </a:rPr>
              <a:t>, </a:t>
            </a:r>
            <a:r>
              <a:rPr lang="en-GB" altLang="fr-FR" sz="1400" dirty="0">
                <a:latin typeface="Calibri" panose="020F0502020204030204" pitchFamily="34" charset="0"/>
                <a:cs typeface="Calibri" panose="020F0502020204030204" pitchFamily="34" charset="0"/>
              </a:rPr>
              <a:t>each “agent” possessing its own temporality and logic.</a:t>
            </a:r>
            <a:endParaRPr lang="en-US" altLang="fr-FR" sz="1400" dirty="0">
              <a:latin typeface="Calibri" panose="020F0502020204030204" pitchFamily="34" charset="0"/>
              <a:cs typeface="Calibri" panose="020F0502020204030204" pitchFamily="34" charset="0"/>
            </a:endParaRPr>
          </a:p>
          <a:p>
            <a:pPr algn="just" eaLnBrk="1" hangingPunct="1"/>
            <a:endParaRPr lang="en-GB" altLang="fr-FR" sz="1400" dirty="0">
              <a:latin typeface="Calibri" panose="020F0502020204030204" pitchFamily="34" charset="0"/>
              <a:cs typeface="Calibri" panose="020F0502020204030204" pitchFamily="34" charset="0"/>
            </a:endParaRPr>
          </a:p>
          <a:p>
            <a:pPr algn="just" eaLnBrk="1" hangingPunct="1"/>
            <a:r>
              <a:rPr lang="en-US" altLang="fr-FR" sz="1400" b="1" dirty="0">
                <a:latin typeface="Calibri" panose="020F0502020204030204" pitchFamily="34" charset="0"/>
                <a:cs typeface="Calibri" panose="020F0502020204030204" pitchFamily="34" charset="0"/>
              </a:rPr>
              <a:t>To model properties (</a:t>
            </a:r>
            <a:r>
              <a:rPr lang="en-US" altLang="fr-FR" sz="1400" b="1" dirty="0" err="1">
                <a:latin typeface="Calibri" panose="020F0502020204030204" pitchFamily="34" charset="0"/>
                <a:cs typeface="Calibri" panose="020F0502020204030204" pitchFamily="34" charset="0"/>
              </a:rPr>
              <a:t>i</a:t>
            </a:r>
            <a:r>
              <a:rPr lang="en-US" altLang="fr-FR" sz="1400" b="1" dirty="0">
                <a:latin typeface="Calibri" panose="020F0502020204030204" pitchFamily="34" charset="0"/>
                <a:cs typeface="Calibri" panose="020F0502020204030204" pitchFamily="34" charset="0"/>
              </a:rPr>
              <a:t>) to (iii), we introduced new categorical notions : </a:t>
            </a:r>
          </a:p>
          <a:p>
            <a:pPr marL="400050" indent="-400050" algn="just" eaLnBrk="1" hangingPunct="1">
              <a:buAutoNum type="romanLcParenBoth"/>
            </a:pPr>
            <a:r>
              <a:rPr lang="en-US" altLang="fr-FR" sz="1400" i="1" dirty="0">
                <a:latin typeface="Calibri" panose="020F0502020204030204" pitchFamily="34" charset="0"/>
                <a:cs typeface="Calibri" panose="020F0502020204030204" pitchFamily="34" charset="0"/>
              </a:rPr>
              <a:t>Evolutive Systems </a:t>
            </a:r>
            <a:r>
              <a:rPr lang="en-US" altLang="fr-FR" sz="1400" dirty="0">
                <a:latin typeface="Calibri" panose="020F0502020204030204" pitchFamily="34" charset="0"/>
                <a:cs typeface="Calibri" panose="020F0502020204030204" pitchFamily="34" charset="0"/>
              </a:rPr>
              <a:t>(ES) for modeling the dynamic;</a:t>
            </a:r>
          </a:p>
          <a:p>
            <a:pPr marL="400050" indent="-400050" algn="just" eaLnBrk="1" hangingPunct="1">
              <a:buAutoNum type="romanLcParenBoth"/>
            </a:pPr>
            <a:r>
              <a:rPr lang="en-US" altLang="fr-FR" sz="1400" i="1" dirty="0">
                <a:latin typeface="Calibri" panose="020F0502020204030204" pitchFamily="34" charset="0"/>
                <a:cs typeface="Calibri" panose="020F0502020204030204" pitchFamily="34" charset="0"/>
              </a:rPr>
              <a:t>Hierarchical categories;</a:t>
            </a:r>
          </a:p>
          <a:p>
            <a:pPr marL="400050" indent="-400050" algn="just">
              <a:buFontTx/>
              <a:buAutoNum type="romanLcParenBoth"/>
            </a:pPr>
            <a:r>
              <a:rPr lang="en-US" altLang="fr-FR" sz="1400" i="1" dirty="0">
                <a:latin typeface="Calibri" panose="020F0502020204030204" pitchFamily="34" charset="0"/>
                <a:cs typeface="Calibri" panose="020F0502020204030204" pitchFamily="34" charset="0"/>
              </a:rPr>
              <a:t>Complexification Process of a category </a:t>
            </a:r>
            <a:r>
              <a:rPr lang="en-US" altLang="fr-FR" sz="1400" dirty="0">
                <a:latin typeface="Calibri" panose="020F0502020204030204" pitchFamily="34" charset="0"/>
                <a:cs typeface="Calibri" panose="020F0502020204030204" pitchFamily="34" charset="0"/>
              </a:rPr>
              <a:t>to model ‘standard’ structural changes.</a:t>
            </a:r>
          </a:p>
          <a:p>
            <a:pPr marL="400050" indent="-400050" algn="just" eaLnBrk="1" hangingPunct="1">
              <a:buAutoNum type="romanLcParenBoth"/>
            </a:pPr>
            <a:endParaRPr lang="en-US" altLang="fr-FR" sz="1400" i="1" dirty="0">
              <a:latin typeface="Calibri" panose="020F0502020204030204" pitchFamily="34" charset="0"/>
              <a:cs typeface="Calibri" panose="020F0502020204030204" pitchFamily="34" charset="0"/>
            </a:endParaRPr>
          </a:p>
          <a:p>
            <a:pPr algn="just"/>
            <a:r>
              <a:rPr lang="en-US" altLang="fr-FR" sz="1400" dirty="0">
                <a:latin typeface="Calibri" panose="020F0502020204030204" pitchFamily="34" charset="0"/>
                <a:cs typeface="Calibri" panose="020F0502020204030204" pitchFamily="34" charset="0"/>
              </a:rPr>
              <a:t>These results are indicated in a 1986 </a:t>
            </a:r>
            <a:r>
              <a:rPr lang="en-US" sz="1400" b="0" i="0" u="none" strike="noStrike" baseline="0" dirty="0">
                <a:solidFill>
                  <a:srgbClr val="000000"/>
                </a:solidFill>
                <a:latin typeface="Calibri" panose="020F0502020204030204" pitchFamily="34" charset="0"/>
                <a:cs typeface="Calibri" panose="020F0502020204030204" pitchFamily="34" charset="0"/>
              </a:rPr>
              <a:t>Note to </a:t>
            </a:r>
            <a:r>
              <a:rPr lang="en-US" sz="1400" b="0" i="0" u="none" strike="noStrike" baseline="0" dirty="0" err="1">
                <a:solidFill>
                  <a:srgbClr val="000000"/>
                </a:solidFill>
                <a:latin typeface="Calibri" panose="020F0502020204030204" pitchFamily="34" charset="0"/>
                <a:cs typeface="Calibri" panose="020F0502020204030204" pitchFamily="34" charset="0"/>
              </a:rPr>
              <a:t>Acd</a:t>
            </a:r>
            <a:r>
              <a:rPr lang="en-US" sz="1400" b="0" i="0" u="none" strike="noStrike" baseline="0" dirty="0">
                <a:solidFill>
                  <a:srgbClr val="000000"/>
                </a:solidFill>
                <a:latin typeface="Calibri" panose="020F0502020204030204" pitchFamily="34" charset="0"/>
                <a:cs typeface="Calibri" panose="020F0502020204030204" pitchFamily="34" charset="0"/>
              </a:rPr>
              <a:t> Sc. </a:t>
            </a:r>
            <a:r>
              <a:rPr lang="en-US" sz="1400" dirty="0">
                <a:solidFill>
                  <a:srgbClr val="000000"/>
                </a:solidFill>
                <a:latin typeface="Calibri" panose="020F0502020204030204" pitchFamily="34" charset="0"/>
                <a:cs typeface="Calibri" panose="020F0502020204030204" pitchFamily="34" charset="0"/>
              </a:rPr>
              <a:t>(presented by </a:t>
            </a:r>
            <a:r>
              <a:rPr lang="en-US" sz="1400" b="0" i="0" u="none" strike="noStrike" baseline="0" dirty="0">
                <a:solidFill>
                  <a:srgbClr val="000000"/>
                </a:solidFill>
                <a:latin typeface="Calibri" panose="020F0502020204030204" pitchFamily="34" charset="0"/>
                <a:cs typeface="Calibri" panose="020F0502020204030204" pitchFamily="34" charset="0"/>
              </a:rPr>
              <a:t>Jean-Pierre</a:t>
            </a:r>
          </a:p>
          <a:p>
            <a:pPr algn="just"/>
            <a:r>
              <a:rPr lang="en-US" sz="1400" b="0" i="0" u="none" strike="noStrike" baseline="0" dirty="0">
                <a:solidFill>
                  <a:srgbClr val="000000"/>
                </a:solidFill>
                <a:latin typeface="Calibri" panose="020F0502020204030204" pitchFamily="34" charset="0"/>
                <a:cs typeface="Calibri" panose="020F0502020204030204" pitchFamily="34" charset="0"/>
              </a:rPr>
              <a:t>Changeux) and developed in a 1987 paper in “</a:t>
            </a:r>
            <a:r>
              <a:rPr lang="en-US" altLang="fr-FR" sz="1400" dirty="0">
                <a:latin typeface="Calibri" panose="020F0502020204030204" pitchFamily="34" charset="0"/>
                <a:cs typeface="Calibri" panose="020F0502020204030204" pitchFamily="34" charset="0"/>
              </a:rPr>
              <a:t>Bull. Math. Biology”. 49. </a:t>
            </a:r>
          </a:p>
          <a:p>
            <a:pPr marL="400050" indent="-400050" algn="just">
              <a:buAutoNum type="romanLcParenBoth" startAt="2"/>
            </a:pPr>
            <a:endParaRPr lang="en-US" altLang="fr-FR" sz="14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7142DA34-FD21-E46E-2F77-DF367CB40B23}"/>
              </a:ext>
            </a:extLst>
          </p:cNvPr>
          <p:cNvSpPr txBox="1"/>
          <p:nvPr/>
        </p:nvSpPr>
        <p:spPr>
          <a:xfrm>
            <a:off x="1007187" y="106326"/>
            <a:ext cx="5145521" cy="338554"/>
          </a:xfrm>
          <a:prstGeom prst="rect">
            <a:avLst/>
          </a:prstGeom>
          <a:noFill/>
        </p:spPr>
        <p:txBody>
          <a:bodyPr wrap="square" rtlCol="0">
            <a:spAutoFit/>
          </a:bodyPr>
          <a:lstStyle/>
          <a:p>
            <a:r>
              <a:rPr lang="fr-FR" sz="1600" b="1" dirty="0">
                <a:latin typeface="Arial" panose="020B0604020202020204" pitchFamily="34" charset="0"/>
                <a:cs typeface="Arial" panose="020B0604020202020204" pitchFamily="34" charset="0"/>
              </a:rPr>
              <a:t>HOW TO MODEL COMPLEX ‘NATURAL’ SYSTEMS?</a:t>
            </a:r>
          </a:p>
        </p:txBody>
      </p:sp>
    </p:spTree>
    <p:extLst>
      <p:ext uri="{BB962C8B-B14F-4D97-AF65-F5344CB8AC3E}">
        <p14:creationId xmlns:p14="http://schemas.microsoft.com/office/powerpoint/2010/main" val="95018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25B303BE-42D8-435D-86F9-E6BE77E3BD95}"/>
              </a:ext>
            </a:extLst>
          </p:cNvPr>
          <p:cNvSpPr txBox="1"/>
          <p:nvPr/>
        </p:nvSpPr>
        <p:spPr>
          <a:xfrm>
            <a:off x="2153891" y="45129"/>
            <a:ext cx="2876592" cy="338554"/>
          </a:xfrm>
          <a:prstGeom prst="rect">
            <a:avLst/>
          </a:prstGeom>
          <a:noFill/>
        </p:spPr>
        <p:txBody>
          <a:bodyPr wrap="square">
            <a:spAutoFit/>
          </a:bodyPr>
          <a:lstStyle/>
          <a:p>
            <a:pPr eaLnBrk="1" hangingPunct="1">
              <a:defRPr/>
            </a:pPr>
            <a:r>
              <a:rPr lang="fr-FR" sz="1600" b="1" cap="all" dirty="0">
                <a:latin typeface="Arial" panose="020B0604020202020204" pitchFamily="34" charset="0"/>
                <a:cs typeface="Arial" panose="020B0604020202020204" pitchFamily="34" charset="0"/>
              </a:rPr>
              <a:t>EVOLUTIVE </a:t>
            </a:r>
            <a:r>
              <a:rPr lang="fr-FR" sz="1600" b="1" cap="all" dirty="0" err="1">
                <a:latin typeface="Arial" panose="020B0604020202020204" pitchFamily="34" charset="0"/>
                <a:cs typeface="Arial" panose="020B0604020202020204" pitchFamily="34" charset="0"/>
              </a:rPr>
              <a:t>systEM</a:t>
            </a:r>
            <a:endParaRPr lang="fr-FR" sz="1600" dirty="0">
              <a:latin typeface="Arial" panose="020B0604020202020204" pitchFamily="34" charset="0"/>
              <a:cs typeface="Arial" panose="020B0604020202020204" pitchFamily="34" charset="0"/>
            </a:endParaRPr>
          </a:p>
        </p:txBody>
      </p:sp>
      <p:sp>
        <p:nvSpPr>
          <p:cNvPr id="32771" name="ZoneTexte 79">
            <a:extLst>
              <a:ext uri="{FF2B5EF4-FFF2-40B4-BE49-F238E27FC236}">
                <a16:creationId xmlns:a16="http://schemas.microsoft.com/office/drawing/2014/main" id="{0993EDAD-052C-4F05-A43E-0965E5DEB3AE}"/>
              </a:ext>
            </a:extLst>
          </p:cNvPr>
          <p:cNvSpPr txBox="1">
            <a:spLocks noChangeArrowheads="1"/>
          </p:cNvSpPr>
          <p:nvPr/>
        </p:nvSpPr>
        <p:spPr bwMode="auto">
          <a:xfrm>
            <a:off x="4015532" y="517187"/>
            <a:ext cx="2816291"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0BD0D9"/>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0CF9B"/>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7CCA62"/>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7CCA62"/>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7CCA62"/>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7CCA62"/>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7CCA62"/>
              </a:buClr>
              <a:buChar char="•"/>
              <a:defRPr>
                <a:solidFill>
                  <a:schemeClr val="tx1"/>
                </a:solidFill>
                <a:latin typeface="Georgia" panose="02040502050405020303" pitchFamily="18" charset="0"/>
              </a:defRPr>
            </a:lvl9pPr>
          </a:lstStyle>
          <a:p>
            <a:pPr algn="just">
              <a:spcBef>
                <a:spcPct val="0"/>
              </a:spcBef>
              <a:buClrTx/>
              <a:buSzTx/>
              <a:buNone/>
            </a:pPr>
            <a:r>
              <a:rPr lang="fr-FR" altLang="fr-FR" sz="1600" b="1" i="1" dirty="0">
                <a:latin typeface="Calibri" panose="020F0502020204030204" pitchFamily="34" charset="0"/>
                <a:cs typeface="Calibri" panose="020F0502020204030204" pitchFamily="34" charset="0"/>
              </a:rPr>
              <a:t>Evolutive System </a:t>
            </a:r>
            <a:r>
              <a:rPr lang="fr-FR" altLang="fr-FR" sz="1600" b="1" dirty="0">
                <a:latin typeface="Calibri" panose="020F0502020204030204" pitchFamily="34" charset="0"/>
                <a:cs typeface="Calibri" panose="020F0502020204030204" pitchFamily="34" charset="0"/>
              </a:rPr>
              <a:t>K </a:t>
            </a:r>
          </a:p>
          <a:p>
            <a:pPr algn="just">
              <a:spcBef>
                <a:spcPct val="0"/>
              </a:spcBef>
              <a:buClrTx/>
              <a:buSzTx/>
              <a:buNone/>
            </a:pPr>
            <a:r>
              <a:rPr lang="fr-FR" altLang="fr-FR" sz="1600" dirty="0">
                <a:latin typeface="Calibri" panose="020F0502020204030204" pitchFamily="34" charset="0"/>
                <a:cs typeface="Calibri" panose="020F0502020204030204" pitchFamily="34" charset="0"/>
              </a:rPr>
              <a:t>It </a:t>
            </a:r>
            <a:r>
              <a:rPr lang="fr-FR" altLang="fr-FR" sz="1600" dirty="0" err="1">
                <a:latin typeface="Calibri" panose="020F0502020204030204" pitchFamily="34" charset="0"/>
                <a:cs typeface="Calibri" panose="020F0502020204030204" pitchFamily="34" charset="0"/>
              </a:rPr>
              <a:t>consists</a:t>
            </a:r>
            <a:r>
              <a:rPr lang="fr-FR" altLang="fr-FR" sz="1600" dirty="0">
                <a:latin typeface="Calibri" panose="020F0502020204030204" pitchFamily="34" charset="0"/>
                <a:cs typeface="Calibri" panose="020F0502020204030204" pitchFamily="34" charset="0"/>
              </a:rPr>
              <a:t> of : </a:t>
            </a:r>
          </a:p>
          <a:p>
            <a:pPr marL="222250" indent="-222250" algn="just">
              <a:spcBef>
                <a:spcPct val="0"/>
              </a:spcBef>
              <a:buClrTx/>
              <a:buSzTx/>
              <a:buAutoNum type="romanLcParenBoth"/>
            </a:pPr>
            <a:r>
              <a:rPr lang="fr-FR" altLang="fr-FR" sz="1600" dirty="0">
                <a:solidFill>
                  <a:srgbClr val="C00000"/>
                </a:solidFill>
                <a:latin typeface="Calibri" panose="020F0502020204030204" pitchFamily="34" charset="0"/>
                <a:cs typeface="Calibri" panose="020F0502020204030204" pitchFamily="34" charset="0"/>
              </a:rPr>
              <a:t>an </a:t>
            </a:r>
            <a:r>
              <a:rPr lang="fr-FR" altLang="fr-FR" sz="1600" dirty="0" err="1">
                <a:solidFill>
                  <a:srgbClr val="C00000"/>
                </a:solidFill>
                <a:latin typeface="Calibri" panose="020F0502020204030204" pitchFamily="34" charset="0"/>
                <a:cs typeface="Calibri" panose="020F0502020204030204" pitchFamily="34" charset="0"/>
              </a:rPr>
              <a:t>interval</a:t>
            </a:r>
            <a:r>
              <a:rPr lang="fr-FR" altLang="fr-FR" sz="1600" dirty="0">
                <a:solidFill>
                  <a:srgbClr val="C00000"/>
                </a:solidFill>
                <a:latin typeface="Calibri" panose="020F0502020204030204" pitchFamily="34" charset="0"/>
                <a:cs typeface="Calibri" panose="020F0502020204030204" pitchFamily="34" charset="0"/>
              </a:rPr>
              <a:t> T of </a:t>
            </a:r>
            <a:r>
              <a:rPr lang="fr-FR" altLang="fr-FR" sz="1600" b="1" dirty="0">
                <a:solidFill>
                  <a:srgbClr val="C00000"/>
                </a:solidFill>
                <a:latin typeface="Calibri" panose="020F0502020204030204" pitchFamily="34" charset="0"/>
                <a:cs typeface="Calibri" panose="020F0502020204030204" pitchFamily="34" charset="0"/>
              </a:rPr>
              <a:t>R; </a:t>
            </a:r>
          </a:p>
          <a:p>
            <a:pPr marL="222250" indent="-222250" algn="just">
              <a:spcBef>
                <a:spcPct val="0"/>
              </a:spcBef>
              <a:buClrTx/>
              <a:buSzTx/>
              <a:buAutoNum type="romanLcParenBoth"/>
            </a:pPr>
            <a:r>
              <a:rPr lang="fr-FR" altLang="fr-FR" sz="1600" dirty="0">
                <a:solidFill>
                  <a:srgbClr val="00B050"/>
                </a:solidFill>
                <a:latin typeface="Calibri" panose="020F0502020204030204" pitchFamily="34" charset="0"/>
                <a:cs typeface="Calibri" panose="020F0502020204030204" pitchFamily="34" charset="0"/>
              </a:rPr>
              <a:t> For </a:t>
            </a:r>
            <a:r>
              <a:rPr lang="fr-FR" altLang="fr-FR" sz="1600" dirty="0" err="1">
                <a:solidFill>
                  <a:srgbClr val="00B050"/>
                </a:solidFill>
                <a:latin typeface="Calibri" panose="020F0502020204030204" pitchFamily="34" charset="0"/>
                <a:cs typeface="Calibri" panose="020F0502020204030204" pitchFamily="34" charset="0"/>
              </a:rPr>
              <a:t>each</a:t>
            </a:r>
            <a:r>
              <a:rPr lang="fr-FR" altLang="fr-FR" sz="1600" dirty="0">
                <a:solidFill>
                  <a:srgbClr val="00B050"/>
                </a:solidFill>
                <a:latin typeface="Calibri" panose="020F0502020204030204" pitchFamily="34" charset="0"/>
                <a:cs typeface="Calibri" panose="020F0502020204030204" pitchFamily="34" charset="0"/>
              </a:rPr>
              <a:t> t</a:t>
            </a:r>
            <a:r>
              <a:rPr lang="fr-FR" altLang="fr-FR" sz="1600" i="1" dirty="0">
                <a:solidFill>
                  <a:srgbClr val="00B050"/>
                </a:solidFill>
                <a:latin typeface="Calibri" panose="020F0502020204030204" pitchFamily="34" charset="0"/>
                <a:cs typeface="Calibri" panose="020F0502020204030204" pitchFamily="34" charset="0"/>
              </a:rPr>
              <a:t> </a:t>
            </a:r>
            <a:r>
              <a:rPr lang="az-Cyrl-AZ" altLang="fr-FR" sz="1600" i="1" dirty="0">
                <a:solidFill>
                  <a:srgbClr val="00B050"/>
                </a:solidFill>
                <a:latin typeface="Calibri" panose="020F0502020204030204" pitchFamily="34" charset="0"/>
                <a:cs typeface="Calibri" panose="020F0502020204030204" pitchFamily="34" charset="0"/>
              </a:rPr>
              <a:t>є</a:t>
            </a:r>
            <a:r>
              <a:rPr lang="fr-FR" altLang="fr-FR" sz="1600" dirty="0">
                <a:solidFill>
                  <a:srgbClr val="00B050"/>
                </a:solidFill>
                <a:latin typeface="Calibri" panose="020F0502020204030204" pitchFamily="34" charset="0"/>
                <a:cs typeface="Calibri" panose="020F0502020204030204" pitchFamily="34" charset="0"/>
              </a:rPr>
              <a:t> T, a </a:t>
            </a:r>
            <a:r>
              <a:rPr lang="fr-FR" altLang="fr-FR" sz="1600" i="1" dirty="0" err="1">
                <a:solidFill>
                  <a:srgbClr val="00B050"/>
                </a:solidFill>
                <a:latin typeface="Calibri" panose="020F0502020204030204" pitchFamily="34" charset="0"/>
                <a:cs typeface="Calibri" panose="020F0502020204030204" pitchFamily="34" charset="0"/>
              </a:rPr>
              <a:t>configur-ation</a:t>
            </a:r>
            <a:r>
              <a:rPr lang="fr-FR" altLang="fr-FR" sz="1600" i="1" dirty="0">
                <a:solidFill>
                  <a:srgbClr val="00B050"/>
                </a:solidFill>
                <a:latin typeface="Calibri" panose="020F0502020204030204" pitchFamily="34" charset="0"/>
                <a:cs typeface="Calibri" panose="020F0502020204030204" pitchFamily="34" charset="0"/>
              </a:rPr>
              <a:t> </a:t>
            </a:r>
            <a:r>
              <a:rPr lang="fr-FR" altLang="fr-FR" sz="1600" dirty="0" err="1">
                <a:solidFill>
                  <a:srgbClr val="00B050"/>
                </a:solidFill>
                <a:latin typeface="Calibri" panose="020F0502020204030204" pitchFamily="34" charset="0"/>
                <a:cs typeface="Calibri" panose="020F0502020204030204" pitchFamily="34" charset="0"/>
              </a:rPr>
              <a:t>category</a:t>
            </a:r>
            <a:r>
              <a:rPr lang="fr-FR" altLang="fr-FR" sz="1600" dirty="0">
                <a:solidFill>
                  <a:srgbClr val="00B050"/>
                </a:solidFill>
                <a:latin typeface="Calibri" panose="020F0502020204030204" pitchFamily="34" charset="0"/>
                <a:cs typeface="Calibri" panose="020F0502020204030204" pitchFamily="34" charset="0"/>
              </a:rPr>
              <a:t> </a:t>
            </a:r>
            <a:r>
              <a:rPr lang="fr-FR" altLang="fr-FR" sz="1600" i="1" dirty="0">
                <a:solidFill>
                  <a:srgbClr val="00B050"/>
                </a:solidFill>
                <a:latin typeface="Calibri" panose="020F0502020204030204" pitchFamily="34" charset="0"/>
                <a:cs typeface="Calibri" panose="020F0502020204030204" pitchFamily="34" charset="0"/>
              </a:rPr>
              <a:t>K</a:t>
            </a:r>
            <a:r>
              <a:rPr lang="fr-FR" altLang="fr-FR" sz="1600" baseline="-25000" dirty="0">
                <a:solidFill>
                  <a:srgbClr val="00B050"/>
                </a:solidFill>
                <a:latin typeface="Calibri" panose="020F0502020204030204" pitchFamily="34" charset="0"/>
                <a:cs typeface="Calibri" panose="020F0502020204030204" pitchFamily="34" charset="0"/>
              </a:rPr>
              <a:t>t</a:t>
            </a:r>
            <a:r>
              <a:rPr lang="fr-FR" altLang="fr-FR" sz="1600" dirty="0">
                <a:solidFill>
                  <a:srgbClr val="00B050"/>
                </a:solidFill>
                <a:latin typeface="Calibri" panose="020F0502020204030204" pitchFamily="34" charset="0"/>
                <a:cs typeface="Calibri" panose="020F0502020204030204" pitchFamily="34" charset="0"/>
              </a:rPr>
              <a:t> </a:t>
            </a:r>
          </a:p>
          <a:p>
            <a:pPr marL="222250" indent="-222250" algn="just">
              <a:spcBef>
                <a:spcPct val="0"/>
              </a:spcBef>
              <a:buClrTx/>
              <a:buSzTx/>
              <a:buAutoNum type="romanLcParenBoth"/>
            </a:pPr>
            <a:r>
              <a:rPr lang="fr-FR" altLang="fr-FR" sz="1600" dirty="0">
                <a:solidFill>
                  <a:srgbClr val="0070C0"/>
                </a:solidFill>
                <a:latin typeface="Calibri" panose="020F0502020204030204" pitchFamily="34" charset="0"/>
                <a:cs typeface="Calibri" panose="020F0502020204030204" pitchFamily="34" charset="0"/>
              </a:rPr>
              <a:t> For </a:t>
            </a:r>
            <a:r>
              <a:rPr lang="fr-FR" altLang="fr-FR" sz="1600" i="1" dirty="0">
                <a:solidFill>
                  <a:srgbClr val="0070C0"/>
                </a:solidFill>
                <a:latin typeface="Calibri" panose="020F0502020204030204" pitchFamily="34" charset="0"/>
                <a:cs typeface="Calibri" panose="020F0502020204030204" pitchFamily="34" charset="0"/>
              </a:rPr>
              <a:t>t &lt; t', a</a:t>
            </a:r>
            <a:r>
              <a:rPr lang="fr-FR" altLang="fr-FR" sz="1600" dirty="0">
                <a:solidFill>
                  <a:srgbClr val="0070C0"/>
                </a:solidFill>
                <a:latin typeface="Calibri" panose="020F0502020204030204" pitchFamily="34" charset="0"/>
                <a:cs typeface="Calibri" panose="020F0502020204030204" pitchFamily="34" charset="0"/>
              </a:rPr>
              <a:t> </a:t>
            </a:r>
            <a:r>
              <a:rPr lang="fr-FR" altLang="fr-FR" sz="1600" i="1" dirty="0">
                <a:solidFill>
                  <a:srgbClr val="0070C0"/>
                </a:solidFill>
                <a:latin typeface="Calibri" panose="020F0502020204030204" pitchFamily="34" charset="0"/>
                <a:cs typeface="Calibri" panose="020F0502020204030204" pitchFamily="34" charset="0"/>
              </a:rPr>
              <a:t>transition</a:t>
            </a:r>
            <a:r>
              <a:rPr lang="fr-FR" altLang="fr-FR" sz="1600" dirty="0">
                <a:solidFill>
                  <a:srgbClr val="0070C0"/>
                </a:solidFill>
                <a:latin typeface="Calibri" panose="020F0502020204030204" pitchFamily="34" charset="0"/>
                <a:cs typeface="Calibri" panose="020F0502020204030204" pitchFamily="34" charset="0"/>
              </a:rPr>
              <a:t> functor </a:t>
            </a:r>
            <a:r>
              <a:rPr lang="fr-FR" altLang="fr-FR" sz="1600" b="1" dirty="0">
                <a:solidFill>
                  <a:srgbClr val="0070C0"/>
                </a:solidFill>
                <a:latin typeface="Calibri" panose="020F0502020204030204" pitchFamily="34" charset="0"/>
                <a:cs typeface="Calibri" panose="020F0502020204030204" pitchFamily="34" charset="0"/>
              </a:rPr>
              <a:t>K</a:t>
            </a:r>
            <a:r>
              <a:rPr lang="fr-FR" altLang="fr-FR" sz="1600" dirty="0">
                <a:solidFill>
                  <a:srgbClr val="0070C0"/>
                </a:solidFill>
                <a:latin typeface="Calibri" panose="020F0502020204030204" pitchFamily="34" charset="0"/>
                <a:cs typeface="Calibri" panose="020F0502020204030204" pitchFamily="34" charset="0"/>
              </a:rPr>
              <a:t>(</a:t>
            </a:r>
            <a:r>
              <a:rPr lang="fr-FR" altLang="fr-FR" sz="1600" dirty="0" err="1">
                <a:solidFill>
                  <a:srgbClr val="0070C0"/>
                </a:solidFill>
                <a:latin typeface="Calibri" panose="020F0502020204030204" pitchFamily="34" charset="0"/>
                <a:cs typeface="Calibri" panose="020F0502020204030204" pitchFamily="34" charset="0"/>
              </a:rPr>
              <a:t>t,t</a:t>
            </a:r>
            <a:r>
              <a:rPr lang="fr-FR" altLang="fr-FR" sz="1600" dirty="0">
                <a:solidFill>
                  <a:srgbClr val="0070C0"/>
                </a:solidFill>
                <a:latin typeface="Calibri" panose="020F0502020204030204" pitchFamily="34" charset="0"/>
                <a:cs typeface="Calibri" panose="020F0502020204030204" pitchFamily="34" charset="0"/>
              </a:rPr>
              <a:t>') </a:t>
            </a:r>
            <a:r>
              <a:rPr lang="fr-FR" altLang="fr-FR" sz="1600" dirty="0" err="1">
                <a:latin typeface="Calibri" panose="020F0502020204030204" pitchFamily="34" charset="0"/>
                <a:cs typeface="Calibri" panose="020F0502020204030204" pitchFamily="34" charset="0"/>
              </a:rPr>
              <a:t>from</a:t>
            </a:r>
            <a:r>
              <a:rPr lang="fr-FR" altLang="fr-FR" sz="1600" dirty="0">
                <a:latin typeface="Calibri" panose="020F0502020204030204" pitchFamily="34" charset="0"/>
                <a:cs typeface="Calibri" panose="020F0502020204030204" pitchFamily="34" charset="0"/>
              </a:rPr>
              <a:t> a </a:t>
            </a:r>
            <a:r>
              <a:rPr lang="fr-FR" altLang="fr-FR" sz="1600" dirty="0" err="1">
                <a:latin typeface="Calibri" panose="020F0502020204030204" pitchFamily="34" charset="0"/>
                <a:cs typeface="Calibri" panose="020F0502020204030204" pitchFamily="34" charset="0"/>
              </a:rPr>
              <a:t>sub-category</a:t>
            </a:r>
            <a:r>
              <a:rPr lang="fr-FR" altLang="fr-FR" sz="1600" b="1" dirty="0">
                <a:latin typeface="Calibri" panose="020F0502020204030204" pitchFamily="34" charset="0"/>
                <a:cs typeface="Calibri" panose="020F0502020204030204" pitchFamily="34" charset="0"/>
              </a:rPr>
              <a:t> </a:t>
            </a:r>
            <a:r>
              <a:rPr lang="fr-FR" altLang="fr-FR" sz="1600" dirty="0" err="1">
                <a:latin typeface="Calibri" panose="020F0502020204030204" pitchFamily="34" charset="0"/>
                <a:cs typeface="Calibri" panose="020F0502020204030204" pitchFamily="34" charset="0"/>
              </a:rPr>
              <a:t>K</a:t>
            </a:r>
            <a:r>
              <a:rPr lang="fr-FR" altLang="fr-FR" sz="1600" i="1" baseline="-25000" dirty="0" err="1">
                <a:latin typeface="Calibri" panose="020F0502020204030204" pitchFamily="34" charset="0"/>
                <a:cs typeface="Calibri" panose="020F0502020204030204" pitchFamily="34" charset="0"/>
              </a:rPr>
              <a:t>tt</a:t>
            </a:r>
            <a:r>
              <a:rPr lang="fr-FR" altLang="fr-FR" sz="1600" i="1" baseline="-25000" dirty="0">
                <a:latin typeface="Calibri" panose="020F0502020204030204" pitchFamily="34" charset="0"/>
                <a:cs typeface="Calibri" panose="020F0502020204030204" pitchFamily="34" charset="0"/>
              </a:rPr>
              <a:t>'</a:t>
            </a:r>
            <a:r>
              <a:rPr lang="fr-FR" altLang="fr-FR" sz="1600" dirty="0">
                <a:latin typeface="Calibri" panose="020F0502020204030204" pitchFamily="34" charset="0"/>
                <a:cs typeface="Calibri" panose="020F0502020204030204" pitchFamily="34" charset="0"/>
              </a:rPr>
              <a:t> of </a:t>
            </a:r>
            <a:r>
              <a:rPr lang="fr-FR" altLang="fr-FR" sz="1600" i="1" dirty="0">
                <a:latin typeface="Calibri" panose="020F0502020204030204" pitchFamily="34" charset="0"/>
                <a:cs typeface="Calibri" panose="020F0502020204030204" pitchFamily="34" charset="0"/>
              </a:rPr>
              <a:t>K</a:t>
            </a:r>
            <a:r>
              <a:rPr lang="fr-FR" altLang="fr-FR" sz="1600" baseline="-25000" dirty="0">
                <a:latin typeface="Calibri" panose="020F0502020204030204" pitchFamily="34" charset="0"/>
                <a:cs typeface="Calibri" panose="020F0502020204030204" pitchFamily="34" charset="0"/>
              </a:rPr>
              <a:t>t</a:t>
            </a:r>
            <a:r>
              <a:rPr lang="fr-FR" altLang="fr-FR" sz="1600" dirty="0">
                <a:latin typeface="Calibri" panose="020F0502020204030204" pitchFamily="34" charset="0"/>
                <a:cs typeface="Calibri" panose="020F0502020204030204" pitchFamily="34" charset="0"/>
              </a:rPr>
              <a:t> to </a:t>
            </a:r>
            <a:r>
              <a:rPr lang="fr-FR" altLang="fr-FR" sz="1600" i="1" dirty="0">
                <a:latin typeface="Calibri" panose="020F0502020204030204" pitchFamily="34" charset="0"/>
                <a:cs typeface="Calibri" panose="020F0502020204030204" pitchFamily="34" charset="0"/>
              </a:rPr>
              <a:t>K</a:t>
            </a:r>
            <a:r>
              <a:rPr lang="fr-FR" altLang="fr-FR" sz="1600" i="1" baseline="-25000" dirty="0">
                <a:latin typeface="Calibri" panose="020F0502020204030204" pitchFamily="34" charset="0"/>
                <a:cs typeface="Calibri" panose="020F0502020204030204" pitchFamily="34" charset="0"/>
              </a:rPr>
              <a:t>t'</a:t>
            </a:r>
            <a:r>
              <a:rPr lang="fr-FR" altLang="fr-FR" sz="1600" dirty="0">
                <a:latin typeface="Calibri" panose="020F0502020204030204" pitchFamily="34" charset="0"/>
                <a:cs typeface="Calibri" panose="020F0502020204030204" pitchFamily="34" charset="0"/>
              </a:rPr>
              <a:t>; </a:t>
            </a:r>
            <a:r>
              <a:rPr lang="fr-FR" altLang="fr-FR" sz="1600" dirty="0" err="1">
                <a:latin typeface="Calibri" panose="020F0502020204030204" pitchFamily="34" charset="0"/>
                <a:cs typeface="Calibri" panose="020F0502020204030204" pitchFamily="34" charset="0"/>
              </a:rPr>
              <a:t>these</a:t>
            </a:r>
            <a:r>
              <a:rPr lang="fr-FR" altLang="fr-FR" sz="1600" dirty="0">
                <a:latin typeface="Calibri" panose="020F0502020204030204" pitchFamily="34" charset="0"/>
                <a:cs typeface="Calibri" panose="020F0502020204030204" pitchFamily="34" charset="0"/>
              </a:rPr>
              <a:t> data </a:t>
            </a:r>
            <a:r>
              <a:rPr lang="fr-FR" altLang="fr-FR" sz="1600" dirty="0" err="1">
                <a:latin typeface="Calibri" panose="020F0502020204030204" pitchFamily="34" charset="0"/>
                <a:cs typeface="Calibri" panose="020F0502020204030204" pitchFamily="34" charset="0"/>
              </a:rPr>
              <a:t>defining</a:t>
            </a:r>
            <a:r>
              <a:rPr lang="fr-FR" altLang="fr-FR" sz="1600" dirty="0">
                <a:latin typeface="Calibri" panose="020F0502020204030204" pitchFamily="34" charset="0"/>
                <a:cs typeface="Calibri" panose="020F0502020204030204" pitchFamily="34" charset="0"/>
              </a:rPr>
              <a:t> a </a:t>
            </a:r>
            <a:r>
              <a:rPr lang="fr-FR" altLang="fr-FR" sz="1600" dirty="0" err="1">
                <a:latin typeface="Calibri" panose="020F0502020204030204" pitchFamily="34" charset="0"/>
                <a:cs typeface="Calibri" panose="020F0502020204030204" pitchFamily="34" charset="0"/>
              </a:rPr>
              <a:t>functor</a:t>
            </a:r>
            <a:r>
              <a:rPr lang="fr-FR" altLang="fr-FR" sz="1600" dirty="0">
                <a:latin typeface="Calibri" panose="020F0502020204030204" pitchFamily="34" charset="0"/>
                <a:cs typeface="Calibri" panose="020F0502020204030204" pitchFamily="34" charset="0"/>
              </a:rPr>
              <a:t> </a:t>
            </a:r>
          </a:p>
          <a:p>
            <a:pPr algn="ctr">
              <a:spcBef>
                <a:spcPct val="0"/>
              </a:spcBef>
              <a:buClrTx/>
              <a:buSzTx/>
              <a:buNone/>
            </a:pPr>
            <a:r>
              <a:rPr lang="fr-FR" altLang="fr-FR" sz="1600" b="1" dirty="0">
                <a:latin typeface="Calibri" panose="020F0502020204030204" pitchFamily="34" charset="0"/>
                <a:cs typeface="Calibri" panose="020F0502020204030204" pitchFamily="34" charset="0"/>
              </a:rPr>
              <a:t>K: T° → </a:t>
            </a:r>
            <a:r>
              <a:rPr lang="fr-FR" altLang="fr-FR" sz="1600" b="1" dirty="0" err="1">
                <a:latin typeface="Calibri" panose="020F0502020204030204" pitchFamily="34" charset="0"/>
                <a:cs typeface="Calibri" panose="020F0502020204030204" pitchFamily="34" charset="0"/>
              </a:rPr>
              <a:t>ParCat</a:t>
            </a:r>
            <a:r>
              <a:rPr lang="fr-FR" altLang="fr-FR" sz="1600" b="1" dirty="0">
                <a:latin typeface="Calibri" panose="020F0502020204030204" pitchFamily="34" charset="0"/>
                <a:cs typeface="Calibri" panose="020F0502020204030204" pitchFamily="34" charset="0"/>
              </a:rPr>
              <a:t>.</a:t>
            </a:r>
            <a:endParaRPr lang="fr-FR" altLang="fr-FR" sz="1600" dirty="0">
              <a:latin typeface="Calibri" panose="020F0502020204030204" pitchFamily="34" charset="0"/>
              <a:cs typeface="Calibri" panose="020F0502020204030204" pitchFamily="34" charset="0"/>
            </a:endParaRPr>
          </a:p>
        </p:txBody>
      </p:sp>
      <p:sp>
        <p:nvSpPr>
          <p:cNvPr id="32838" name="ZoneTexte 159">
            <a:extLst>
              <a:ext uri="{FF2B5EF4-FFF2-40B4-BE49-F238E27FC236}">
                <a16:creationId xmlns:a16="http://schemas.microsoft.com/office/drawing/2014/main" id="{12017782-382B-4208-A933-C7E7E9D9DAFB}"/>
              </a:ext>
            </a:extLst>
          </p:cNvPr>
          <p:cNvSpPr txBox="1">
            <a:spLocks noChangeArrowheads="1"/>
          </p:cNvSpPr>
          <p:nvPr/>
        </p:nvSpPr>
        <p:spPr bwMode="auto">
          <a:xfrm>
            <a:off x="280988" y="3108687"/>
            <a:ext cx="6623086" cy="2046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0BD0D9"/>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0CF9B"/>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7CCA62"/>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7CCA62"/>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7CCA62"/>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7CCA62"/>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7CCA62"/>
              </a:buClr>
              <a:buChar char="•"/>
              <a:defRPr>
                <a:solidFill>
                  <a:schemeClr val="tx1"/>
                </a:solidFill>
                <a:latin typeface="Georgia" panose="02040502050405020303" pitchFamily="18" charset="0"/>
              </a:defRPr>
            </a:lvl9pPr>
          </a:lstStyle>
          <a:p>
            <a:pPr algn="just">
              <a:spcBef>
                <a:spcPct val="0"/>
              </a:spcBef>
              <a:buClrTx/>
              <a:buSzTx/>
              <a:buNone/>
            </a:pPr>
            <a:r>
              <a:rPr lang="fr-FR" altLang="fr-FR" sz="1600" b="1" dirty="0">
                <a:latin typeface="+mn-lt"/>
                <a:cs typeface="Arial" panose="020B0604020202020204" pitchFamily="34" charset="0"/>
              </a:rPr>
              <a:t>C</a:t>
            </a:r>
            <a:r>
              <a:rPr lang="fr-FR" altLang="fr-FR" sz="1600" b="1" i="1" dirty="0">
                <a:latin typeface="+mn-lt"/>
                <a:cs typeface="Arial" panose="020B0604020202020204" pitchFamily="34" charset="0"/>
              </a:rPr>
              <a:t>omponent</a:t>
            </a:r>
            <a:r>
              <a:rPr lang="fr-FR" altLang="fr-FR" sz="1600" b="1" dirty="0">
                <a:latin typeface="+mn-lt"/>
                <a:cs typeface="Arial" panose="020B0604020202020204" pitchFamily="34" charset="0"/>
              </a:rPr>
              <a:t> </a:t>
            </a:r>
            <a:r>
              <a:rPr lang="fr-FR" altLang="fr-FR" sz="1600" dirty="0">
                <a:latin typeface="+mn-lt"/>
                <a:cs typeface="Arial" panose="020B0604020202020204" pitchFamily="34" charset="0"/>
              </a:rPr>
              <a:t>N' of </a:t>
            </a:r>
            <a:r>
              <a:rPr lang="fr-FR" altLang="fr-FR" sz="1600" b="1" dirty="0">
                <a:latin typeface="+mn-lt"/>
                <a:cs typeface="Arial" panose="020B0604020202020204" pitchFamily="34" charset="0"/>
              </a:rPr>
              <a:t>K </a:t>
            </a:r>
            <a:r>
              <a:rPr lang="fr-FR" altLang="fr-FR" sz="1600" dirty="0">
                <a:latin typeface="+mn-lt"/>
                <a:cs typeface="Arial" panose="020B0604020202020204" pitchFamily="34" charset="0"/>
              </a:rPr>
              <a:t>= </a:t>
            </a:r>
            <a:r>
              <a:rPr lang="fr-FR" altLang="fr-FR" sz="1600" dirty="0">
                <a:latin typeface="Calibri" panose="020F0502020204030204" pitchFamily="34" charset="0"/>
                <a:cs typeface="Calibri" panose="020F0502020204030204" pitchFamily="34" charset="0"/>
              </a:rPr>
              <a:t>maximal</a:t>
            </a:r>
            <a:r>
              <a:rPr lang="fr-FR" altLang="fr-FR" sz="1600" dirty="0">
                <a:latin typeface="+mn-lt"/>
                <a:cs typeface="Arial" panose="020B0604020202020204" pitchFamily="34" charset="0"/>
              </a:rPr>
              <a:t> </a:t>
            </a:r>
            <a:r>
              <a:rPr lang="fr-FR" altLang="fr-FR" sz="1600" dirty="0" err="1">
                <a:latin typeface="+mn-lt"/>
                <a:cs typeface="Arial" panose="020B0604020202020204" pitchFamily="34" charset="0"/>
              </a:rPr>
              <a:t>family</a:t>
            </a:r>
            <a:r>
              <a:rPr lang="fr-FR" altLang="fr-FR" sz="1600" dirty="0">
                <a:latin typeface="+mn-lt"/>
                <a:cs typeface="Arial" panose="020B0604020202020204" pitchFamily="34" charset="0"/>
              </a:rPr>
              <a:t> of </a:t>
            </a:r>
            <a:r>
              <a:rPr lang="fr-FR" altLang="fr-FR" sz="1600" dirty="0" err="1">
                <a:latin typeface="+mn-lt"/>
                <a:cs typeface="Arial" panose="020B0604020202020204" pitchFamily="34" charset="0"/>
              </a:rPr>
              <a:t>objects</a:t>
            </a:r>
            <a:r>
              <a:rPr lang="fr-FR" altLang="fr-FR" sz="1600" dirty="0">
                <a:latin typeface="+mn-lt"/>
                <a:cs typeface="Arial" panose="020B0604020202020204" pitchFamily="34" charset="0"/>
              </a:rPr>
              <a:t> N'</a:t>
            </a:r>
            <a:r>
              <a:rPr lang="fr-FR" altLang="fr-FR" sz="1600" baseline="-25000" dirty="0">
                <a:latin typeface="+mn-lt"/>
                <a:cs typeface="Arial" panose="020B0604020202020204" pitchFamily="34" charset="0"/>
              </a:rPr>
              <a:t>r </a:t>
            </a:r>
            <a:r>
              <a:rPr lang="fr-FR" altLang="fr-FR" sz="1600" dirty="0">
                <a:latin typeface="+mn-lt"/>
                <a:cs typeface="Arial" panose="020B0604020202020204" pitchFamily="34" charset="0"/>
              </a:rPr>
              <a:t>of </a:t>
            </a:r>
            <a:r>
              <a:rPr lang="fr-FR" altLang="fr-FR" sz="1600" i="1" dirty="0">
                <a:latin typeface="+mn-lt"/>
                <a:cs typeface="Arial" panose="020B0604020202020204" pitchFamily="34" charset="0"/>
              </a:rPr>
              <a:t>K</a:t>
            </a:r>
            <a:r>
              <a:rPr lang="fr-FR" altLang="fr-FR" sz="1600" baseline="-25000" dirty="0">
                <a:latin typeface="+mn-lt"/>
                <a:cs typeface="Arial" panose="020B0604020202020204" pitchFamily="34" charset="0"/>
              </a:rPr>
              <a:t>t</a:t>
            </a:r>
            <a:r>
              <a:rPr lang="fr-FR" altLang="fr-FR" sz="1600" dirty="0">
                <a:latin typeface="+mn-lt"/>
                <a:cs typeface="Arial" panose="020B0604020202020204" pitchFamily="34" charset="0"/>
              </a:rPr>
              <a:t> </a:t>
            </a:r>
            <a:r>
              <a:rPr lang="fr-FR" altLang="fr-FR" sz="1600" dirty="0" err="1">
                <a:latin typeface="+mn-lt"/>
                <a:cs typeface="Arial" panose="020B0604020202020204" pitchFamily="34" charset="0"/>
              </a:rPr>
              <a:t>related</a:t>
            </a:r>
            <a:r>
              <a:rPr lang="fr-FR" altLang="fr-FR" sz="1600" dirty="0">
                <a:latin typeface="+mn-lt"/>
                <a:cs typeface="Arial" panose="020B0604020202020204" pitchFamily="34" charset="0"/>
              </a:rPr>
              <a:t> by transitions. </a:t>
            </a:r>
            <a:r>
              <a:rPr lang="fr-FR" altLang="fr-FR" sz="1600" i="1" dirty="0">
                <a:latin typeface="+mn-lt"/>
                <a:cs typeface="Arial" panose="020B0604020202020204" pitchFamily="34" charset="0"/>
              </a:rPr>
              <a:t>Links </a:t>
            </a:r>
            <a:r>
              <a:rPr lang="fr-FR" altLang="fr-FR" sz="1600" dirty="0" err="1">
                <a:latin typeface="+mn-lt"/>
                <a:cs typeface="Arial" panose="020B0604020202020204" pitchFamily="34" charset="0"/>
              </a:rPr>
              <a:t>between</a:t>
            </a:r>
            <a:r>
              <a:rPr lang="fr-FR" altLang="fr-FR" sz="1600" dirty="0">
                <a:latin typeface="+mn-lt"/>
                <a:cs typeface="Arial" panose="020B0604020202020204" pitchFamily="34" charset="0"/>
              </a:rPr>
              <a:t> components are </a:t>
            </a:r>
            <a:r>
              <a:rPr lang="fr-FR" altLang="fr-FR" sz="1600" dirty="0" err="1">
                <a:latin typeface="+mn-lt"/>
                <a:cs typeface="Arial" panose="020B0604020202020204" pitchFamily="34" charset="0"/>
              </a:rPr>
              <a:t>defined</a:t>
            </a:r>
            <a:r>
              <a:rPr lang="fr-FR" altLang="fr-FR" sz="1600" dirty="0">
                <a:latin typeface="+mn-lt"/>
                <a:cs typeface="Arial" panose="020B0604020202020204" pitchFamily="34" charset="0"/>
              </a:rPr>
              <a:t> </a:t>
            </a:r>
            <a:r>
              <a:rPr lang="fr-FR" altLang="fr-FR" sz="1600" dirty="0" err="1">
                <a:latin typeface="+mn-lt"/>
                <a:cs typeface="Arial" panose="020B0604020202020204" pitchFamily="34" charset="0"/>
              </a:rPr>
              <a:t>similarly</a:t>
            </a:r>
            <a:r>
              <a:rPr lang="fr-FR" altLang="fr-FR" sz="1600" dirty="0">
                <a:latin typeface="+mn-lt"/>
                <a:cs typeface="Arial" panose="020B0604020202020204" pitchFamily="34" charset="0"/>
              </a:rPr>
              <a:t>.</a:t>
            </a:r>
          </a:p>
          <a:p>
            <a:pPr algn="just">
              <a:spcBef>
                <a:spcPts val="600"/>
              </a:spcBef>
              <a:buClrTx/>
              <a:buSzTx/>
              <a:buNone/>
            </a:pPr>
            <a:endParaRPr lang="en-GB" altLang="fr-FR" sz="1600" dirty="0">
              <a:latin typeface="+mn-lt"/>
              <a:cs typeface="Calibri" panose="020F0502020204030204" pitchFamily="34" charset="0"/>
            </a:endParaRPr>
          </a:p>
          <a:p>
            <a:pPr algn="just">
              <a:spcBef>
                <a:spcPts val="600"/>
              </a:spcBef>
              <a:buClrTx/>
              <a:buSzTx/>
              <a:buNone/>
            </a:pPr>
            <a:r>
              <a:rPr lang="en-GB" altLang="fr-FR" sz="1600" dirty="0">
                <a:latin typeface="+mn-lt"/>
                <a:cs typeface="Arial" panose="020B0604020202020204" pitchFamily="34" charset="0"/>
              </a:rPr>
              <a:t>For I = ]</a:t>
            </a:r>
            <a:r>
              <a:rPr lang="en-GB" altLang="fr-FR" sz="1600" i="1" dirty="0">
                <a:latin typeface="+mn-lt"/>
                <a:cs typeface="Arial" panose="020B0604020202020204" pitchFamily="34" charset="0"/>
              </a:rPr>
              <a:t>t, t'</a:t>
            </a:r>
            <a:r>
              <a:rPr lang="en-GB" altLang="fr-FR" sz="1600" dirty="0">
                <a:latin typeface="+mn-lt"/>
                <a:cs typeface="Arial" panose="020B0604020202020204" pitchFamily="34" charset="0"/>
              </a:rPr>
              <a:t>[, let </a:t>
            </a:r>
            <a:r>
              <a:rPr lang="en-GB" altLang="fr-FR" sz="1600" i="1" dirty="0">
                <a:latin typeface="+mn-lt"/>
                <a:cs typeface="Arial" panose="020B0604020202020204" pitchFamily="34" charset="0"/>
              </a:rPr>
              <a:t>K</a:t>
            </a:r>
            <a:r>
              <a:rPr lang="en-GB" altLang="fr-FR" sz="1600" baseline="-25000" dirty="0">
                <a:latin typeface="+mn-lt"/>
                <a:cs typeface="Arial" panose="020B0604020202020204" pitchFamily="34" charset="0"/>
              </a:rPr>
              <a:t>I</a:t>
            </a:r>
            <a:r>
              <a:rPr lang="en-GB" altLang="fr-FR" sz="1600" dirty="0">
                <a:latin typeface="+mn-lt"/>
                <a:cs typeface="Arial" panose="020B0604020202020204" pitchFamily="34" charset="0"/>
              </a:rPr>
              <a:t> be the category whose objects N</a:t>
            </a:r>
            <a:r>
              <a:rPr lang="en-GB" altLang="fr-FR" sz="1600" baseline="-25000" dirty="0">
                <a:latin typeface="+mn-lt"/>
                <a:cs typeface="Arial" panose="020B0604020202020204" pitchFamily="34" charset="0"/>
              </a:rPr>
              <a:t>I</a:t>
            </a:r>
            <a:r>
              <a:rPr lang="en-GB" altLang="fr-FR" sz="1600" dirty="0">
                <a:latin typeface="+mn-lt"/>
                <a:cs typeface="Arial" panose="020B0604020202020204" pitchFamily="34" charset="0"/>
              </a:rPr>
              <a:t> are restrictions to I of the components N whose support contains I; the, morphisms are similarly defined from links. </a:t>
            </a:r>
          </a:p>
          <a:p>
            <a:pPr algn="just">
              <a:spcBef>
                <a:spcPts val="600"/>
              </a:spcBef>
              <a:buClrTx/>
              <a:buSzTx/>
              <a:buNone/>
            </a:pPr>
            <a:r>
              <a:rPr lang="en-GB" altLang="fr-FR" sz="1600" b="1" dirty="0">
                <a:latin typeface="+mn-lt"/>
                <a:cs typeface="Arial" panose="020B0604020202020204" pitchFamily="34" charset="0"/>
              </a:rPr>
              <a:t>Proposition.</a:t>
            </a:r>
            <a:r>
              <a:rPr lang="en-GB" altLang="fr-FR" sz="1600" dirty="0">
                <a:latin typeface="+mn-lt"/>
                <a:cs typeface="Arial" panose="020B0604020202020204" pitchFamily="34" charset="0"/>
              </a:rPr>
              <a:t> </a:t>
            </a:r>
            <a:r>
              <a:rPr lang="en-GB" altLang="fr-FR" sz="1600" i="1" dirty="0">
                <a:latin typeface="+mn-lt"/>
                <a:cs typeface="Arial" panose="020B0604020202020204" pitchFamily="34" charset="0"/>
              </a:rPr>
              <a:t>The categories </a:t>
            </a:r>
            <a:r>
              <a:rPr lang="en-GB" altLang="fr-FR" sz="1600" dirty="0">
                <a:latin typeface="+mn-lt"/>
                <a:cs typeface="Arial" panose="020B0604020202020204" pitchFamily="34" charset="0"/>
              </a:rPr>
              <a:t>K</a:t>
            </a:r>
            <a:r>
              <a:rPr lang="en-GB" altLang="fr-FR" sz="1600" baseline="-25000" dirty="0">
                <a:latin typeface="+mn-lt"/>
                <a:cs typeface="Arial" panose="020B0604020202020204" pitchFamily="34" charset="0"/>
              </a:rPr>
              <a:t>I</a:t>
            </a:r>
            <a:r>
              <a:rPr lang="en-GB" altLang="fr-FR" sz="1600" dirty="0">
                <a:latin typeface="+mn-lt"/>
                <a:cs typeface="Arial" panose="020B0604020202020204" pitchFamily="34" charset="0"/>
              </a:rPr>
              <a:t> </a:t>
            </a:r>
            <a:r>
              <a:rPr lang="en-GB" altLang="fr-FR" sz="1600" i="1" dirty="0">
                <a:latin typeface="+mn-lt"/>
                <a:cs typeface="Arial" panose="020B0604020202020204" pitchFamily="34" charset="0"/>
              </a:rPr>
              <a:t>form a sheaf of categories for the topology of </a:t>
            </a:r>
            <a:r>
              <a:rPr lang="en-GB" altLang="fr-FR" sz="1600" dirty="0">
                <a:latin typeface="+mn-lt"/>
                <a:cs typeface="Arial" panose="020B0604020202020204" pitchFamily="34" charset="0"/>
              </a:rPr>
              <a:t>T</a:t>
            </a:r>
            <a:r>
              <a:rPr lang="en-GB" altLang="fr-FR" sz="1600" i="1" dirty="0">
                <a:latin typeface="+mn-lt"/>
                <a:cs typeface="Arial" panose="020B0604020202020204" pitchFamily="34" charset="0"/>
              </a:rPr>
              <a:t>. </a:t>
            </a:r>
            <a:endParaRPr lang="fr-FR" altLang="fr-FR" sz="1600" dirty="0">
              <a:latin typeface="+mn-lt"/>
              <a:cs typeface="Arial" panose="020B0604020202020204" pitchFamily="34" charset="0"/>
            </a:endParaRPr>
          </a:p>
        </p:txBody>
      </p:sp>
      <p:sp>
        <p:nvSpPr>
          <p:cNvPr id="32783" name="ZoneTexte 86">
            <a:extLst>
              <a:ext uri="{FF2B5EF4-FFF2-40B4-BE49-F238E27FC236}">
                <a16:creationId xmlns:a16="http://schemas.microsoft.com/office/drawing/2014/main" id="{68697E22-ADD4-41A5-A620-56C30D53E838}"/>
              </a:ext>
            </a:extLst>
          </p:cNvPr>
          <p:cNvSpPr txBox="1">
            <a:spLocks noChangeArrowheads="1"/>
          </p:cNvSpPr>
          <p:nvPr/>
        </p:nvSpPr>
        <p:spPr bwMode="auto">
          <a:xfrm>
            <a:off x="6281076" y="1459010"/>
            <a:ext cx="286268" cy="285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0BD0D9"/>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0CF9B"/>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7CCA62"/>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7CCA62"/>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7CCA62"/>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7CCA62"/>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7CCA62"/>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fr-FR" altLang="fr-FR" sz="1254" dirty="0">
                <a:latin typeface="Calibri" panose="020F0502020204030204" pitchFamily="34" charset="0"/>
              </a:rPr>
              <a:t> </a:t>
            </a:r>
          </a:p>
        </p:txBody>
      </p:sp>
      <mc:AlternateContent xmlns:mc="http://schemas.openxmlformats.org/markup-compatibility/2006" xmlns:p14="http://schemas.microsoft.com/office/powerpoint/2010/main">
        <mc:Choice Requires="p14">
          <p:contentPart p14:bwMode="auto" r:id="rId3">
            <p14:nvContentPartPr>
              <p14:cNvPr id="32" name="Encre 31">
                <a:extLst>
                  <a:ext uri="{FF2B5EF4-FFF2-40B4-BE49-F238E27FC236}">
                    <a16:creationId xmlns:a16="http://schemas.microsoft.com/office/drawing/2014/main" id="{E8DF9631-01EA-4982-A399-F6091E1BDFB0}"/>
                  </a:ext>
                </a:extLst>
              </p14:cNvPr>
              <p14:cNvContentPartPr/>
              <p14:nvPr/>
            </p14:nvContentPartPr>
            <p14:xfrm>
              <a:off x="2107574" y="-80445"/>
              <a:ext cx="11520" cy="21960"/>
            </p14:xfrm>
          </p:contentPart>
        </mc:Choice>
        <mc:Fallback xmlns="">
          <p:pic>
            <p:nvPicPr>
              <p:cNvPr id="32" name="Encre 31">
                <a:extLst>
                  <a:ext uri="{FF2B5EF4-FFF2-40B4-BE49-F238E27FC236}">
                    <a16:creationId xmlns:a16="http://schemas.microsoft.com/office/drawing/2014/main" xmlns="" xmlns:p14="http://schemas.microsoft.com/office/powerpoint/2010/main" id="{E8DF9631-01EA-4982-A399-F6091E1BDFB0}"/>
                  </a:ext>
                </a:extLst>
              </p:cNvPr>
              <p:cNvPicPr/>
              <p:nvPr/>
            </p:nvPicPr>
            <p:blipFill>
              <a:blip r:embed="rId5"/>
              <a:stretch>
                <a:fillRect/>
              </a:stretch>
            </p:blipFill>
            <p:spPr>
              <a:xfrm>
                <a:off x="2098574" y="-89445"/>
                <a:ext cx="29160" cy="39600"/>
              </a:xfrm>
              <a:prstGeom prst="rect">
                <a:avLst/>
              </a:prstGeom>
            </p:spPr>
          </p:pic>
        </mc:Fallback>
      </mc:AlternateContent>
      <p:grpSp>
        <p:nvGrpSpPr>
          <p:cNvPr id="44" name="Group 43">
            <a:extLst>
              <a:ext uri="{FF2B5EF4-FFF2-40B4-BE49-F238E27FC236}">
                <a16:creationId xmlns:a16="http://schemas.microsoft.com/office/drawing/2014/main" id="{B87FA501-8EE7-9B0C-A1F2-08EC6578BE2F}"/>
              </a:ext>
            </a:extLst>
          </p:cNvPr>
          <p:cNvGrpSpPr/>
          <p:nvPr/>
        </p:nvGrpSpPr>
        <p:grpSpPr>
          <a:xfrm>
            <a:off x="314105" y="558815"/>
            <a:ext cx="3621503" cy="2531813"/>
            <a:chOff x="438599" y="419670"/>
            <a:chExt cx="3621503" cy="2531813"/>
          </a:xfrm>
        </p:grpSpPr>
        <p:grpSp>
          <p:nvGrpSpPr>
            <p:cNvPr id="45" name="Groupe 80">
              <a:extLst>
                <a:ext uri="{FF2B5EF4-FFF2-40B4-BE49-F238E27FC236}">
                  <a16:creationId xmlns:a16="http://schemas.microsoft.com/office/drawing/2014/main" id="{170D025B-0F9D-0183-9696-E84F90706590}"/>
                </a:ext>
              </a:extLst>
            </p:cNvPr>
            <p:cNvGrpSpPr>
              <a:grpSpLocks/>
            </p:cNvGrpSpPr>
            <p:nvPr/>
          </p:nvGrpSpPr>
          <p:grpSpPr bwMode="auto">
            <a:xfrm>
              <a:off x="438599" y="2484325"/>
              <a:ext cx="3621503" cy="467158"/>
              <a:chOff x="1770578" y="3437086"/>
              <a:chExt cx="5390235" cy="492726"/>
            </a:xfrm>
          </p:grpSpPr>
          <p:sp>
            <p:nvSpPr>
              <p:cNvPr id="32785" name="ZoneTexte 78">
                <a:extLst>
                  <a:ext uri="{FF2B5EF4-FFF2-40B4-BE49-F238E27FC236}">
                    <a16:creationId xmlns:a16="http://schemas.microsoft.com/office/drawing/2014/main" id="{5AD7C61A-B368-1AFF-CF41-6C89C383574F}"/>
                  </a:ext>
                </a:extLst>
              </p:cNvPr>
              <p:cNvSpPr txBox="1">
                <a:spLocks noChangeArrowheads="1"/>
              </p:cNvSpPr>
              <p:nvPr/>
            </p:nvSpPr>
            <p:spPr bwMode="auto">
              <a:xfrm>
                <a:off x="6614416" y="3581028"/>
                <a:ext cx="546397" cy="348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0BD0D9"/>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0CF9B"/>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7CCA62"/>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7CCA62"/>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7CCA62"/>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7CCA62"/>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7CCA62"/>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GB" altLang="fr-FR" sz="1176">
                    <a:latin typeface="Arial" panose="020B0604020202020204" pitchFamily="34" charset="0"/>
                  </a:rPr>
                  <a:t>T</a:t>
                </a:r>
              </a:p>
            </p:txBody>
          </p:sp>
          <p:cxnSp>
            <p:nvCxnSpPr>
              <p:cNvPr id="32786" name="Connecteur droit avec flèche 6">
                <a:extLst>
                  <a:ext uri="{FF2B5EF4-FFF2-40B4-BE49-F238E27FC236}">
                    <a16:creationId xmlns:a16="http://schemas.microsoft.com/office/drawing/2014/main" id="{8E0740C7-65F0-5E06-E608-3117E53C83D1}"/>
                  </a:ext>
                </a:extLst>
              </p:cNvPr>
              <p:cNvCxnSpPr/>
              <p:nvPr/>
            </p:nvCxnSpPr>
            <p:spPr bwMode="auto">
              <a:xfrm flipV="1">
                <a:off x="1770578" y="3776952"/>
                <a:ext cx="5002488" cy="19062"/>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2788" name="Moins 8">
                <a:extLst>
                  <a:ext uri="{FF2B5EF4-FFF2-40B4-BE49-F238E27FC236}">
                    <a16:creationId xmlns:a16="http://schemas.microsoft.com/office/drawing/2014/main" id="{3D62480D-5D01-1DF1-5480-C72C5174FE5E}"/>
                  </a:ext>
                </a:extLst>
              </p:cNvPr>
              <p:cNvSpPr/>
              <p:nvPr/>
            </p:nvSpPr>
            <p:spPr bwMode="auto">
              <a:xfrm rot="16200000">
                <a:off x="2814672" y="3549131"/>
                <a:ext cx="403486" cy="179398"/>
              </a:xfrm>
              <a:prstGeom prst="mathMinus">
                <a:avLst/>
              </a:prstGeom>
              <a:solidFill>
                <a:srgbClr val="C00000"/>
              </a:solidFill>
              <a:ln>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sz="1176">
                  <a:solidFill>
                    <a:schemeClr val="bg1"/>
                  </a:solidFill>
                </a:endParaRPr>
              </a:p>
            </p:txBody>
          </p:sp>
          <p:sp>
            <p:nvSpPr>
              <p:cNvPr id="32789" name="Moins 9">
                <a:extLst>
                  <a:ext uri="{FF2B5EF4-FFF2-40B4-BE49-F238E27FC236}">
                    <a16:creationId xmlns:a16="http://schemas.microsoft.com/office/drawing/2014/main" id="{B676A510-FAA3-926A-D804-8B2F6A847DE2}"/>
                  </a:ext>
                </a:extLst>
              </p:cNvPr>
              <p:cNvSpPr/>
              <p:nvPr/>
            </p:nvSpPr>
            <p:spPr bwMode="auto">
              <a:xfrm rot="16200000">
                <a:off x="4288747" y="3546749"/>
                <a:ext cx="403486" cy="184160"/>
              </a:xfrm>
              <a:prstGeom prst="mathMinus">
                <a:avLst/>
              </a:prstGeom>
              <a:solidFill>
                <a:srgbClr val="C00000"/>
              </a:solidFill>
              <a:ln>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sz="1176">
                  <a:solidFill>
                    <a:schemeClr val="bg1"/>
                  </a:solidFill>
                </a:endParaRPr>
              </a:p>
            </p:txBody>
          </p:sp>
          <p:sp>
            <p:nvSpPr>
              <p:cNvPr id="32790" name="Moins 10">
                <a:extLst>
                  <a:ext uri="{FF2B5EF4-FFF2-40B4-BE49-F238E27FC236}">
                    <a16:creationId xmlns:a16="http://schemas.microsoft.com/office/drawing/2014/main" id="{94D860E1-F308-6976-4F2F-C2F6C6796264}"/>
                  </a:ext>
                </a:extLst>
              </p:cNvPr>
              <p:cNvSpPr/>
              <p:nvPr/>
            </p:nvSpPr>
            <p:spPr bwMode="auto">
              <a:xfrm rot="16200000">
                <a:off x="5790605" y="3548336"/>
                <a:ext cx="403486" cy="180985"/>
              </a:xfrm>
              <a:prstGeom prst="mathMinus">
                <a:avLst/>
              </a:prstGeom>
              <a:solidFill>
                <a:srgbClr val="C00000"/>
              </a:solidFill>
              <a:ln>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sz="1176">
                  <a:solidFill>
                    <a:schemeClr val="bg1"/>
                  </a:solidFill>
                </a:endParaRPr>
              </a:p>
            </p:txBody>
          </p:sp>
        </p:grpSp>
        <p:grpSp>
          <p:nvGrpSpPr>
            <p:cNvPr id="46" name="Group 45">
              <a:extLst>
                <a:ext uri="{FF2B5EF4-FFF2-40B4-BE49-F238E27FC236}">
                  <a16:creationId xmlns:a16="http://schemas.microsoft.com/office/drawing/2014/main" id="{6DF8119C-AB4E-6741-6ED0-3D6CDD14A1D7}"/>
                </a:ext>
              </a:extLst>
            </p:cNvPr>
            <p:cNvGrpSpPr/>
            <p:nvPr/>
          </p:nvGrpSpPr>
          <p:grpSpPr>
            <a:xfrm>
              <a:off x="505864" y="419670"/>
              <a:ext cx="3543301" cy="2487892"/>
              <a:chOff x="505864" y="419670"/>
              <a:chExt cx="3543301" cy="2291212"/>
            </a:xfrm>
          </p:grpSpPr>
          <mc:AlternateContent xmlns:mc="http://schemas.openxmlformats.org/markup-compatibility/2006" xmlns:p14="http://schemas.microsoft.com/office/powerpoint/2010/main">
            <mc:Choice Requires="p14">
              <p:contentPart p14:bwMode="auto" r:id="rId6">
                <p14:nvContentPartPr>
                  <p14:cNvPr id="47" name="Encre 25">
                    <a:extLst>
                      <a:ext uri="{FF2B5EF4-FFF2-40B4-BE49-F238E27FC236}">
                        <a16:creationId xmlns:a16="http://schemas.microsoft.com/office/drawing/2014/main" id="{1BAEAC99-696F-12BA-E8EF-D80DA33E8ECE}"/>
                      </a:ext>
                    </a:extLst>
                  </p14:cNvPr>
                  <p14:cNvContentPartPr/>
                  <p14:nvPr/>
                </p14:nvContentPartPr>
                <p14:xfrm>
                  <a:off x="2153891" y="1645679"/>
                  <a:ext cx="3600" cy="4320"/>
                </p14:xfrm>
              </p:contentPart>
            </mc:Choice>
            <mc:Fallback xmlns="">
              <p:pic>
                <p:nvPicPr>
                  <p:cNvPr id="47" name="Encre 25">
                    <a:extLst>
                      <a:ext uri="{FF2B5EF4-FFF2-40B4-BE49-F238E27FC236}">
                        <a16:creationId xmlns:a16="http://schemas.microsoft.com/office/drawing/2014/main" id="{1BAEAC99-696F-12BA-E8EF-D80DA33E8ECE}"/>
                      </a:ext>
                    </a:extLst>
                  </p:cNvPr>
                  <p:cNvPicPr/>
                  <p:nvPr/>
                </p:nvPicPr>
                <p:blipFill>
                  <a:blip r:embed="rId7"/>
                  <a:stretch>
                    <a:fillRect/>
                  </a:stretch>
                </p:blipFill>
                <p:spPr>
                  <a:xfrm>
                    <a:off x="2144891" y="1637371"/>
                    <a:ext cx="21240" cy="20603"/>
                  </a:xfrm>
                  <a:prstGeom prst="rect">
                    <a:avLst/>
                  </a:prstGeom>
                </p:spPr>
              </p:pic>
            </mc:Fallback>
          </mc:AlternateContent>
          <p:sp>
            <p:nvSpPr>
              <p:cNvPr id="48" name="ZoneTexte 1">
                <a:extLst>
                  <a:ext uri="{FF2B5EF4-FFF2-40B4-BE49-F238E27FC236}">
                    <a16:creationId xmlns:a16="http://schemas.microsoft.com/office/drawing/2014/main" id="{690DAF9B-9C18-5A0E-2EBB-D53A48004192}"/>
                  </a:ext>
                </a:extLst>
              </p:cNvPr>
              <p:cNvSpPr txBox="1"/>
              <p:nvPr/>
            </p:nvSpPr>
            <p:spPr>
              <a:xfrm>
                <a:off x="2100783" y="2372328"/>
                <a:ext cx="159356" cy="338554"/>
              </a:xfrm>
              <a:prstGeom prst="rect">
                <a:avLst/>
              </a:prstGeom>
              <a:noFill/>
            </p:spPr>
            <p:txBody>
              <a:bodyPr wrap="square" rtlCol="0">
                <a:spAutoFit/>
              </a:bodyPr>
              <a:lstStyle/>
              <a:p>
                <a:pPr algn="l"/>
                <a:r>
                  <a:rPr lang="fr-FR" sz="1600" i="1" dirty="0">
                    <a:latin typeface="Arial" panose="020B0604020202020204" pitchFamily="34" charset="0"/>
                    <a:cs typeface="Arial" panose="020B0604020202020204" pitchFamily="34" charset="0"/>
                  </a:rPr>
                  <a:t>t </a:t>
                </a:r>
              </a:p>
            </p:txBody>
          </p:sp>
          <p:sp>
            <p:nvSpPr>
              <p:cNvPr id="49" name="ZoneTexte 43">
                <a:extLst>
                  <a:ext uri="{FF2B5EF4-FFF2-40B4-BE49-F238E27FC236}">
                    <a16:creationId xmlns:a16="http://schemas.microsoft.com/office/drawing/2014/main" id="{E83AE9E5-6956-4BEF-844A-C92E13F50A73}"/>
                  </a:ext>
                </a:extLst>
              </p:cNvPr>
              <p:cNvSpPr txBox="1"/>
              <p:nvPr/>
            </p:nvSpPr>
            <p:spPr>
              <a:xfrm>
                <a:off x="3074184" y="2362685"/>
                <a:ext cx="280139" cy="338554"/>
              </a:xfrm>
              <a:prstGeom prst="rect">
                <a:avLst/>
              </a:prstGeom>
              <a:noFill/>
            </p:spPr>
            <p:txBody>
              <a:bodyPr wrap="square" rtlCol="0">
                <a:spAutoFit/>
              </a:bodyPr>
              <a:lstStyle/>
              <a:p>
                <a:pPr algn="l"/>
                <a:r>
                  <a:rPr lang="fr-FR" sz="1600" i="1" dirty="0">
                    <a:latin typeface="Arial" panose="020B0604020202020204" pitchFamily="34" charset="0"/>
                    <a:cs typeface="Arial" panose="020B0604020202020204" pitchFamily="34" charset="0"/>
                  </a:rPr>
                  <a:t>t' </a:t>
                </a:r>
              </a:p>
            </p:txBody>
          </p:sp>
          <p:sp>
            <p:nvSpPr>
              <p:cNvPr id="50" name="ZoneTexte 4">
                <a:extLst>
                  <a:ext uri="{FF2B5EF4-FFF2-40B4-BE49-F238E27FC236}">
                    <a16:creationId xmlns:a16="http://schemas.microsoft.com/office/drawing/2014/main" id="{DA61507C-417C-3566-DE08-4E66D31CE2D4}"/>
                  </a:ext>
                </a:extLst>
              </p:cNvPr>
              <p:cNvSpPr txBox="1"/>
              <p:nvPr/>
            </p:nvSpPr>
            <p:spPr>
              <a:xfrm>
                <a:off x="803380" y="768858"/>
                <a:ext cx="504627" cy="338554"/>
              </a:xfrm>
              <a:prstGeom prst="rect">
                <a:avLst/>
              </a:prstGeom>
              <a:noFill/>
            </p:spPr>
            <p:txBody>
              <a:bodyPr wrap="square" rtlCol="0">
                <a:spAutoFit/>
              </a:bodyPr>
              <a:lstStyle/>
              <a:p>
                <a:pPr algn="l"/>
                <a:r>
                  <a:rPr lang="fr-FR" sz="1600" b="1" i="1" dirty="0">
                    <a:solidFill>
                      <a:srgbClr val="00B050"/>
                    </a:solidFill>
                    <a:latin typeface="Arial" panose="020B0604020202020204" pitchFamily="34" charset="0"/>
                    <a:cs typeface="Arial" panose="020B0604020202020204" pitchFamily="34" charset="0"/>
                  </a:rPr>
                  <a:t>K</a:t>
                </a:r>
                <a:r>
                  <a:rPr lang="fr-FR" sz="1600" b="1" i="1" baseline="-25000" dirty="0">
                    <a:solidFill>
                      <a:srgbClr val="00B050"/>
                    </a:solidFill>
                    <a:latin typeface="Arial" panose="020B0604020202020204" pitchFamily="34" charset="0"/>
                    <a:cs typeface="Arial" panose="020B0604020202020204" pitchFamily="34" charset="0"/>
                  </a:rPr>
                  <a:t>s</a:t>
                </a:r>
              </a:p>
            </p:txBody>
          </p:sp>
          <p:grpSp>
            <p:nvGrpSpPr>
              <p:cNvPr id="51" name="Group 50">
                <a:extLst>
                  <a:ext uri="{FF2B5EF4-FFF2-40B4-BE49-F238E27FC236}">
                    <a16:creationId xmlns:a16="http://schemas.microsoft.com/office/drawing/2014/main" id="{A6E7FA8B-201D-5CA0-6EE0-BCB3449D3303}"/>
                  </a:ext>
                </a:extLst>
              </p:cNvPr>
              <p:cNvGrpSpPr/>
              <p:nvPr/>
            </p:nvGrpSpPr>
            <p:grpSpPr>
              <a:xfrm>
                <a:off x="671434" y="419670"/>
                <a:ext cx="3274985" cy="2253609"/>
                <a:chOff x="671434" y="419670"/>
                <a:chExt cx="3274985" cy="2253609"/>
              </a:xfrm>
            </p:grpSpPr>
            <p:grpSp>
              <p:nvGrpSpPr>
                <p:cNvPr id="60" name="Groupe 23">
                  <a:extLst>
                    <a:ext uri="{FF2B5EF4-FFF2-40B4-BE49-F238E27FC236}">
                      <a16:creationId xmlns:a16="http://schemas.microsoft.com/office/drawing/2014/main" id="{23647B2D-0B7F-B900-11C4-3F9D94195F0B}"/>
                    </a:ext>
                  </a:extLst>
                </p:cNvPr>
                <p:cNvGrpSpPr/>
                <p:nvPr/>
              </p:nvGrpSpPr>
              <p:grpSpPr>
                <a:xfrm>
                  <a:off x="671434" y="703686"/>
                  <a:ext cx="3274985" cy="1969593"/>
                  <a:chOff x="1013860" y="981329"/>
                  <a:chExt cx="3981651" cy="2346647"/>
                </a:xfrm>
              </p:grpSpPr>
              <p:sp>
                <p:nvSpPr>
                  <p:cNvPr id="62" name="Ellipse 24">
                    <a:extLst>
                      <a:ext uri="{FF2B5EF4-FFF2-40B4-BE49-F238E27FC236}">
                        <a16:creationId xmlns:a16="http://schemas.microsoft.com/office/drawing/2014/main" id="{155C88E3-5F9A-8A02-2727-01A52BC15F69}"/>
                      </a:ext>
                    </a:extLst>
                  </p:cNvPr>
                  <p:cNvSpPr/>
                  <p:nvPr/>
                </p:nvSpPr>
                <p:spPr>
                  <a:xfrm>
                    <a:off x="2449629" y="1207972"/>
                    <a:ext cx="760396" cy="1617044"/>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3" name="Connecteur droit 26">
                    <a:extLst>
                      <a:ext uri="{FF2B5EF4-FFF2-40B4-BE49-F238E27FC236}">
                        <a16:creationId xmlns:a16="http://schemas.microsoft.com/office/drawing/2014/main" id="{52F8F2E1-4736-05F3-8EB9-AB220ACBCFD0}"/>
                      </a:ext>
                    </a:extLst>
                  </p:cNvPr>
                  <p:cNvCxnSpPr>
                    <a:cxnSpLocks/>
                    <a:stCxn id="62" idx="3"/>
                    <a:endCxn id="62" idx="5"/>
                  </p:cNvCxnSpPr>
                  <p:nvPr/>
                </p:nvCxnSpPr>
                <p:spPr>
                  <a:xfrm>
                    <a:off x="2560986" y="2588205"/>
                    <a:ext cx="537682"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2768" name="Ellipse 27">
                    <a:extLst>
                      <a:ext uri="{FF2B5EF4-FFF2-40B4-BE49-F238E27FC236}">
                        <a16:creationId xmlns:a16="http://schemas.microsoft.com/office/drawing/2014/main" id="{A50982B8-810B-9FA7-2E1F-8DD6D84C20B1}"/>
                      </a:ext>
                    </a:extLst>
                  </p:cNvPr>
                  <p:cNvSpPr/>
                  <p:nvPr/>
                </p:nvSpPr>
                <p:spPr>
                  <a:xfrm>
                    <a:off x="1331495" y="1387450"/>
                    <a:ext cx="760395" cy="1578543"/>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2769" name="Connecteur droit 29">
                    <a:extLst>
                      <a:ext uri="{FF2B5EF4-FFF2-40B4-BE49-F238E27FC236}">
                        <a16:creationId xmlns:a16="http://schemas.microsoft.com/office/drawing/2014/main" id="{08240AAE-72C6-B479-BD43-A2A8A8016A70}"/>
                      </a:ext>
                    </a:extLst>
                  </p:cNvPr>
                  <p:cNvCxnSpPr>
                    <a:stCxn id="32768" idx="3"/>
                    <a:endCxn id="32768" idx="5"/>
                  </p:cNvCxnSpPr>
                  <p:nvPr/>
                </p:nvCxnSpPr>
                <p:spPr>
                  <a:xfrm>
                    <a:off x="1442853" y="2734821"/>
                    <a:ext cx="53768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2770" name="Ellipse 30">
                    <a:extLst>
                      <a:ext uri="{FF2B5EF4-FFF2-40B4-BE49-F238E27FC236}">
                        <a16:creationId xmlns:a16="http://schemas.microsoft.com/office/drawing/2014/main" id="{74E3601B-88EF-2764-2417-2949D6814695}"/>
                      </a:ext>
                    </a:extLst>
                  </p:cNvPr>
                  <p:cNvSpPr/>
                  <p:nvPr/>
                </p:nvSpPr>
                <p:spPr>
                  <a:xfrm>
                    <a:off x="3649579" y="981329"/>
                    <a:ext cx="912796" cy="178709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2772" name="Connecteur droit 32">
                    <a:extLst>
                      <a:ext uri="{FF2B5EF4-FFF2-40B4-BE49-F238E27FC236}">
                        <a16:creationId xmlns:a16="http://schemas.microsoft.com/office/drawing/2014/main" id="{3D89D575-384F-43B1-3278-E733CC009110}"/>
                      </a:ext>
                    </a:extLst>
                  </p:cNvPr>
                  <p:cNvCxnSpPr>
                    <a:cxnSpLocks/>
                  </p:cNvCxnSpPr>
                  <p:nvPr/>
                </p:nvCxnSpPr>
                <p:spPr>
                  <a:xfrm>
                    <a:off x="3718420" y="1943763"/>
                    <a:ext cx="843955" cy="15935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773" name="Connecteur droit avec flèche 33">
                    <a:extLst>
                      <a:ext uri="{FF2B5EF4-FFF2-40B4-BE49-F238E27FC236}">
                        <a16:creationId xmlns:a16="http://schemas.microsoft.com/office/drawing/2014/main" id="{1AE6B106-D483-7EF4-FA49-E0FC5CBB344F}"/>
                      </a:ext>
                    </a:extLst>
                  </p:cNvPr>
                  <p:cNvCxnSpPr/>
                  <p:nvPr/>
                </p:nvCxnSpPr>
                <p:spPr>
                  <a:xfrm flipV="1">
                    <a:off x="1597794" y="1823987"/>
                    <a:ext cx="216568" cy="510139"/>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2774" name="Connecteur droit avec flèche 34">
                    <a:extLst>
                      <a:ext uri="{FF2B5EF4-FFF2-40B4-BE49-F238E27FC236}">
                        <a16:creationId xmlns:a16="http://schemas.microsoft.com/office/drawing/2014/main" id="{344117AF-D00C-FE9B-1D77-E94D82B421E7}"/>
                      </a:ext>
                    </a:extLst>
                  </p:cNvPr>
                  <p:cNvCxnSpPr>
                    <a:cxnSpLocks/>
                  </p:cNvCxnSpPr>
                  <p:nvPr/>
                </p:nvCxnSpPr>
                <p:spPr>
                  <a:xfrm flipV="1">
                    <a:off x="4076299" y="1568917"/>
                    <a:ext cx="173254" cy="534202"/>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2775" name="Connecteur droit avec flèche 35">
                    <a:extLst>
                      <a:ext uri="{FF2B5EF4-FFF2-40B4-BE49-F238E27FC236}">
                        <a16:creationId xmlns:a16="http://schemas.microsoft.com/office/drawing/2014/main" id="{056ED1CA-103C-39B6-D6BF-C250B9376A51}"/>
                      </a:ext>
                    </a:extLst>
                  </p:cNvPr>
                  <p:cNvCxnSpPr/>
                  <p:nvPr/>
                </p:nvCxnSpPr>
                <p:spPr>
                  <a:xfrm flipV="1">
                    <a:off x="2792931" y="1681212"/>
                    <a:ext cx="216568" cy="510139"/>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2776" name="Connecteur droit 36">
                    <a:extLst>
                      <a:ext uri="{FF2B5EF4-FFF2-40B4-BE49-F238E27FC236}">
                        <a16:creationId xmlns:a16="http://schemas.microsoft.com/office/drawing/2014/main" id="{07130E4F-CA57-590C-DFC7-A7A837301B3E}"/>
                      </a:ext>
                    </a:extLst>
                  </p:cNvPr>
                  <p:cNvCxnSpPr>
                    <a:cxnSpLocks/>
                  </p:cNvCxnSpPr>
                  <p:nvPr/>
                </p:nvCxnSpPr>
                <p:spPr>
                  <a:xfrm flipV="1">
                    <a:off x="1134131" y="2189747"/>
                    <a:ext cx="1714946" cy="221325"/>
                  </a:xfrm>
                  <a:prstGeom prst="line">
                    <a:avLst/>
                  </a:prstGeom>
                  <a:ln w="25400">
                    <a:solidFill>
                      <a:schemeClr val="tx1"/>
                    </a:solidFill>
                    <a:prstDash val="dash"/>
                    <a:tailEnd type="none" w="lg" len="lg"/>
                  </a:ln>
                </p:spPr>
                <p:style>
                  <a:lnRef idx="1">
                    <a:schemeClr val="accent1"/>
                  </a:lnRef>
                  <a:fillRef idx="0">
                    <a:schemeClr val="accent1"/>
                  </a:fillRef>
                  <a:effectRef idx="0">
                    <a:schemeClr val="accent1"/>
                  </a:effectRef>
                  <a:fontRef idx="minor">
                    <a:schemeClr val="tx1"/>
                  </a:fontRef>
                </p:style>
              </p:cxnSp>
              <p:cxnSp>
                <p:nvCxnSpPr>
                  <p:cNvPr id="32777" name="Connecteur droit avec flèche 37">
                    <a:extLst>
                      <a:ext uri="{FF2B5EF4-FFF2-40B4-BE49-F238E27FC236}">
                        <a16:creationId xmlns:a16="http://schemas.microsoft.com/office/drawing/2014/main" id="{31BA41AD-3F1E-4950-1D2F-59674ABD9E8D}"/>
                      </a:ext>
                    </a:extLst>
                  </p:cNvPr>
                  <p:cNvCxnSpPr>
                    <a:cxnSpLocks/>
                  </p:cNvCxnSpPr>
                  <p:nvPr/>
                </p:nvCxnSpPr>
                <p:spPr>
                  <a:xfrm flipV="1">
                    <a:off x="3022332" y="1448602"/>
                    <a:ext cx="1973179" cy="255071"/>
                  </a:xfrm>
                  <a:prstGeom prst="straightConnector1">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32778" name="ZoneTexte 38">
                    <a:extLst>
                      <a:ext uri="{FF2B5EF4-FFF2-40B4-BE49-F238E27FC236}">
                        <a16:creationId xmlns:a16="http://schemas.microsoft.com/office/drawing/2014/main" id="{02F94795-EE4B-5910-A750-803AC450354A}"/>
                      </a:ext>
                    </a:extLst>
                  </p:cNvPr>
                  <p:cNvSpPr txBox="1"/>
                  <p:nvPr/>
                </p:nvSpPr>
                <p:spPr>
                  <a:xfrm>
                    <a:off x="1515980" y="2743201"/>
                    <a:ext cx="303195" cy="584775"/>
                  </a:xfrm>
                  <a:prstGeom prst="rect">
                    <a:avLst/>
                  </a:prstGeom>
                  <a:noFill/>
                </p:spPr>
                <p:txBody>
                  <a:bodyPr wrap="square" rtlCol="0">
                    <a:spAutoFit/>
                  </a:bodyPr>
                  <a:lstStyle/>
                  <a:p>
                    <a:pPr algn="l"/>
                    <a:r>
                      <a:rPr lang="fr-FR" sz="3200" dirty="0">
                        <a:latin typeface="Arial" panose="020B0604020202020204" pitchFamily="34" charset="0"/>
                        <a:cs typeface="Arial" panose="020B0604020202020204" pitchFamily="34" charset="0"/>
                      </a:rPr>
                      <a:t>°</a:t>
                    </a:r>
                  </a:p>
                </p:txBody>
              </p:sp>
              <p:sp>
                <p:nvSpPr>
                  <p:cNvPr id="32779" name="ZoneTexte 39">
                    <a:extLst>
                      <a:ext uri="{FF2B5EF4-FFF2-40B4-BE49-F238E27FC236}">
                        <a16:creationId xmlns:a16="http://schemas.microsoft.com/office/drawing/2014/main" id="{766A174E-9F4A-0F9F-AADC-5B25BDA2F4B8}"/>
                      </a:ext>
                    </a:extLst>
                  </p:cNvPr>
                  <p:cNvSpPr txBox="1"/>
                  <p:nvPr/>
                </p:nvSpPr>
                <p:spPr>
                  <a:xfrm>
                    <a:off x="1533626" y="2399900"/>
                    <a:ext cx="303195" cy="584775"/>
                  </a:xfrm>
                  <a:prstGeom prst="rect">
                    <a:avLst/>
                  </a:prstGeom>
                  <a:noFill/>
                </p:spPr>
                <p:txBody>
                  <a:bodyPr wrap="square" rtlCol="0">
                    <a:spAutoFit/>
                  </a:bodyPr>
                  <a:lstStyle/>
                  <a:p>
                    <a:pPr algn="l"/>
                    <a:r>
                      <a:rPr lang="fr-FR" sz="3200" dirty="0">
                        <a:latin typeface="Arial" panose="020B0604020202020204" pitchFamily="34" charset="0"/>
                        <a:cs typeface="Arial" panose="020B0604020202020204" pitchFamily="34" charset="0"/>
                      </a:rPr>
                      <a:t>°</a:t>
                    </a:r>
                  </a:p>
                </p:txBody>
              </p:sp>
              <p:cxnSp>
                <p:nvCxnSpPr>
                  <p:cNvPr id="32780" name="Connecteur droit 40">
                    <a:extLst>
                      <a:ext uri="{FF2B5EF4-FFF2-40B4-BE49-F238E27FC236}">
                        <a16:creationId xmlns:a16="http://schemas.microsoft.com/office/drawing/2014/main" id="{0F41050C-A7CB-F34C-D47B-834303DBFAE7}"/>
                      </a:ext>
                    </a:extLst>
                  </p:cNvPr>
                  <p:cNvCxnSpPr/>
                  <p:nvPr/>
                </p:nvCxnSpPr>
                <p:spPr>
                  <a:xfrm flipV="1">
                    <a:off x="2900406" y="2087078"/>
                    <a:ext cx="1207971" cy="105878"/>
                  </a:xfrm>
                  <a:prstGeom prst="line">
                    <a:avLst/>
                  </a:prstGeom>
                  <a:ln w="25400">
                    <a:solidFill>
                      <a:schemeClr val="tx1"/>
                    </a:solidFill>
                    <a:prstDash val="dash"/>
                    <a:tailEnd type="none" w="lg" len="lg"/>
                  </a:ln>
                </p:spPr>
                <p:style>
                  <a:lnRef idx="1">
                    <a:schemeClr val="accent1"/>
                  </a:lnRef>
                  <a:fillRef idx="0">
                    <a:schemeClr val="accent1"/>
                  </a:fillRef>
                  <a:effectRef idx="0">
                    <a:schemeClr val="accent1"/>
                  </a:effectRef>
                  <a:fontRef idx="minor">
                    <a:schemeClr val="tx1"/>
                  </a:fontRef>
                </p:style>
              </p:cxnSp>
              <p:cxnSp>
                <p:nvCxnSpPr>
                  <p:cNvPr id="32781" name="Connecteur droit 41">
                    <a:extLst>
                      <a:ext uri="{FF2B5EF4-FFF2-40B4-BE49-F238E27FC236}">
                        <a16:creationId xmlns:a16="http://schemas.microsoft.com/office/drawing/2014/main" id="{70B1A140-8B7B-2C50-0C8A-9C7AD90C4E00}"/>
                      </a:ext>
                    </a:extLst>
                  </p:cNvPr>
                  <p:cNvCxnSpPr>
                    <a:cxnSpLocks/>
                  </p:cNvCxnSpPr>
                  <p:nvPr/>
                </p:nvCxnSpPr>
                <p:spPr>
                  <a:xfrm>
                    <a:off x="1703672" y="2627698"/>
                    <a:ext cx="1188720" cy="62563"/>
                  </a:xfrm>
                  <a:prstGeom prst="line">
                    <a:avLst/>
                  </a:prstGeom>
                  <a:ln w="25400">
                    <a:solidFill>
                      <a:schemeClr val="tx1"/>
                    </a:solidFill>
                    <a:prstDash val="dash"/>
                    <a:tailEnd type="none" w="lg" len="lg"/>
                  </a:ln>
                </p:spPr>
                <p:style>
                  <a:lnRef idx="1">
                    <a:schemeClr val="accent1"/>
                  </a:lnRef>
                  <a:fillRef idx="0">
                    <a:schemeClr val="accent1"/>
                  </a:fillRef>
                  <a:effectRef idx="0">
                    <a:schemeClr val="accent1"/>
                  </a:effectRef>
                  <a:fontRef idx="minor">
                    <a:schemeClr val="tx1"/>
                  </a:fontRef>
                </p:style>
              </p:cxnSp>
              <p:sp>
                <p:nvSpPr>
                  <p:cNvPr id="32782" name="ZoneTexte 42">
                    <a:extLst>
                      <a:ext uri="{FF2B5EF4-FFF2-40B4-BE49-F238E27FC236}">
                        <a16:creationId xmlns:a16="http://schemas.microsoft.com/office/drawing/2014/main" id="{A2ACCCFD-8F11-6F17-FB62-A14E8835CFCB}"/>
                      </a:ext>
                    </a:extLst>
                  </p:cNvPr>
                  <p:cNvSpPr txBox="1"/>
                  <p:nvPr/>
                </p:nvSpPr>
                <p:spPr>
                  <a:xfrm>
                    <a:off x="2700701" y="2600213"/>
                    <a:ext cx="303195" cy="584775"/>
                  </a:xfrm>
                  <a:prstGeom prst="rect">
                    <a:avLst/>
                  </a:prstGeom>
                  <a:noFill/>
                </p:spPr>
                <p:txBody>
                  <a:bodyPr wrap="square" rtlCol="0">
                    <a:spAutoFit/>
                  </a:bodyPr>
                  <a:lstStyle/>
                  <a:p>
                    <a:pPr algn="l"/>
                    <a:r>
                      <a:rPr lang="fr-FR" sz="3200" dirty="0">
                        <a:latin typeface="Arial" panose="020B0604020202020204" pitchFamily="34" charset="0"/>
                        <a:cs typeface="Arial" panose="020B0604020202020204" pitchFamily="34" charset="0"/>
                      </a:rPr>
                      <a:t>°</a:t>
                    </a:r>
                  </a:p>
                </p:txBody>
              </p:sp>
              <p:cxnSp>
                <p:nvCxnSpPr>
                  <p:cNvPr id="32784" name="Connecteur droit avec flèche 44">
                    <a:extLst>
                      <a:ext uri="{FF2B5EF4-FFF2-40B4-BE49-F238E27FC236}">
                        <a16:creationId xmlns:a16="http://schemas.microsoft.com/office/drawing/2014/main" id="{8B27B99B-9CB3-DF30-D843-FEE23B2CFEC2}"/>
                      </a:ext>
                    </a:extLst>
                  </p:cNvPr>
                  <p:cNvCxnSpPr>
                    <a:cxnSpLocks/>
                  </p:cNvCxnSpPr>
                  <p:nvPr/>
                </p:nvCxnSpPr>
                <p:spPr>
                  <a:xfrm flipV="1">
                    <a:off x="1013860" y="1692442"/>
                    <a:ext cx="1973179" cy="255071"/>
                  </a:xfrm>
                  <a:prstGeom prst="straightConnector1">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grpSp>
            <p:sp>
              <p:nvSpPr>
                <p:cNvPr id="61" name="ZoneTexte 46">
                  <a:extLst>
                    <a:ext uri="{FF2B5EF4-FFF2-40B4-BE49-F238E27FC236}">
                      <a16:creationId xmlns:a16="http://schemas.microsoft.com/office/drawing/2014/main" id="{1C928BB5-80DA-6C71-5200-D4FAA654187F}"/>
                    </a:ext>
                  </a:extLst>
                </p:cNvPr>
                <p:cNvSpPr txBox="1"/>
                <p:nvPr/>
              </p:nvSpPr>
              <p:spPr>
                <a:xfrm>
                  <a:off x="2861009" y="419670"/>
                  <a:ext cx="504627" cy="311790"/>
                </a:xfrm>
                <a:prstGeom prst="rect">
                  <a:avLst/>
                </a:prstGeom>
                <a:noFill/>
              </p:spPr>
              <p:txBody>
                <a:bodyPr wrap="square" rtlCol="0">
                  <a:spAutoFit/>
                </a:bodyPr>
                <a:lstStyle/>
                <a:p>
                  <a:pPr algn="l"/>
                  <a:r>
                    <a:rPr lang="fr-FR" sz="1600" b="1" i="1" dirty="0" err="1">
                      <a:solidFill>
                        <a:srgbClr val="00B050"/>
                      </a:solidFill>
                      <a:latin typeface="Arial" panose="020B0604020202020204" pitchFamily="34" charset="0"/>
                      <a:cs typeface="Arial" panose="020B0604020202020204" pitchFamily="34" charset="0"/>
                    </a:rPr>
                    <a:t>K</a:t>
                  </a:r>
                  <a:r>
                    <a:rPr lang="fr-FR" sz="1600" b="1" i="1" baseline="-25000" dirty="0" err="1">
                      <a:solidFill>
                        <a:srgbClr val="00B050"/>
                      </a:solidFill>
                      <a:latin typeface="Arial" panose="020B0604020202020204" pitchFamily="34" charset="0"/>
                      <a:cs typeface="Arial" panose="020B0604020202020204" pitchFamily="34" charset="0"/>
                    </a:rPr>
                    <a:t>t</a:t>
                  </a:r>
                  <a:r>
                    <a:rPr lang="fr-FR" sz="1600" b="1" i="1" baseline="-25000" dirty="0">
                      <a:solidFill>
                        <a:srgbClr val="00B050"/>
                      </a:solidFill>
                      <a:latin typeface="Arial" panose="020B0604020202020204" pitchFamily="34" charset="0"/>
                      <a:cs typeface="Arial" panose="020B0604020202020204" pitchFamily="34" charset="0"/>
                    </a:rPr>
                    <a:t>’</a:t>
                  </a:r>
                  <a:endParaRPr lang="fr-FR" sz="1400" i="1" baseline="-25000" dirty="0">
                    <a:latin typeface="Arial" panose="020B0604020202020204" pitchFamily="34" charset="0"/>
                    <a:cs typeface="Arial" panose="020B0604020202020204" pitchFamily="34" charset="0"/>
                  </a:endParaRPr>
                </a:p>
              </p:txBody>
            </p:sp>
          </p:grpSp>
          <p:sp>
            <p:nvSpPr>
              <p:cNvPr id="52" name="ZoneTexte 47">
                <a:extLst>
                  <a:ext uri="{FF2B5EF4-FFF2-40B4-BE49-F238E27FC236}">
                    <a16:creationId xmlns:a16="http://schemas.microsoft.com/office/drawing/2014/main" id="{E10FEF08-7504-F536-322C-C7C021E5B319}"/>
                  </a:ext>
                </a:extLst>
              </p:cNvPr>
              <p:cNvSpPr txBox="1"/>
              <p:nvPr/>
            </p:nvSpPr>
            <p:spPr>
              <a:xfrm>
                <a:off x="1800730" y="614570"/>
                <a:ext cx="504627" cy="311790"/>
              </a:xfrm>
              <a:prstGeom prst="rect">
                <a:avLst/>
              </a:prstGeom>
              <a:noFill/>
            </p:spPr>
            <p:txBody>
              <a:bodyPr wrap="square" rtlCol="0">
                <a:spAutoFit/>
              </a:bodyPr>
              <a:lstStyle>
                <a:defPPr>
                  <a:defRPr lang="fr-FR"/>
                </a:defPPr>
                <a:lvl1pPr>
                  <a:defRPr sz="1600" b="1" i="1">
                    <a:solidFill>
                      <a:srgbClr val="00B050"/>
                    </a:solidFill>
                    <a:latin typeface="Arial" panose="020B0604020202020204" pitchFamily="34" charset="0"/>
                    <a:cs typeface="Arial" panose="020B0604020202020204" pitchFamily="34" charset="0"/>
                  </a:defRPr>
                </a:lvl1pPr>
              </a:lstStyle>
              <a:p>
                <a:r>
                  <a:rPr lang="fr-FR" dirty="0"/>
                  <a:t>K</a:t>
                </a:r>
                <a:r>
                  <a:rPr lang="fr-FR" baseline="-25000" dirty="0"/>
                  <a:t>t</a:t>
                </a:r>
              </a:p>
            </p:txBody>
          </p:sp>
          <p:sp>
            <p:nvSpPr>
              <p:cNvPr id="53" name="Forme libre : forme 5">
                <a:extLst>
                  <a:ext uri="{FF2B5EF4-FFF2-40B4-BE49-F238E27FC236}">
                    <a16:creationId xmlns:a16="http://schemas.microsoft.com/office/drawing/2014/main" id="{5B3F58C2-A93D-75ED-0AE3-5937825BDA05}"/>
                  </a:ext>
                </a:extLst>
              </p:cNvPr>
              <p:cNvSpPr/>
              <p:nvPr/>
            </p:nvSpPr>
            <p:spPr>
              <a:xfrm>
                <a:off x="2285123" y="810602"/>
                <a:ext cx="610864" cy="159356"/>
              </a:xfrm>
              <a:custGeom>
                <a:avLst/>
                <a:gdLst>
                  <a:gd name="connsiteX0" fmla="*/ 0 w 610864"/>
                  <a:gd name="connsiteY0" fmla="*/ 159356 h 159356"/>
                  <a:gd name="connsiteX1" fmla="*/ 341477 w 610864"/>
                  <a:gd name="connsiteY1" fmla="*/ 0 h 159356"/>
                  <a:gd name="connsiteX2" fmla="*/ 610864 w 610864"/>
                  <a:gd name="connsiteY2" fmla="*/ 159356 h 159356"/>
                  <a:gd name="connsiteX3" fmla="*/ 610864 w 610864"/>
                  <a:gd name="connsiteY3" fmla="*/ 159356 h 159356"/>
                </a:gdLst>
                <a:ahLst/>
                <a:cxnLst>
                  <a:cxn ang="0">
                    <a:pos x="connsiteX0" y="connsiteY0"/>
                  </a:cxn>
                  <a:cxn ang="0">
                    <a:pos x="connsiteX1" y="connsiteY1"/>
                  </a:cxn>
                  <a:cxn ang="0">
                    <a:pos x="connsiteX2" y="connsiteY2"/>
                  </a:cxn>
                  <a:cxn ang="0">
                    <a:pos x="connsiteX3" y="connsiteY3"/>
                  </a:cxn>
                </a:cxnLst>
                <a:rect l="l" t="t" r="r" b="b"/>
                <a:pathLst>
                  <a:path w="610864" h="159356">
                    <a:moveTo>
                      <a:pt x="0" y="159356"/>
                    </a:moveTo>
                    <a:cubicBezTo>
                      <a:pt x="119833" y="79678"/>
                      <a:pt x="239666" y="0"/>
                      <a:pt x="341477" y="0"/>
                    </a:cubicBezTo>
                    <a:cubicBezTo>
                      <a:pt x="443288" y="0"/>
                      <a:pt x="610864" y="159356"/>
                      <a:pt x="610864" y="159356"/>
                    </a:cubicBezTo>
                    <a:lnTo>
                      <a:pt x="610864" y="159356"/>
                    </a:lnTo>
                  </a:path>
                </a:pathLst>
              </a:custGeom>
              <a:noFill/>
              <a:ln w="25400">
                <a:solidFill>
                  <a:srgbClr val="00B0F0"/>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70C0"/>
                  </a:solidFill>
                </a:endParaRPr>
              </a:p>
            </p:txBody>
          </p:sp>
          <p:sp>
            <p:nvSpPr>
              <p:cNvPr id="54" name="Forme libre : forme 48">
                <a:extLst>
                  <a:ext uri="{FF2B5EF4-FFF2-40B4-BE49-F238E27FC236}">
                    <a16:creationId xmlns:a16="http://schemas.microsoft.com/office/drawing/2014/main" id="{C0ED2F2E-9FDF-18FB-B8C0-D97B4FA6C423}"/>
                  </a:ext>
                </a:extLst>
              </p:cNvPr>
              <p:cNvSpPr/>
              <p:nvPr/>
            </p:nvSpPr>
            <p:spPr>
              <a:xfrm>
                <a:off x="1337387" y="963002"/>
                <a:ext cx="610864" cy="159356"/>
              </a:xfrm>
              <a:custGeom>
                <a:avLst/>
                <a:gdLst>
                  <a:gd name="connsiteX0" fmla="*/ 0 w 610864"/>
                  <a:gd name="connsiteY0" fmla="*/ 159356 h 159356"/>
                  <a:gd name="connsiteX1" fmla="*/ 341477 w 610864"/>
                  <a:gd name="connsiteY1" fmla="*/ 0 h 159356"/>
                  <a:gd name="connsiteX2" fmla="*/ 610864 w 610864"/>
                  <a:gd name="connsiteY2" fmla="*/ 159356 h 159356"/>
                  <a:gd name="connsiteX3" fmla="*/ 610864 w 610864"/>
                  <a:gd name="connsiteY3" fmla="*/ 159356 h 159356"/>
                </a:gdLst>
                <a:ahLst/>
                <a:cxnLst>
                  <a:cxn ang="0">
                    <a:pos x="connsiteX0" y="connsiteY0"/>
                  </a:cxn>
                  <a:cxn ang="0">
                    <a:pos x="connsiteX1" y="connsiteY1"/>
                  </a:cxn>
                  <a:cxn ang="0">
                    <a:pos x="connsiteX2" y="connsiteY2"/>
                  </a:cxn>
                  <a:cxn ang="0">
                    <a:pos x="connsiteX3" y="connsiteY3"/>
                  </a:cxn>
                </a:cxnLst>
                <a:rect l="l" t="t" r="r" b="b"/>
                <a:pathLst>
                  <a:path w="610864" h="159356">
                    <a:moveTo>
                      <a:pt x="0" y="159356"/>
                    </a:moveTo>
                    <a:cubicBezTo>
                      <a:pt x="119833" y="79678"/>
                      <a:pt x="239666" y="0"/>
                      <a:pt x="341477" y="0"/>
                    </a:cubicBezTo>
                    <a:cubicBezTo>
                      <a:pt x="443288" y="0"/>
                      <a:pt x="610864" y="159356"/>
                      <a:pt x="610864" y="159356"/>
                    </a:cubicBezTo>
                    <a:lnTo>
                      <a:pt x="610864" y="159356"/>
                    </a:lnTo>
                  </a:path>
                </a:pathLst>
              </a:custGeom>
              <a:noFill/>
              <a:ln w="25400">
                <a:solidFill>
                  <a:schemeClr val="tx1"/>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ZoneTexte 11">
                <a:extLst>
                  <a:ext uri="{FF2B5EF4-FFF2-40B4-BE49-F238E27FC236}">
                    <a16:creationId xmlns:a16="http://schemas.microsoft.com/office/drawing/2014/main" id="{A00C2BD9-70F5-D518-72D9-54192F2D7C99}"/>
                  </a:ext>
                </a:extLst>
              </p:cNvPr>
              <p:cNvSpPr txBox="1"/>
              <p:nvPr/>
            </p:nvSpPr>
            <p:spPr>
              <a:xfrm>
                <a:off x="2082253" y="537541"/>
                <a:ext cx="909637" cy="307777"/>
              </a:xfrm>
              <a:prstGeom prst="rect">
                <a:avLst/>
              </a:prstGeom>
              <a:noFill/>
            </p:spPr>
            <p:txBody>
              <a:bodyPr wrap="square" rtlCol="0">
                <a:spAutoFit/>
              </a:bodyPr>
              <a:lstStyle/>
              <a:p>
                <a:pPr algn="l"/>
                <a:r>
                  <a:rPr lang="fr-FR" sz="1400" dirty="0">
                    <a:solidFill>
                      <a:srgbClr val="0070C0"/>
                    </a:solidFill>
                    <a:latin typeface="Arial" panose="020B0604020202020204" pitchFamily="34" charset="0"/>
                    <a:cs typeface="Arial" panose="020B0604020202020204" pitchFamily="34" charset="0"/>
                  </a:rPr>
                  <a:t>transition</a:t>
                </a:r>
              </a:p>
            </p:txBody>
          </p:sp>
          <p:sp>
            <p:nvSpPr>
              <p:cNvPr id="56" name="ZoneTexte 12">
                <a:extLst>
                  <a:ext uri="{FF2B5EF4-FFF2-40B4-BE49-F238E27FC236}">
                    <a16:creationId xmlns:a16="http://schemas.microsoft.com/office/drawing/2014/main" id="{212D4659-21F8-7E60-3306-C8150DA79F79}"/>
                  </a:ext>
                </a:extLst>
              </p:cNvPr>
              <p:cNvSpPr txBox="1"/>
              <p:nvPr/>
            </p:nvSpPr>
            <p:spPr>
              <a:xfrm>
                <a:off x="505864" y="1670856"/>
                <a:ext cx="404813" cy="307777"/>
              </a:xfrm>
              <a:prstGeom prst="rect">
                <a:avLst/>
              </a:prstGeom>
              <a:noFill/>
            </p:spPr>
            <p:txBody>
              <a:bodyPr wrap="square" rtlCol="0">
                <a:spAutoFit/>
              </a:bodyPr>
              <a:lstStyle/>
              <a:p>
                <a:pPr algn="l"/>
                <a:r>
                  <a:rPr lang="fr-FR" sz="1400" b="1" dirty="0">
                    <a:latin typeface="Arial" panose="020B0604020202020204" pitchFamily="34" charset="0"/>
                    <a:cs typeface="Arial" panose="020B0604020202020204" pitchFamily="34" charset="0"/>
                  </a:rPr>
                  <a:t>N'</a:t>
                </a:r>
              </a:p>
            </p:txBody>
          </p:sp>
          <p:sp>
            <p:nvSpPr>
              <p:cNvPr id="57" name="ZoneTexte 51">
                <a:extLst>
                  <a:ext uri="{FF2B5EF4-FFF2-40B4-BE49-F238E27FC236}">
                    <a16:creationId xmlns:a16="http://schemas.microsoft.com/office/drawing/2014/main" id="{23EA5A12-0E34-6ADF-C246-B18A7E7120D9}"/>
                  </a:ext>
                </a:extLst>
              </p:cNvPr>
              <p:cNvSpPr txBox="1"/>
              <p:nvPr/>
            </p:nvSpPr>
            <p:spPr>
              <a:xfrm>
                <a:off x="3031855" y="881249"/>
                <a:ext cx="404813" cy="307777"/>
              </a:xfrm>
              <a:prstGeom prst="rect">
                <a:avLst/>
              </a:prstGeom>
              <a:noFill/>
            </p:spPr>
            <p:txBody>
              <a:bodyPr wrap="square" rtlCol="0">
                <a:spAutoFit/>
              </a:bodyPr>
              <a:lstStyle/>
              <a:p>
                <a:pPr algn="l"/>
                <a:r>
                  <a:rPr lang="fr-FR" sz="1400" dirty="0">
                    <a:latin typeface="Arial" panose="020B0604020202020204" pitchFamily="34" charset="0"/>
                    <a:cs typeface="Arial" panose="020B0604020202020204" pitchFamily="34" charset="0"/>
                  </a:rPr>
                  <a:t>N</a:t>
                </a:r>
                <a:r>
                  <a:rPr lang="fr-FR" sz="1400" baseline="-25000" dirty="0">
                    <a:latin typeface="Arial" panose="020B0604020202020204" pitchFamily="34" charset="0"/>
                    <a:cs typeface="Arial" panose="020B0604020202020204" pitchFamily="34" charset="0"/>
                  </a:rPr>
                  <a:t>I'</a:t>
                </a:r>
              </a:p>
            </p:txBody>
          </p:sp>
          <p:sp>
            <p:nvSpPr>
              <p:cNvPr id="58" name="ZoneTexte 52">
                <a:extLst>
                  <a:ext uri="{FF2B5EF4-FFF2-40B4-BE49-F238E27FC236}">
                    <a16:creationId xmlns:a16="http://schemas.microsoft.com/office/drawing/2014/main" id="{D974AD06-1C50-8BCC-881C-FCBB8D4B9099}"/>
                  </a:ext>
                </a:extLst>
              </p:cNvPr>
              <p:cNvSpPr txBox="1"/>
              <p:nvPr/>
            </p:nvSpPr>
            <p:spPr>
              <a:xfrm>
                <a:off x="3644352" y="804239"/>
                <a:ext cx="404813" cy="307777"/>
              </a:xfrm>
              <a:prstGeom prst="rect">
                <a:avLst/>
              </a:prstGeom>
              <a:noFill/>
            </p:spPr>
            <p:txBody>
              <a:bodyPr wrap="square" rtlCol="0">
                <a:spAutoFit/>
              </a:bodyPr>
              <a:lstStyle/>
              <a:p>
                <a:pPr algn="l"/>
                <a:r>
                  <a:rPr lang="fr-FR" sz="1400" dirty="0">
                    <a:latin typeface="Arial" panose="020B0604020202020204" pitchFamily="34" charset="0"/>
                    <a:cs typeface="Arial" panose="020B0604020202020204" pitchFamily="34" charset="0"/>
                  </a:rPr>
                  <a:t>N</a:t>
                </a:r>
              </a:p>
            </p:txBody>
          </p:sp>
          <p:sp>
            <p:nvSpPr>
              <p:cNvPr id="59" name="ZoneTexte 13">
                <a:extLst>
                  <a:ext uri="{FF2B5EF4-FFF2-40B4-BE49-F238E27FC236}">
                    <a16:creationId xmlns:a16="http://schemas.microsoft.com/office/drawing/2014/main" id="{0C4EF943-4D66-586D-A3B3-8EFD12500823}"/>
                  </a:ext>
                </a:extLst>
              </p:cNvPr>
              <p:cNvSpPr txBox="1"/>
              <p:nvPr/>
            </p:nvSpPr>
            <p:spPr>
              <a:xfrm>
                <a:off x="2638203" y="2270724"/>
                <a:ext cx="242374" cy="338554"/>
              </a:xfrm>
              <a:prstGeom prst="rect">
                <a:avLst/>
              </a:prstGeom>
              <a:noFill/>
            </p:spPr>
            <p:txBody>
              <a:bodyPr wrap="none" rtlCol="0">
                <a:spAutoFit/>
              </a:bodyPr>
              <a:lstStyle/>
              <a:p>
                <a:pPr algn="l"/>
                <a:r>
                  <a:rPr lang="fr-FR" sz="1600" b="1" dirty="0">
                    <a:latin typeface="Arial" panose="020B0604020202020204" pitchFamily="34" charset="0"/>
                    <a:cs typeface="Arial" panose="020B0604020202020204" pitchFamily="34" charset="0"/>
                  </a:rPr>
                  <a:t>I</a:t>
                </a:r>
              </a:p>
            </p:txBody>
          </p:sp>
        </p:grpSp>
      </p:grpSp>
    </p:spTree>
    <p:extLst>
      <p:ext uri="{BB962C8B-B14F-4D97-AF65-F5344CB8AC3E}">
        <p14:creationId xmlns:p14="http://schemas.microsoft.com/office/powerpoint/2010/main" val="2306296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096D5CF-0BD5-CF67-A47F-B2403D22D70B}"/>
              </a:ext>
            </a:extLst>
          </p:cNvPr>
          <p:cNvSpPr txBox="1"/>
          <p:nvPr/>
        </p:nvSpPr>
        <p:spPr>
          <a:xfrm>
            <a:off x="1415161" y="226705"/>
            <a:ext cx="5419979" cy="338554"/>
          </a:xfrm>
          <a:prstGeom prst="rect">
            <a:avLst/>
          </a:prstGeom>
          <a:noFill/>
        </p:spPr>
        <p:txBody>
          <a:bodyPr wrap="square">
            <a:spAutoFit/>
          </a:bodyPr>
          <a:lstStyle/>
          <a:p>
            <a:pPr algn="ctr">
              <a:defRPr/>
            </a:pPr>
            <a:r>
              <a:rPr lang="fr-FR" sz="1600" b="1" cap="all" dirty="0">
                <a:latin typeface="Arial" panose="020B0604020202020204" pitchFamily="34" charset="0"/>
                <a:cs typeface="Arial" panose="020B0604020202020204" pitchFamily="34" charset="0"/>
              </a:rPr>
              <a:t>EXAMPLE: NEUR, THE ES OF NEURONS</a:t>
            </a:r>
            <a:r>
              <a:rPr lang="en-GB" sz="1600" b="1" cap="all" dirty="0">
                <a:latin typeface="Arial" panose="020B0604020202020204" pitchFamily="34" charset="0"/>
                <a:cs typeface="Arial" panose="020B0604020202020204" pitchFamily="34" charset="0"/>
              </a:rPr>
              <a:t> </a:t>
            </a:r>
            <a:endParaRPr lang="fr-FR" sz="1600" dirty="0">
              <a:latin typeface="Arial" panose="020B060402020202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E6A46406-A4C1-AE26-666A-98385B89D689}"/>
              </a:ext>
            </a:extLst>
          </p:cNvPr>
          <p:cNvSpPr txBox="1">
            <a:spLocks noChangeArrowheads="1"/>
          </p:cNvSpPr>
          <p:nvPr/>
        </p:nvSpPr>
        <p:spPr bwMode="auto">
          <a:xfrm>
            <a:off x="406605" y="3390592"/>
            <a:ext cx="628420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fr-FR" sz="1600" dirty="0">
                <a:latin typeface="Calibri" panose="020F0502020204030204" pitchFamily="34" charset="0"/>
              </a:rPr>
              <a:t>The neural system is modeled by </a:t>
            </a:r>
            <a:r>
              <a:rPr lang="en-US" altLang="fr-FR" sz="1600" dirty="0" err="1">
                <a:latin typeface="Calibri" panose="020F0502020204030204" pitchFamily="34" charset="0"/>
              </a:rPr>
              <a:t>tje</a:t>
            </a:r>
            <a:r>
              <a:rPr lang="en-US" altLang="fr-FR" sz="1600" dirty="0">
                <a:latin typeface="Calibri" panose="020F0502020204030204" pitchFamily="34" charset="0"/>
              </a:rPr>
              <a:t> </a:t>
            </a:r>
            <a:r>
              <a:rPr lang="en-US" altLang="fr-FR" sz="1600" b="1" dirty="0">
                <a:latin typeface="Calibri" panose="020F0502020204030204" pitchFamily="34" charset="0"/>
              </a:rPr>
              <a:t>Evolutive System NEUR:</a:t>
            </a:r>
          </a:p>
          <a:p>
            <a:pPr algn="just" eaLnBrk="1" hangingPunct="1"/>
            <a:r>
              <a:rPr lang="en-US" altLang="fr-FR" sz="1600" b="1" dirty="0">
                <a:latin typeface="Calibri" panose="020F0502020204030204" pitchFamily="34" charset="0"/>
              </a:rPr>
              <a:t>    (</a:t>
            </a:r>
            <a:r>
              <a:rPr lang="en-US" altLang="fr-FR" sz="1600" b="1" dirty="0" err="1">
                <a:latin typeface="Calibri" panose="020F0502020204030204" pitchFamily="34" charset="0"/>
              </a:rPr>
              <a:t>i</a:t>
            </a:r>
            <a:r>
              <a:rPr lang="en-US" altLang="fr-FR" sz="1600" b="1" dirty="0">
                <a:latin typeface="Calibri" panose="020F0502020204030204" pitchFamily="34" charset="0"/>
              </a:rPr>
              <a:t>)  </a:t>
            </a:r>
            <a:r>
              <a:rPr lang="en-US" altLang="fr-FR" sz="1600" dirty="0">
                <a:latin typeface="Calibri" panose="020F0502020204030204" pitchFamily="34" charset="0"/>
              </a:rPr>
              <a:t>The configuration category at t is the category </a:t>
            </a:r>
            <a:r>
              <a:rPr lang="en-US" altLang="fr-FR" sz="1600" i="1" dirty="0" err="1">
                <a:latin typeface="Calibri" panose="020F0502020204030204" pitchFamily="34" charset="0"/>
              </a:rPr>
              <a:t>Neur</a:t>
            </a:r>
            <a:r>
              <a:rPr lang="en-US" altLang="fr-FR" sz="1600" i="1" baseline="-25000" dirty="0" err="1">
                <a:latin typeface="Calibri" panose="020F0502020204030204" pitchFamily="34" charset="0"/>
              </a:rPr>
              <a:t>t</a:t>
            </a:r>
            <a:r>
              <a:rPr lang="en-US" altLang="fr-FR" sz="1600" i="1" baseline="-25000" dirty="0">
                <a:latin typeface="Calibri" panose="020F0502020204030204" pitchFamily="34" charset="0"/>
              </a:rPr>
              <a:t>  </a:t>
            </a:r>
            <a:r>
              <a:rPr lang="en-US" altLang="fr-FR" sz="1600" dirty="0">
                <a:latin typeface="Calibri" panose="020F0502020204030204" pitchFamily="34" charset="0"/>
              </a:rPr>
              <a:t>of neurons at t;</a:t>
            </a:r>
          </a:p>
          <a:p>
            <a:pPr algn="just" eaLnBrk="1" hangingPunct="1"/>
            <a:r>
              <a:rPr lang="en-US" altLang="fr-FR" sz="1600" b="1" dirty="0">
                <a:latin typeface="Calibri" panose="020F0502020204030204" pitchFamily="34" charset="0"/>
              </a:rPr>
              <a:t>    (ii)</a:t>
            </a:r>
            <a:r>
              <a:rPr lang="en-US" altLang="fr-FR" sz="1600" dirty="0">
                <a:latin typeface="Calibri" panose="020F0502020204030204" pitchFamily="34" charset="0"/>
              </a:rPr>
              <a:t>  The transition from t to t' maps the state of a neuron at t to its new state at t' if the neuron still exists ; and the same for </a:t>
            </a:r>
            <a:r>
              <a:rPr lang="en-US" altLang="fr-FR" sz="1400" dirty="0">
                <a:latin typeface="Calibri" panose="020F0502020204030204" pitchFamily="34" charset="0"/>
              </a:rPr>
              <a:t>synaptic</a:t>
            </a:r>
            <a:r>
              <a:rPr lang="en-US" altLang="fr-FR" sz="1600" dirty="0">
                <a:latin typeface="Calibri" panose="020F0502020204030204" pitchFamily="34" charset="0"/>
              </a:rPr>
              <a:t> paths. </a:t>
            </a:r>
          </a:p>
          <a:p>
            <a:pPr algn="just" eaLnBrk="1" hangingPunct="1"/>
            <a:r>
              <a:rPr lang="en-US" altLang="fr-FR" sz="1600" b="1" dirty="0">
                <a:latin typeface="Calibri" panose="020F0502020204030204" pitchFamily="34" charset="0"/>
              </a:rPr>
              <a:t>    (iii) </a:t>
            </a:r>
            <a:r>
              <a:rPr lang="en-US" altLang="fr-FR" sz="1600" dirty="0">
                <a:latin typeface="Calibri" panose="020F0502020204030204" pitchFamily="34" charset="0"/>
              </a:rPr>
              <a:t>The components model the neurons, and their links the synaptic paths. Such a link can be active or not at t.</a:t>
            </a:r>
          </a:p>
        </p:txBody>
      </p:sp>
      <p:sp>
        <p:nvSpPr>
          <p:cNvPr id="41988" name="ZoneTexte 3">
            <a:extLst>
              <a:ext uri="{FF2B5EF4-FFF2-40B4-BE49-F238E27FC236}">
                <a16:creationId xmlns:a16="http://schemas.microsoft.com/office/drawing/2014/main" id="{8B7783C3-1158-6578-75B2-6FB755629897}"/>
              </a:ext>
            </a:extLst>
          </p:cNvPr>
          <p:cNvSpPr txBox="1">
            <a:spLocks noChangeArrowheads="1"/>
          </p:cNvSpPr>
          <p:nvPr/>
        </p:nvSpPr>
        <p:spPr bwMode="auto">
          <a:xfrm>
            <a:off x="1824649" y="2551520"/>
            <a:ext cx="184731" cy="26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sz="1106"/>
          </a:p>
        </p:txBody>
      </p:sp>
      <p:sp>
        <p:nvSpPr>
          <p:cNvPr id="41989" name="ZoneTexte 3">
            <a:extLst>
              <a:ext uri="{FF2B5EF4-FFF2-40B4-BE49-F238E27FC236}">
                <a16:creationId xmlns:a16="http://schemas.microsoft.com/office/drawing/2014/main" id="{D6E1DA1F-799A-2DFE-986F-0B4F1E43A5EA}"/>
              </a:ext>
            </a:extLst>
          </p:cNvPr>
          <p:cNvSpPr txBox="1">
            <a:spLocks noChangeArrowheads="1"/>
          </p:cNvSpPr>
          <p:nvPr/>
        </p:nvSpPr>
        <p:spPr bwMode="auto">
          <a:xfrm>
            <a:off x="4081346" y="920326"/>
            <a:ext cx="2709331"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fr-FR" sz="1400" i="1" dirty="0">
                <a:latin typeface="Calibri" panose="020F0502020204030204" pitchFamily="34" charset="0"/>
              </a:rPr>
              <a:t>Graph of neurons </a:t>
            </a:r>
            <a:r>
              <a:rPr lang="en-US" altLang="fr-FR" sz="1400" dirty="0">
                <a:latin typeface="Calibri" panose="020F0502020204030204" pitchFamily="34" charset="0"/>
              </a:rPr>
              <a:t>at an instant t:</a:t>
            </a:r>
          </a:p>
          <a:p>
            <a:pPr algn="just" eaLnBrk="1" hangingPunct="1"/>
            <a:r>
              <a:rPr lang="en-US" altLang="fr-FR" sz="1400" dirty="0">
                <a:latin typeface="Calibri" panose="020F0502020204030204" pitchFamily="34" charset="0"/>
              </a:rPr>
              <a:t>Vertices 'are' the states </a:t>
            </a:r>
            <a:r>
              <a:rPr lang="en-US" altLang="fr-FR" sz="1400" dirty="0" err="1">
                <a:latin typeface="Calibri" panose="020F0502020204030204" pitchFamily="34" charset="0"/>
              </a:rPr>
              <a:t>N</a:t>
            </a:r>
            <a:r>
              <a:rPr lang="en-US" altLang="fr-FR" sz="1400" baseline="-25000" dirty="0" err="1">
                <a:latin typeface="Calibri" panose="020F0502020204030204" pitchFamily="34" charset="0"/>
              </a:rPr>
              <a:t>t</a:t>
            </a:r>
            <a:r>
              <a:rPr lang="en-US" altLang="fr-FR" sz="1400" dirty="0">
                <a:latin typeface="Calibri" panose="020F0502020204030204" pitchFamily="34" charset="0"/>
              </a:rPr>
              <a:t> of the neurons N existing at t (with their rate of spiking around t). An arrow  models a synapse f, with its prop-</a:t>
            </a:r>
            <a:r>
              <a:rPr lang="en-US" altLang="fr-FR" sz="1400" dirty="0" err="1">
                <a:latin typeface="Calibri" panose="020F0502020204030204" pitchFamily="34" charset="0"/>
              </a:rPr>
              <a:t>agation</a:t>
            </a:r>
            <a:r>
              <a:rPr lang="en-US" altLang="fr-FR" sz="1400" dirty="0">
                <a:latin typeface="Calibri" panose="020F0502020204030204" pitchFamily="34" charset="0"/>
              </a:rPr>
              <a:t> delay and its strength around t.</a:t>
            </a:r>
          </a:p>
          <a:p>
            <a:pPr algn="just" eaLnBrk="1" hangingPunct="1"/>
            <a:r>
              <a:rPr lang="en-US" altLang="fr-FR" sz="1400" dirty="0">
                <a:latin typeface="Calibri" panose="020F0502020204030204" pitchFamily="34" charset="0"/>
              </a:rPr>
              <a:t>The category of paths of this graph is called the </a:t>
            </a:r>
            <a:r>
              <a:rPr lang="en-US" altLang="fr-FR" sz="1400" i="1" dirty="0">
                <a:latin typeface="Calibri" panose="020F0502020204030204" pitchFamily="34" charset="0"/>
              </a:rPr>
              <a:t>category </a:t>
            </a:r>
            <a:r>
              <a:rPr lang="en-US" altLang="fr-FR" sz="1400" i="1" dirty="0" err="1">
                <a:latin typeface="Calibri" panose="020F0502020204030204" pitchFamily="34" charset="0"/>
              </a:rPr>
              <a:t>Neur</a:t>
            </a:r>
            <a:r>
              <a:rPr lang="en-US" altLang="fr-FR" sz="1400" i="1" baseline="-25000" dirty="0" err="1">
                <a:latin typeface="Calibri" panose="020F0502020204030204" pitchFamily="34" charset="0"/>
              </a:rPr>
              <a:t>t</a:t>
            </a:r>
            <a:r>
              <a:rPr lang="en-US" altLang="fr-FR" sz="1400" dirty="0">
                <a:latin typeface="Calibri" panose="020F0502020204030204" pitchFamily="34" charset="0"/>
              </a:rPr>
              <a:t> </a:t>
            </a:r>
            <a:r>
              <a:rPr lang="en-US" altLang="fr-FR" sz="1400" i="1" dirty="0">
                <a:latin typeface="Calibri" panose="020F0502020204030204" pitchFamily="34" charset="0"/>
              </a:rPr>
              <a:t>of neurons at </a:t>
            </a:r>
            <a:r>
              <a:rPr lang="en-US" altLang="fr-FR" sz="1400" dirty="0">
                <a:latin typeface="Calibri" panose="020F0502020204030204" pitchFamily="34" charset="0"/>
              </a:rPr>
              <a:t>t. </a:t>
            </a:r>
          </a:p>
        </p:txBody>
      </p:sp>
      <p:pic>
        <p:nvPicPr>
          <p:cNvPr id="1026" name="Picture 2"/>
          <p:cNvPicPr>
            <a:picLocks noChangeAspect="1" noChangeArrowheads="1"/>
          </p:cNvPicPr>
          <p:nvPr/>
        </p:nvPicPr>
        <p:blipFill>
          <a:blip r:embed="rId2"/>
          <a:srcRect/>
          <a:stretch>
            <a:fillRect/>
          </a:stretch>
        </p:blipFill>
        <p:spPr bwMode="auto">
          <a:xfrm>
            <a:off x="164868" y="920326"/>
            <a:ext cx="3916478" cy="234737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7" name="ZoneTexte 9">
            <a:extLst>
              <a:ext uri="{FF2B5EF4-FFF2-40B4-BE49-F238E27FC236}">
                <a16:creationId xmlns:a16="http://schemas.microsoft.com/office/drawing/2014/main" id="{0DC763A7-44AD-44A5-9818-FA7ED46F4C11}"/>
              </a:ext>
            </a:extLst>
          </p:cNvPr>
          <p:cNvSpPr txBox="1">
            <a:spLocks noChangeArrowheads="1"/>
          </p:cNvSpPr>
          <p:nvPr/>
        </p:nvSpPr>
        <p:spPr bwMode="auto">
          <a:xfrm>
            <a:off x="352234" y="37772"/>
            <a:ext cx="646468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1600" b="1" dirty="0">
                <a:cs typeface="Arial" panose="020B0604020202020204" pitchFamily="34" charset="0"/>
              </a:rPr>
              <a:t>HIERARCHICAL CATEGORY and HES</a:t>
            </a:r>
            <a:endParaRPr lang="fr-FR" altLang="fr-FR" sz="1600" dirty="0">
              <a:cs typeface="Arial" panose="020B0604020202020204" pitchFamily="34" charset="0"/>
            </a:endParaRPr>
          </a:p>
        </p:txBody>
      </p:sp>
      <p:sp>
        <p:nvSpPr>
          <p:cNvPr id="4" name="ZoneTexte 3">
            <a:extLst>
              <a:ext uri="{FF2B5EF4-FFF2-40B4-BE49-F238E27FC236}">
                <a16:creationId xmlns:a16="http://schemas.microsoft.com/office/drawing/2014/main" id="{BE19744B-1084-4521-8663-CBF553B1B141}"/>
              </a:ext>
            </a:extLst>
          </p:cNvPr>
          <p:cNvSpPr txBox="1"/>
          <p:nvPr/>
        </p:nvSpPr>
        <p:spPr>
          <a:xfrm>
            <a:off x="390081" y="2435869"/>
            <a:ext cx="2737836" cy="954107"/>
          </a:xfrm>
          <a:prstGeom prst="rect">
            <a:avLst/>
          </a:prstGeom>
          <a:noFill/>
        </p:spPr>
        <p:txBody>
          <a:bodyPr wrap="square" rtlCol="0">
            <a:spAutoFit/>
          </a:bodyPr>
          <a:lstStyle/>
          <a:p>
            <a:r>
              <a:rPr lang="en-GB" altLang="fr-FR" sz="1400" dirty="0">
                <a:latin typeface="Calibri" panose="020F0502020204030204" pitchFamily="34" charset="0"/>
                <a:cs typeface="Calibri" panose="020F0502020204030204" pitchFamily="34" charset="0"/>
              </a:rPr>
              <a:t>It follows that each object C admits at least one </a:t>
            </a:r>
            <a:r>
              <a:rPr lang="en-GB" altLang="fr-FR" sz="1400" b="1" i="1" dirty="0">
                <a:latin typeface="Calibri" panose="020F0502020204030204" pitchFamily="34" charset="0"/>
                <a:cs typeface="Calibri" panose="020F0502020204030204" pitchFamily="34" charset="0"/>
              </a:rPr>
              <a:t>ramification</a:t>
            </a:r>
            <a:r>
              <a:rPr lang="en-GB" altLang="fr-FR" sz="1400" b="1" dirty="0">
                <a:latin typeface="Calibri" panose="020F0502020204030204" pitchFamily="34" charset="0"/>
                <a:cs typeface="Calibri" panose="020F0502020204030204" pitchFamily="34" charset="0"/>
              </a:rPr>
              <a:t> </a:t>
            </a:r>
            <a:r>
              <a:rPr lang="en-GB" altLang="fr-FR" sz="1400" dirty="0">
                <a:latin typeface="Calibri" panose="020F0502020204030204" pitchFamily="34" charset="0"/>
                <a:cs typeface="Calibri" panose="020F0502020204030204" pitchFamily="34" charset="0"/>
              </a:rPr>
              <a:t>down to level 0 (whose </a:t>
            </a:r>
            <a:r>
              <a:rPr lang="en-GB" altLang="fr-FR" sz="1400" i="1" dirty="0">
                <a:latin typeface="Calibri" panose="020F0502020204030204" pitchFamily="34" charset="0"/>
                <a:cs typeface="Calibri" panose="020F0502020204030204" pitchFamily="34" charset="0"/>
              </a:rPr>
              <a:t>base</a:t>
            </a:r>
            <a:r>
              <a:rPr lang="en-GB" altLang="fr-FR" sz="1400" dirty="0">
                <a:latin typeface="Calibri" panose="020F0502020204030204" pitchFamily="34" charset="0"/>
                <a:cs typeface="Calibri" panose="020F0502020204030204" pitchFamily="34" charset="0"/>
              </a:rPr>
              <a:t> is a set of diagrams of level 0). </a:t>
            </a:r>
          </a:p>
        </p:txBody>
      </p:sp>
      <p:grpSp>
        <p:nvGrpSpPr>
          <p:cNvPr id="3" name="Group 2">
            <a:extLst>
              <a:ext uri="{FF2B5EF4-FFF2-40B4-BE49-F238E27FC236}">
                <a16:creationId xmlns:a16="http://schemas.microsoft.com/office/drawing/2014/main" id="{843B1006-19FF-4814-D321-15B991994675}"/>
              </a:ext>
            </a:extLst>
          </p:cNvPr>
          <p:cNvGrpSpPr/>
          <p:nvPr/>
        </p:nvGrpSpPr>
        <p:grpSpPr>
          <a:xfrm>
            <a:off x="401623" y="367120"/>
            <a:ext cx="6761082" cy="2905797"/>
            <a:chOff x="245573" y="478458"/>
            <a:chExt cx="6761082" cy="2905797"/>
          </a:xfrm>
        </p:grpSpPr>
        <p:grpSp>
          <p:nvGrpSpPr>
            <p:cNvPr id="5" name="Groupe 18">
              <a:extLst>
                <a:ext uri="{FF2B5EF4-FFF2-40B4-BE49-F238E27FC236}">
                  <a16:creationId xmlns:a16="http://schemas.microsoft.com/office/drawing/2014/main" id="{1DD792A8-0B37-4B74-9521-64B2D51E6583}"/>
                </a:ext>
              </a:extLst>
            </p:cNvPr>
            <p:cNvGrpSpPr>
              <a:grpSpLocks/>
            </p:cNvGrpSpPr>
            <p:nvPr/>
          </p:nvGrpSpPr>
          <p:grpSpPr bwMode="auto">
            <a:xfrm>
              <a:off x="245573" y="652730"/>
              <a:ext cx="5341292" cy="2508451"/>
              <a:chOff x="425358" y="3452971"/>
              <a:chExt cx="6672614" cy="3199441"/>
            </a:xfrm>
          </p:grpSpPr>
          <p:sp>
            <p:nvSpPr>
              <p:cNvPr id="16391" name="ZoneTexte 13">
                <a:extLst>
                  <a:ext uri="{FF2B5EF4-FFF2-40B4-BE49-F238E27FC236}">
                    <a16:creationId xmlns:a16="http://schemas.microsoft.com/office/drawing/2014/main" id="{CEE41CB7-B78E-4FC8-821F-56D185486842}"/>
                  </a:ext>
                </a:extLst>
              </p:cNvPr>
              <p:cNvSpPr txBox="1">
                <a:spLocks noChangeArrowheads="1"/>
              </p:cNvSpPr>
              <p:nvPr/>
            </p:nvSpPr>
            <p:spPr bwMode="auto">
              <a:xfrm>
                <a:off x="425358" y="3452971"/>
                <a:ext cx="3138759" cy="2316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GB" altLang="fr-FR" sz="1400" b="1" dirty="0">
                    <a:latin typeface="Calibri" panose="020F0502020204030204" pitchFamily="34" charset="0"/>
                    <a:cs typeface="Calibri" panose="020F0502020204030204" pitchFamily="34" charset="0"/>
                  </a:rPr>
                  <a:t>Definition. A </a:t>
                </a:r>
                <a:r>
                  <a:rPr lang="en-GB" altLang="fr-FR" sz="1400" b="1" i="1" dirty="0">
                    <a:latin typeface="Calibri" panose="020F0502020204030204" pitchFamily="34" charset="0"/>
                    <a:cs typeface="Calibri" panose="020F0502020204030204" pitchFamily="34" charset="0"/>
                  </a:rPr>
                  <a:t>category K i</a:t>
                </a:r>
                <a:r>
                  <a:rPr lang="en-GB" altLang="fr-FR" sz="1400" b="1" dirty="0">
                    <a:latin typeface="Calibri" panose="020F0502020204030204" pitchFamily="34" charset="0"/>
                    <a:cs typeface="Calibri" panose="020F0502020204030204" pitchFamily="34" charset="0"/>
                  </a:rPr>
                  <a:t>s</a:t>
                </a:r>
                <a:r>
                  <a:rPr lang="en-GB" altLang="fr-FR" sz="1400" b="1" i="1" dirty="0">
                    <a:latin typeface="Calibri" panose="020F0502020204030204" pitchFamily="34" charset="0"/>
                    <a:cs typeface="Calibri" panose="020F0502020204030204" pitchFamily="34" charset="0"/>
                  </a:rPr>
                  <a:t> hierarchical </a:t>
                </a:r>
                <a:r>
                  <a:rPr lang="en-GB" altLang="fr-FR" sz="1400" b="1" dirty="0">
                    <a:latin typeface="Calibri" panose="020F0502020204030204" pitchFamily="34" charset="0"/>
                    <a:cs typeface="Calibri" panose="020F0502020204030204" pitchFamily="34" charset="0"/>
                  </a:rPr>
                  <a:t>if its objects are</a:t>
                </a:r>
                <a:r>
                  <a:rPr lang="en-GB" altLang="fr-FR" sz="1400" b="1" i="1" dirty="0">
                    <a:latin typeface="Calibri" panose="020F0502020204030204" pitchFamily="34" charset="0"/>
                    <a:cs typeface="Calibri" panose="020F0502020204030204" pitchFamily="34" charset="0"/>
                  </a:rPr>
                  <a:t> </a:t>
                </a:r>
                <a:r>
                  <a:rPr lang="en-GB" altLang="fr-FR" sz="1400" b="1" dirty="0">
                    <a:latin typeface="Calibri" panose="020F0502020204030204" pitchFamily="34" charset="0"/>
                    <a:cs typeface="Calibri" panose="020F0502020204030204" pitchFamily="34" charset="0"/>
                  </a:rPr>
                  <a:t>distributed into different </a:t>
                </a:r>
                <a:r>
                  <a:rPr lang="en-GB" altLang="fr-FR" sz="1400" b="1" i="1" dirty="0">
                    <a:latin typeface="Calibri" panose="020F0502020204030204" pitchFamily="34" charset="0"/>
                    <a:cs typeface="Calibri" panose="020F0502020204030204" pitchFamily="34" charset="0"/>
                  </a:rPr>
                  <a:t>complexity level</a:t>
                </a:r>
                <a:r>
                  <a:rPr lang="en-GB" altLang="fr-FR" sz="1400" b="1" dirty="0">
                    <a:latin typeface="Calibri" panose="020F0502020204030204" pitchFamily="34" charset="0"/>
                    <a:cs typeface="Calibri" panose="020F0502020204030204" pitchFamily="34" charset="0"/>
                  </a:rPr>
                  <a:t>s (from 0 to m) so that an object C of level </a:t>
                </a:r>
                <a:r>
                  <a:rPr lang="en-GB" altLang="fr-FR" sz="1400" b="1" i="1" dirty="0">
                    <a:latin typeface="Calibri" panose="020F0502020204030204" pitchFamily="34" charset="0"/>
                    <a:cs typeface="Calibri" panose="020F0502020204030204" pitchFamily="34" charset="0"/>
                  </a:rPr>
                  <a:t>n</a:t>
                </a:r>
                <a:r>
                  <a:rPr lang="en-GB" altLang="fr-FR" sz="1400" b="1" dirty="0">
                    <a:latin typeface="Calibri" panose="020F0502020204030204" pitchFamily="34" charset="0"/>
                    <a:cs typeface="Calibri" panose="020F0502020204030204" pitchFamily="34" charset="0"/>
                  </a:rPr>
                  <a:t>+1 is the colimit of at least one diagram to K whose objects are of levels ≤ n.</a:t>
                </a:r>
              </a:p>
            </p:txBody>
          </p:sp>
          <p:grpSp>
            <p:nvGrpSpPr>
              <p:cNvPr id="16392" name="Groupe 14">
                <a:extLst>
                  <a:ext uri="{FF2B5EF4-FFF2-40B4-BE49-F238E27FC236}">
                    <a16:creationId xmlns:a16="http://schemas.microsoft.com/office/drawing/2014/main" id="{778072F2-785F-45BF-9AC7-DB0B7416EEF0}"/>
                  </a:ext>
                </a:extLst>
              </p:cNvPr>
              <p:cNvGrpSpPr>
                <a:grpSpLocks/>
              </p:cNvGrpSpPr>
              <p:nvPr/>
            </p:nvGrpSpPr>
            <p:grpSpPr bwMode="auto">
              <a:xfrm>
                <a:off x="6058344" y="3820131"/>
                <a:ext cx="1039628" cy="2832281"/>
                <a:chOff x="3711573" y="1235075"/>
                <a:chExt cx="1500805" cy="3934967"/>
              </a:xfrm>
            </p:grpSpPr>
            <p:sp>
              <p:nvSpPr>
                <p:cNvPr id="16394" name="ZoneTexte 10">
                  <a:extLst>
                    <a:ext uri="{FF2B5EF4-FFF2-40B4-BE49-F238E27FC236}">
                      <a16:creationId xmlns:a16="http://schemas.microsoft.com/office/drawing/2014/main" id="{487B0A81-ACE0-40BB-BD4C-ECF63AC2702A}"/>
                    </a:ext>
                  </a:extLst>
                </p:cNvPr>
                <p:cNvSpPr txBox="1">
                  <a:spLocks noChangeArrowheads="1"/>
                </p:cNvSpPr>
                <p:nvPr/>
              </p:nvSpPr>
              <p:spPr bwMode="auto">
                <a:xfrm>
                  <a:off x="3749674" y="1235075"/>
                  <a:ext cx="1400485" cy="1036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fr-FR" altLang="fr-FR" sz="1600" b="1" dirty="0" err="1">
                      <a:solidFill>
                        <a:schemeClr val="bg1"/>
                      </a:solidFill>
                      <a:latin typeface="Calibri" panose="020F0502020204030204" pitchFamily="34" charset="0"/>
                      <a:cs typeface="Calibri" panose="020F0502020204030204" pitchFamily="34" charset="0"/>
                    </a:rPr>
                    <a:t>level</a:t>
                  </a:r>
                  <a:r>
                    <a:rPr lang="fr-FR" altLang="fr-FR" sz="1600" b="1" dirty="0">
                      <a:solidFill>
                        <a:schemeClr val="bg1"/>
                      </a:solidFill>
                      <a:latin typeface="Calibri" panose="020F0502020204030204" pitchFamily="34" charset="0"/>
                      <a:cs typeface="Calibri" panose="020F0502020204030204" pitchFamily="34" charset="0"/>
                    </a:rPr>
                    <a:t> </a:t>
                  </a:r>
                  <a:r>
                    <a:rPr lang="fr-FR" altLang="fr-FR" sz="1600" b="1" i="1" dirty="0">
                      <a:solidFill>
                        <a:schemeClr val="bg1"/>
                      </a:solidFill>
                      <a:latin typeface="Calibri" panose="020F0502020204030204" pitchFamily="34" charset="0"/>
                      <a:cs typeface="Calibri" panose="020F0502020204030204" pitchFamily="34" charset="0"/>
                    </a:rPr>
                    <a:t>n</a:t>
                  </a:r>
                  <a:r>
                    <a:rPr lang="fr-FR" altLang="fr-FR" sz="1600" b="1" dirty="0">
                      <a:solidFill>
                        <a:schemeClr val="bg1"/>
                      </a:solidFill>
                      <a:latin typeface="Calibri" panose="020F0502020204030204" pitchFamily="34" charset="0"/>
                      <a:cs typeface="Calibri" panose="020F0502020204030204" pitchFamily="34" charset="0"/>
                    </a:rPr>
                    <a:t>+1</a:t>
                  </a:r>
                </a:p>
              </p:txBody>
            </p:sp>
            <p:sp>
              <p:nvSpPr>
                <p:cNvPr id="16395" name="ZoneTexte 11">
                  <a:extLst>
                    <a:ext uri="{FF2B5EF4-FFF2-40B4-BE49-F238E27FC236}">
                      <a16:creationId xmlns:a16="http://schemas.microsoft.com/office/drawing/2014/main" id="{80A186A1-BCB5-4ADF-B86F-BD199076FC88}"/>
                    </a:ext>
                  </a:extLst>
                </p:cNvPr>
                <p:cNvSpPr txBox="1">
                  <a:spLocks noChangeArrowheads="1"/>
                </p:cNvSpPr>
                <p:nvPr/>
              </p:nvSpPr>
              <p:spPr bwMode="auto">
                <a:xfrm>
                  <a:off x="3775075" y="2301875"/>
                  <a:ext cx="1437303" cy="599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fr-FR" altLang="fr-FR" sz="1600" b="1">
                      <a:solidFill>
                        <a:schemeClr val="bg1"/>
                      </a:solidFill>
                      <a:latin typeface="Calibri" panose="020F0502020204030204" pitchFamily="34" charset="0"/>
                      <a:cs typeface="Calibri" panose="020F0502020204030204" pitchFamily="34" charset="0"/>
                    </a:rPr>
                    <a:t>level </a:t>
                  </a:r>
                  <a:r>
                    <a:rPr lang="fr-FR" altLang="fr-FR" sz="1600" b="1" i="1">
                      <a:solidFill>
                        <a:schemeClr val="bg1"/>
                      </a:solidFill>
                      <a:latin typeface="Calibri" panose="020F0502020204030204" pitchFamily="34" charset="0"/>
                      <a:cs typeface="Calibri" panose="020F0502020204030204" pitchFamily="34" charset="0"/>
                    </a:rPr>
                    <a:t>n</a:t>
                  </a:r>
                  <a:endParaRPr lang="fr-FR" altLang="fr-FR" sz="1600" b="1">
                    <a:solidFill>
                      <a:schemeClr val="bg1"/>
                    </a:solidFill>
                    <a:latin typeface="Calibri" panose="020F0502020204030204" pitchFamily="34" charset="0"/>
                    <a:cs typeface="Calibri" panose="020F0502020204030204" pitchFamily="34" charset="0"/>
                  </a:endParaRPr>
                </a:p>
              </p:txBody>
            </p:sp>
            <p:sp>
              <p:nvSpPr>
                <p:cNvPr id="16396" name="ZoneTexte 12">
                  <a:extLst>
                    <a:ext uri="{FF2B5EF4-FFF2-40B4-BE49-F238E27FC236}">
                      <a16:creationId xmlns:a16="http://schemas.microsoft.com/office/drawing/2014/main" id="{D770E7F1-3403-4EB5-B655-671B3211A3D0}"/>
                    </a:ext>
                  </a:extLst>
                </p:cNvPr>
                <p:cNvSpPr txBox="1">
                  <a:spLocks noChangeArrowheads="1"/>
                </p:cNvSpPr>
                <p:nvPr/>
              </p:nvSpPr>
              <p:spPr bwMode="auto">
                <a:xfrm>
                  <a:off x="3711573" y="4133798"/>
                  <a:ext cx="1302754" cy="1036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fr-FR" altLang="fr-FR" sz="1600" b="1">
                      <a:solidFill>
                        <a:schemeClr val="bg1"/>
                      </a:solidFill>
                      <a:latin typeface="Calibri" panose="020F0502020204030204" pitchFamily="34" charset="0"/>
                      <a:cs typeface="Calibri" panose="020F0502020204030204" pitchFamily="34" charset="0"/>
                    </a:rPr>
                    <a:t>level 0</a:t>
                  </a:r>
                </a:p>
              </p:txBody>
            </p:sp>
          </p:grpSp>
        </p:grpSp>
        <p:pic>
          <p:nvPicPr>
            <p:cNvPr id="72" name="Image 71">
              <a:extLst>
                <a:ext uri="{FF2B5EF4-FFF2-40B4-BE49-F238E27FC236}">
                  <a16:creationId xmlns:a16="http://schemas.microsoft.com/office/drawing/2014/main" id="{256BE9DB-E9A8-41C9-9323-454E2AE146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1620" y="478458"/>
              <a:ext cx="4085035" cy="2905797"/>
            </a:xfrm>
            <a:prstGeom prst="rect">
              <a:avLst/>
            </a:prstGeom>
          </p:spPr>
        </p:pic>
      </p:grpSp>
      <p:sp>
        <p:nvSpPr>
          <p:cNvPr id="2" name="ZoneTexte 3">
            <a:extLst>
              <a:ext uri="{FF2B5EF4-FFF2-40B4-BE49-F238E27FC236}">
                <a16:creationId xmlns:a16="http://schemas.microsoft.com/office/drawing/2014/main" id="{BB3E8911-6B84-EC38-02A6-31612BEA7774}"/>
              </a:ext>
            </a:extLst>
          </p:cNvPr>
          <p:cNvSpPr txBox="1"/>
          <p:nvPr/>
        </p:nvSpPr>
        <p:spPr>
          <a:xfrm>
            <a:off x="364373" y="3389798"/>
            <a:ext cx="6415568" cy="892552"/>
          </a:xfrm>
          <a:prstGeom prst="rect">
            <a:avLst/>
          </a:prstGeom>
          <a:noFill/>
        </p:spPr>
        <p:txBody>
          <a:bodyPr wrap="square" rtlCol="0">
            <a:spAutoFit/>
          </a:bodyPr>
          <a:lstStyle/>
          <a:p>
            <a:r>
              <a:rPr lang="en-GB" altLang="fr-FR" sz="1400" dirty="0">
                <a:latin typeface="Calibri" panose="020F0502020204030204" pitchFamily="34" charset="0"/>
                <a:cs typeface="Calibri" panose="020F0502020204030204" pitchFamily="34" charset="0"/>
              </a:rPr>
              <a:t>The </a:t>
            </a:r>
            <a:r>
              <a:rPr lang="en-GB" altLang="fr-FR" sz="1400" b="1" i="1" dirty="0">
                <a:latin typeface="Calibri" panose="020F0502020204030204" pitchFamily="34" charset="0"/>
                <a:cs typeface="Calibri" panose="020F0502020204030204" pitchFamily="34" charset="0"/>
              </a:rPr>
              <a:t>complexity order </a:t>
            </a:r>
            <a:r>
              <a:rPr lang="en-GB" altLang="fr-FR" sz="1400" dirty="0">
                <a:latin typeface="Calibri" panose="020F0502020204030204" pitchFamily="34" charset="0"/>
                <a:cs typeface="Calibri" panose="020F0502020204030204" pitchFamily="34" charset="0"/>
              </a:rPr>
              <a:t>of C is the smallest length of such a ramification. </a:t>
            </a:r>
          </a:p>
          <a:p>
            <a:r>
              <a:rPr lang="en-GB" sz="1400" b="1" dirty="0">
                <a:latin typeface="Calibri" panose="020F0502020204030204" pitchFamily="34" charset="0"/>
                <a:cs typeface="Calibri" panose="020F0502020204030204" pitchFamily="34" charset="0"/>
              </a:rPr>
              <a:t>Pur</a:t>
            </a:r>
            <a:r>
              <a:rPr lang="en-GB" sz="1400" dirty="0">
                <a:latin typeface="Calibri" panose="020F0502020204030204" pitchFamily="34" charset="0"/>
                <a:cs typeface="Calibri" panose="020F0502020204030204" pitchFamily="34" charset="0"/>
              </a:rPr>
              <a:t>e </a:t>
            </a:r>
            <a:r>
              <a:rPr lang="en-GB" sz="1400" b="1" dirty="0">
                <a:latin typeface="Calibri" panose="020F0502020204030204" pitchFamily="34" charset="0"/>
                <a:cs typeface="Calibri" panose="020F0502020204030204" pitchFamily="34" charset="0"/>
              </a:rPr>
              <a:t>reductionism</a:t>
            </a:r>
            <a:r>
              <a:rPr lang="en-GB" sz="1400" dirty="0">
                <a:latin typeface="Calibri" panose="020F0502020204030204" pitchFamily="34" charset="0"/>
                <a:cs typeface="Calibri" panose="020F0502020204030204" pitchFamily="34" charset="0"/>
              </a:rPr>
              <a:t> would mean that all complexity orders are 0 or 1.</a:t>
            </a:r>
          </a:p>
          <a:p>
            <a:endParaRPr lang="en-GB" sz="1000" b="1" dirty="0">
              <a:latin typeface="Calibri" panose="020F0502020204030204" pitchFamily="34" charset="0"/>
              <a:cs typeface="Calibri" panose="020F0502020204030204" pitchFamily="34" charset="0"/>
            </a:endParaRPr>
          </a:p>
          <a:p>
            <a:r>
              <a:rPr lang="en-GB" sz="1400" b="1" dirty="0">
                <a:latin typeface="Calibri" panose="020F0502020204030204" pitchFamily="34" charset="0"/>
                <a:cs typeface="Calibri" panose="020F0502020204030204" pitchFamily="34" charset="0"/>
              </a:rPr>
              <a:t>HES = </a:t>
            </a:r>
            <a:r>
              <a:rPr lang="en-GB" sz="1400" dirty="0">
                <a:latin typeface="Calibri" panose="020F0502020204030204" pitchFamily="34" charset="0"/>
                <a:cs typeface="Calibri" panose="020F0502020204030204" pitchFamily="34" charset="0"/>
              </a:rPr>
              <a:t>ES whose configuration categories are hierarchical.</a:t>
            </a:r>
          </a:p>
        </p:txBody>
      </p:sp>
      <p:grpSp>
        <p:nvGrpSpPr>
          <p:cNvPr id="6" name="Groupe 1">
            <a:extLst>
              <a:ext uri="{FF2B5EF4-FFF2-40B4-BE49-F238E27FC236}">
                <a16:creationId xmlns:a16="http://schemas.microsoft.com/office/drawing/2014/main" id="{631D8E65-3D21-244D-8DDD-A12C5B2821A4}"/>
              </a:ext>
            </a:extLst>
          </p:cNvPr>
          <p:cNvGrpSpPr/>
          <p:nvPr/>
        </p:nvGrpSpPr>
        <p:grpSpPr>
          <a:xfrm>
            <a:off x="556474" y="4292176"/>
            <a:ext cx="6227233" cy="918648"/>
            <a:chOff x="300544" y="3428339"/>
            <a:chExt cx="6227233" cy="918648"/>
          </a:xfrm>
        </p:grpSpPr>
        <p:pic>
          <p:nvPicPr>
            <p:cNvPr id="7" name="Picture 2">
              <a:extLst>
                <a:ext uri="{FF2B5EF4-FFF2-40B4-BE49-F238E27FC236}">
                  <a16:creationId xmlns:a16="http://schemas.microsoft.com/office/drawing/2014/main" id="{93FD7F53-40C1-3C4B-98E7-0753A8CDD9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544" y="3477165"/>
              <a:ext cx="652194" cy="868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6682283E-501A-5A04-626A-11296C77A4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0862" y="3428339"/>
              <a:ext cx="716915" cy="918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65">
              <a:extLst>
                <a:ext uri="{FF2B5EF4-FFF2-40B4-BE49-F238E27FC236}">
                  <a16:creationId xmlns:a16="http://schemas.microsoft.com/office/drawing/2014/main" id="{C6C6FAC8-9EC9-837E-B09E-3CAFEBCF323C}"/>
                </a:ext>
              </a:extLst>
            </p:cNvPr>
            <p:cNvSpPr txBox="1">
              <a:spLocks noChangeArrowheads="1"/>
            </p:cNvSpPr>
            <p:nvPr/>
          </p:nvSpPr>
          <p:spPr bwMode="auto">
            <a:xfrm>
              <a:off x="952738" y="3626744"/>
              <a:ext cx="4794369" cy="707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0BD0D9"/>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0CF9B"/>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7CCA62"/>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7CCA62"/>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7CCA62"/>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7CCA62"/>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7CCA62"/>
                </a:buClr>
                <a:buChar char="•"/>
                <a:defRPr>
                  <a:solidFill>
                    <a:schemeClr val="tx1"/>
                  </a:solidFill>
                  <a:latin typeface="Georgia" panose="02040502050405020303" pitchFamily="18" charset="0"/>
                </a:defRPr>
              </a:lvl9pPr>
            </a:lstStyle>
            <a:p>
              <a:pPr algn="just" eaLnBrk="1" hangingPunct="1">
                <a:spcBef>
                  <a:spcPct val="0"/>
                </a:spcBef>
                <a:buClrTx/>
                <a:buSzTx/>
                <a:buFontTx/>
                <a:buNone/>
              </a:pPr>
              <a:r>
                <a:rPr lang="en-US" altLang="fr-FR" sz="1333" dirty="0">
                  <a:latin typeface="Calibri" panose="020F0502020204030204" pitchFamily="34" charset="0"/>
                </a:rPr>
                <a:t>The Kolmogorov-</a:t>
              </a:r>
              <a:r>
                <a:rPr lang="en-US" altLang="fr-FR" sz="1333" dirty="0" err="1">
                  <a:latin typeface="Calibri" panose="020F0502020204030204" pitchFamily="34" charset="0"/>
                </a:rPr>
                <a:t>Chaitin</a:t>
              </a:r>
              <a:r>
                <a:rPr lang="en-US" altLang="fr-FR" sz="1333" dirty="0">
                  <a:latin typeface="Calibri" panose="020F0502020204030204" pitchFamily="34" charset="0"/>
                </a:rPr>
                <a:t> complexity of a string  is the length of the shortest program that computes or outputs </a:t>
              </a:r>
              <a:r>
                <a:rPr lang="en-US" altLang="fr-FR" sz="1333" i="1" dirty="0">
                  <a:latin typeface="Calibri" panose="020F0502020204030204" pitchFamily="34" charset="0"/>
                </a:rPr>
                <a:t>x</a:t>
              </a:r>
              <a:r>
                <a:rPr lang="en-US" altLang="fr-FR" sz="1333" dirty="0">
                  <a:latin typeface="Calibri" panose="020F0502020204030204" pitchFamily="34" charset="0"/>
                </a:rPr>
                <a:t>, where the program is run on some fixed reference universal computer.</a:t>
              </a:r>
              <a:endParaRPr lang="fr-FR" altLang="fr-FR" sz="1333" dirty="0">
                <a:latin typeface="Calibri" panose="020F0502020204030204" pitchFamily="34" charset="0"/>
              </a:endParaRPr>
            </a:p>
          </p:txBody>
        </p:sp>
      </p:grpSp>
      <p:sp>
        <p:nvSpPr>
          <p:cNvPr id="10" name="TextBox 9">
            <a:extLst>
              <a:ext uri="{FF2B5EF4-FFF2-40B4-BE49-F238E27FC236}">
                <a16:creationId xmlns:a16="http://schemas.microsoft.com/office/drawing/2014/main" id="{1B7DF979-E931-BCDA-3351-56B82A5195ED}"/>
              </a:ext>
            </a:extLst>
          </p:cNvPr>
          <p:cNvSpPr txBox="1"/>
          <p:nvPr/>
        </p:nvSpPr>
        <p:spPr>
          <a:xfrm>
            <a:off x="3813175" y="1302819"/>
            <a:ext cx="799646" cy="338554"/>
          </a:xfrm>
          <a:prstGeom prst="rect">
            <a:avLst/>
          </a:prstGeom>
          <a:noFill/>
        </p:spPr>
        <p:txBody>
          <a:bodyPr wrap="square" rtlCol="0">
            <a:spAutoFit/>
          </a:bodyPr>
          <a:lstStyle/>
          <a:p>
            <a:pPr algn="l"/>
            <a:r>
              <a:rPr lang="fr-FR" sz="1600" dirty="0">
                <a:latin typeface="Arial" panose="020B0604020202020204" pitchFamily="34" charset="0"/>
                <a:cs typeface="Arial" panose="020B0604020202020204" pitchFamily="34" charset="0"/>
              </a:rPr>
              <a:t>P</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srcRect/>
          <a:stretch>
            <a:fillRect/>
          </a:stretch>
        </p:blipFill>
        <p:spPr bwMode="auto">
          <a:xfrm>
            <a:off x="1621097" y="1830930"/>
            <a:ext cx="5439164" cy="3363943"/>
          </a:xfrm>
          <a:prstGeom prst="rect">
            <a:avLst/>
          </a:prstGeom>
          <a:solidFill>
            <a:schemeClr val="bg1"/>
          </a:solidFill>
          <a:ln w="9525">
            <a:noFill/>
            <a:miter lim="800000"/>
            <a:headEnd/>
            <a:tailEnd/>
          </a:ln>
          <a:effectLst/>
        </p:spPr>
      </p:pic>
      <p:sp>
        <p:nvSpPr>
          <p:cNvPr id="9" name="ZoneTexte 8">
            <a:extLst>
              <a:ext uri="{FF2B5EF4-FFF2-40B4-BE49-F238E27FC236}">
                <a16:creationId xmlns:a16="http://schemas.microsoft.com/office/drawing/2014/main" id="{6FFEA7E0-86B8-477B-AD96-FEA8622BD571}"/>
              </a:ext>
            </a:extLst>
          </p:cNvPr>
          <p:cNvSpPr txBox="1"/>
          <p:nvPr/>
        </p:nvSpPr>
        <p:spPr>
          <a:xfrm>
            <a:off x="92148" y="46197"/>
            <a:ext cx="7077002" cy="338554"/>
          </a:xfrm>
          <a:prstGeom prst="rect">
            <a:avLst/>
          </a:prstGeom>
          <a:noFill/>
        </p:spPr>
        <p:txBody>
          <a:bodyPr wrap="square" rtlCol="0">
            <a:spAutoFit/>
          </a:bodyPr>
          <a:lstStyle/>
          <a:p>
            <a:pPr algn="ctr"/>
            <a:r>
              <a:rPr lang="fr-FR" sz="1600" b="1" dirty="0">
                <a:latin typeface="Arial" panose="020B0604020202020204" pitchFamily="34" charset="0"/>
                <a:cs typeface="Arial" panose="020B0604020202020204" pitchFamily="34" charset="0"/>
              </a:rPr>
              <a:t>COMPLEXIFICATION PROCESS  -</a:t>
            </a:r>
            <a:r>
              <a:rPr lang="fr-FR" sz="1600" dirty="0">
                <a:latin typeface="Calibri" panose="020F0502020204030204" pitchFamily="34" charset="0"/>
                <a:cs typeface="Calibri" panose="020F0502020204030204" pitchFamily="34" charset="0"/>
              </a:rPr>
              <a:t>→</a:t>
            </a:r>
            <a:r>
              <a:rPr lang="fr-FR" sz="1600" b="1" dirty="0">
                <a:latin typeface="Arial" panose="020B0604020202020204" pitchFamily="34" charset="0"/>
                <a:cs typeface="Arial" panose="020B0604020202020204" pitchFamily="34" charset="0"/>
                <a:sym typeface="Wingdings" panose="05000000000000000000" pitchFamily="2" charset="2"/>
              </a:rPr>
              <a:t>  ES TRANSFORMED INTO  HES</a:t>
            </a:r>
            <a:r>
              <a:rPr lang="fr-FR" sz="1600" b="1" dirty="0">
                <a:latin typeface="Arial" panose="020B0604020202020204" pitchFamily="34" charset="0"/>
                <a:cs typeface="Arial" panose="020B0604020202020204" pitchFamily="34" charset="0"/>
              </a:rPr>
              <a:t> </a:t>
            </a:r>
          </a:p>
        </p:txBody>
      </p:sp>
      <p:sp>
        <p:nvSpPr>
          <p:cNvPr id="11" name="TextBox 10">
            <a:extLst>
              <a:ext uri="{FF2B5EF4-FFF2-40B4-BE49-F238E27FC236}">
                <a16:creationId xmlns:a16="http://schemas.microsoft.com/office/drawing/2014/main" id="{D333437E-9AC8-B65D-B0D1-67DD598D21B0}"/>
              </a:ext>
            </a:extLst>
          </p:cNvPr>
          <p:cNvSpPr txBox="1"/>
          <p:nvPr/>
        </p:nvSpPr>
        <p:spPr>
          <a:xfrm>
            <a:off x="278781" y="422107"/>
            <a:ext cx="6570314" cy="523220"/>
          </a:xfrm>
          <a:prstGeom prst="rect">
            <a:avLst/>
          </a:prstGeom>
          <a:noFill/>
        </p:spPr>
        <p:txBody>
          <a:bodyPr wrap="square" rtlCol="0">
            <a:spAutoFit/>
          </a:bodyPr>
          <a:lstStyle/>
          <a:p>
            <a:pPr algn="just"/>
            <a:r>
              <a:rPr lang="fr-FR" sz="1400" dirty="0">
                <a:latin typeface="Calibri" panose="020F0502020204030204" pitchFamily="34" charset="0"/>
                <a:cs typeface="Calibri" panose="020F0502020204030204" pitchFamily="34" charset="0"/>
              </a:rPr>
              <a:t>This process </a:t>
            </a:r>
            <a:r>
              <a:rPr lang="fr-FR" sz="1400" dirty="0" err="1">
                <a:latin typeface="Calibri" panose="020F0502020204030204" pitchFamily="34" charset="0"/>
                <a:cs typeface="Calibri" panose="020F0502020204030204" pitchFamily="34" charset="0"/>
              </a:rPr>
              <a:t>models</a:t>
            </a:r>
            <a:r>
              <a:rPr lang="fr-FR" sz="1400" dirty="0">
                <a:latin typeface="Calibri" panose="020F0502020204030204" pitchFamily="34" charset="0"/>
                <a:cs typeface="Calibri" panose="020F0502020204030204" pitchFamily="34" charset="0"/>
              </a:rPr>
              <a:t> standard changes over time </a:t>
            </a:r>
            <a:r>
              <a:rPr lang="fr-FR" sz="1400" dirty="0" err="1">
                <a:latin typeface="Calibri" panose="020F0502020204030204" pitchFamily="34" charset="0"/>
                <a:cs typeface="Calibri" panose="020F0502020204030204" pitchFamily="34" charset="0"/>
              </a:rPr>
              <a:t>such</a:t>
            </a:r>
            <a:r>
              <a:rPr lang="fr-FR" sz="1400" dirty="0">
                <a:latin typeface="Calibri" panose="020F0502020204030204" pitchFamily="34" charset="0"/>
                <a:cs typeface="Calibri" panose="020F0502020204030204" pitchFamily="34" charset="0"/>
              </a:rPr>
              <a:t> as suppression of components and combination of </a:t>
            </a:r>
            <a:r>
              <a:rPr lang="fr-FR" sz="1400" dirty="0" err="1">
                <a:latin typeface="Calibri" panose="020F0502020204030204" pitchFamily="34" charset="0"/>
                <a:cs typeface="Calibri" panose="020F0502020204030204" pitchFamily="34" charset="0"/>
              </a:rPr>
              <a:t>some</a:t>
            </a:r>
            <a:r>
              <a:rPr lang="fr-FR" sz="1400" dirty="0">
                <a:latin typeface="Calibri" panose="020F0502020204030204" pitchFamily="34" charset="0"/>
                <a:cs typeface="Calibri" panose="020F0502020204030204" pitchFamily="34" charset="0"/>
              </a:rPr>
              <a:t> patterns </a:t>
            </a:r>
            <a:r>
              <a:rPr lang="fr-FR" sz="1400" dirty="0" err="1">
                <a:latin typeface="Calibri" panose="020F0502020204030204" pitchFamily="34" charset="0"/>
                <a:cs typeface="Calibri" panose="020F0502020204030204" pitchFamily="34" charset="0"/>
              </a:rPr>
              <a:t>without</a:t>
            </a:r>
            <a:r>
              <a:rPr lang="fr-FR" sz="1400" dirty="0">
                <a:latin typeface="Calibri" panose="020F0502020204030204" pitchFamily="34" charset="0"/>
                <a:cs typeface="Calibri" panose="020F0502020204030204" pitchFamily="34" charset="0"/>
              </a:rPr>
              <a:t> a </a:t>
            </a:r>
            <a:r>
              <a:rPr lang="fr-FR" sz="1400" dirty="0" err="1">
                <a:latin typeface="Calibri" panose="020F0502020204030204" pitchFamily="34" charset="0"/>
                <a:cs typeface="Calibri" panose="020F0502020204030204" pitchFamily="34" charset="0"/>
              </a:rPr>
              <a:t>colimit</a:t>
            </a:r>
            <a:r>
              <a:rPr lang="fr-FR" sz="1400" dirty="0">
                <a:latin typeface="Calibri" panose="020F0502020204030204" pitchFamily="34" charset="0"/>
                <a:cs typeface="Calibri" panose="020F0502020204030204" pitchFamily="34" charset="0"/>
              </a:rPr>
              <a:t> by adjonction of </a:t>
            </a:r>
            <a:r>
              <a:rPr lang="fr-FR" sz="1400" dirty="0" err="1">
                <a:latin typeface="Calibri" panose="020F0502020204030204" pitchFamily="34" charset="0"/>
                <a:cs typeface="Calibri" panose="020F0502020204030204" pitchFamily="34" charset="0"/>
              </a:rPr>
              <a:t>colimits</a:t>
            </a:r>
            <a:r>
              <a:rPr lang="fr-FR" sz="1400" dirty="0">
                <a:latin typeface="Calibri" panose="020F0502020204030204" pitchFamily="34" charset="0"/>
                <a:cs typeface="Calibri" panose="020F0502020204030204" pitchFamily="34" charset="0"/>
              </a:rPr>
              <a:t> to </a:t>
            </a:r>
            <a:r>
              <a:rPr lang="fr-FR" sz="1400" dirty="0" err="1">
                <a:latin typeface="Calibri" panose="020F0502020204030204" pitchFamily="34" charset="0"/>
                <a:cs typeface="Calibri" panose="020F0502020204030204" pitchFamily="34" charset="0"/>
              </a:rPr>
              <a:t>them</a:t>
            </a:r>
            <a:r>
              <a:rPr lang="fr-FR" sz="1400" dirty="0">
                <a:latin typeface="Calibri" panose="020F0502020204030204" pitchFamily="34" charset="0"/>
                <a:cs typeface="Calibri" panose="020F0502020204030204" pitchFamily="34" charset="0"/>
              </a:rPr>
              <a:t>. *</a:t>
            </a:r>
            <a:endParaRPr lang="en-US" altLang="fr-FR" sz="1400" dirty="0">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5C1DFCBE-02B0-AAFF-BF53-4845A848BA46}"/>
              </a:ext>
            </a:extLst>
          </p:cNvPr>
          <p:cNvSpPr txBox="1"/>
          <p:nvPr/>
        </p:nvSpPr>
        <p:spPr>
          <a:xfrm>
            <a:off x="278781" y="879905"/>
            <a:ext cx="6608929" cy="1200329"/>
          </a:xfrm>
          <a:prstGeom prst="rect">
            <a:avLst/>
          </a:prstGeom>
          <a:noFill/>
        </p:spPr>
        <p:txBody>
          <a:bodyPr wrap="square" rtlCol="0">
            <a:spAutoFit/>
          </a:bodyPr>
          <a:lstStyle/>
          <a:p>
            <a:pPr algn="just"/>
            <a:r>
              <a:rPr lang="fr-FR" sz="1400" i="1" dirty="0">
                <a:latin typeface="Calibri" panose="020F0502020204030204" pitchFamily="34" charset="0"/>
                <a:cs typeface="Calibri" panose="020F0502020204030204" pitchFamily="34" charset="0"/>
              </a:rPr>
              <a:t>Simple Example</a:t>
            </a:r>
            <a:r>
              <a:rPr lang="fr-FR" sz="1400" dirty="0">
                <a:latin typeface="Calibri" panose="020F0502020204030204" pitchFamily="34" charset="0"/>
                <a:cs typeface="Calibri" panose="020F0502020204030204" pitchFamily="34" charset="0"/>
              </a:rPr>
              <a:t>: Let H</a:t>
            </a:r>
            <a:r>
              <a:rPr lang="fr-FR" sz="1400" baseline="-25000" dirty="0">
                <a:latin typeface="Calibri" panose="020F0502020204030204" pitchFamily="34" charset="0"/>
                <a:cs typeface="Calibri" panose="020F0502020204030204" pitchFamily="34" charset="0"/>
              </a:rPr>
              <a:t>t </a:t>
            </a:r>
            <a:r>
              <a:rPr lang="fr-FR" sz="1400" dirty="0" err="1">
                <a:latin typeface="Calibri" panose="020F0502020204030204" pitchFamily="34" charset="0"/>
                <a:cs typeface="Calibri" panose="020F0502020204030204" pitchFamily="34" charset="0"/>
              </a:rPr>
              <a:t>be</a:t>
            </a:r>
            <a:r>
              <a:rPr lang="fr-FR" sz="1400" dirty="0">
                <a:latin typeface="Calibri" panose="020F0502020204030204" pitchFamily="34" charset="0"/>
                <a:cs typeface="Calibri" panose="020F0502020204030204" pitchFamily="34" charset="0"/>
              </a:rPr>
              <a:t> a </a:t>
            </a:r>
            <a:r>
              <a:rPr lang="fr-FR" sz="1400" dirty="0" err="1">
                <a:latin typeface="Calibri" panose="020F0502020204030204" pitchFamily="34" charset="0"/>
                <a:cs typeface="Calibri" panose="020F0502020204030204" pitchFamily="34" charset="0"/>
              </a:rPr>
              <a:t>category</a:t>
            </a:r>
            <a:r>
              <a:rPr lang="fr-FR" sz="1400" dirty="0">
                <a:latin typeface="Calibri" panose="020F0502020204030204" pitchFamily="34" charset="0"/>
                <a:cs typeface="Calibri" panose="020F0502020204030204" pitchFamily="34" charset="0"/>
              </a:rPr>
              <a:t> (</a:t>
            </a:r>
            <a:r>
              <a:rPr lang="fr-FR" sz="1400" dirty="0" err="1">
                <a:latin typeface="Calibri" panose="020F0502020204030204" pitchFamily="34" charset="0"/>
                <a:cs typeface="Calibri" panose="020F0502020204030204" pitchFamily="34" charset="0"/>
              </a:rPr>
              <a:t>hierarchical</a:t>
            </a:r>
            <a:r>
              <a:rPr lang="fr-FR" sz="1400" dirty="0">
                <a:latin typeface="Calibri" panose="020F0502020204030204" pitchFamily="34" charset="0"/>
                <a:cs typeface="Calibri" panose="020F0502020204030204" pitchFamily="34" charset="0"/>
              </a:rPr>
              <a:t> or not), </a:t>
            </a:r>
            <a:r>
              <a:rPr lang="fr-FR" sz="1400" b="1" dirty="0">
                <a:solidFill>
                  <a:srgbClr val="FF0000"/>
                </a:solidFill>
                <a:latin typeface="Calibri" panose="020F0502020204030204" pitchFamily="34" charset="0"/>
                <a:cs typeface="Calibri" panose="020F0502020204030204" pitchFamily="34" charset="0"/>
              </a:rPr>
              <a:t>S a </a:t>
            </a:r>
            <a:r>
              <a:rPr lang="fr-FR" sz="1400" b="1" dirty="0" err="1">
                <a:solidFill>
                  <a:srgbClr val="FF0000"/>
                </a:solidFill>
                <a:latin typeface="Calibri" panose="020F0502020204030204" pitchFamily="34" charset="0"/>
                <a:cs typeface="Calibri" panose="020F0502020204030204" pitchFamily="34" charset="0"/>
              </a:rPr>
              <a:t>sub</a:t>
            </a:r>
            <a:r>
              <a:rPr lang="fr-FR" sz="1400" b="1" dirty="0">
                <a:solidFill>
                  <a:srgbClr val="FF0000"/>
                </a:solidFill>
                <a:latin typeface="Calibri" panose="020F0502020204030204" pitchFamily="34" charset="0"/>
                <a:cs typeface="Calibri" panose="020F0502020204030204" pitchFamily="34" charset="0"/>
              </a:rPr>
              <a:t>-graph </a:t>
            </a:r>
            <a:r>
              <a:rPr lang="fr-FR" sz="1400" dirty="0">
                <a:latin typeface="Calibri" panose="020F0502020204030204" pitchFamily="34" charset="0"/>
                <a:cs typeface="Calibri" panose="020F0502020204030204" pitchFamily="34" charset="0"/>
              </a:rPr>
              <a:t>of </a:t>
            </a:r>
            <a:r>
              <a:rPr lang="fr-FR" sz="1400" dirty="0" err="1">
                <a:latin typeface="Calibri" panose="020F0502020204030204" pitchFamily="34" charset="0"/>
                <a:cs typeface="Calibri" panose="020F0502020204030204" pitchFamily="34" charset="0"/>
              </a:rPr>
              <a:t>it</a:t>
            </a:r>
            <a:r>
              <a:rPr lang="fr-FR" sz="1400" dirty="0">
                <a:latin typeface="Calibri" panose="020F0502020204030204" pitchFamily="34" charset="0"/>
                <a:cs typeface="Calibri" panose="020F0502020204030204" pitchFamily="34" charset="0"/>
              </a:rPr>
              <a:t> and </a:t>
            </a:r>
            <a:r>
              <a:rPr lang="fr-FR" sz="1400" b="1" dirty="0">
                <a:solidFill>
                  <a:srgbClr val="00B050"/>
                </a:solidFill>
                <a:latin typeface="Calibri" panose="020F0502020204030204" pitchFamily="34" charset="0"/>
                <a:cs typeface="Calibri" panose="020F0502020204030204" pitchFamily="34" charset="0"/>
              </a:rPr>
              <a:t>Q a </a:t>
            </a:r>
            <a:r>
              <a:rPr lang="fr-FR" sz="1400" b="1" dirty="0" err="1">
                <a:solidFill>
                  <a:srgbClr val="00B050"/>
                </a:solidFill>
                <a:latin typeface="Calibri" panose="020F0502020204030204" pitchFamily="34" charset="0"/>
                <a:cs typeface="Calibri" panose="020F0502020204030204" pitchFamily="34" charset="0"/>
              </a:rPr>
              <a:t>diagram</a:t>
            </a:r>
            <a:r>
              <a:rPr lang="fr-FR" sz="1400" b="1" dirty="0">
                <a:solidFill>
                  <a:srgbClr val="00B050"/>
                </a:solidFill>
                <a:latin typeface="Calibri" panose="020F0502020204030204" pitchFamily="34" charset="0"/>
                <a:cs typeface="Calibri" panose="020F0502020204030204" pitchFamily="34" charset="0"/>
              </a:rPr>
              <a:t> </a:t>
            </a:r>
            <a:r>
              <a:rPr lang="fr-FR" sz="1400" b="1" dirty="0">
                <a:latin typeface="Calibri" panose="020F0502020204030204" pitchFamily="34" charset="0"/>
                <a:cs typeface="Calibri" panose="020F0502020204030204" pitchFamily="34" charset="0"/>
              </a:rPr>
              <a:t>to</a:t>
            </a:r>
            <a:r>
              <a:rPr lang="fr-FR" sz="1400" dirty="0">
                <a:latin typeface="Calibri" panose="020F0502020204030204" pitchFamily="34" charset="0"/>
                <a:cs typeface="Calibri" panose="020F0502020204030204" pitchFamily="34" charset="0"/>
              </a:rPr>
              <a:t> H</a:t>
            </a:r>
            <a:r>
              <a:rPr lang="fr-FR" sz="1400" baseline="-25000" dirty="0">
                <a:latin typeface="Calibri" panose="020F0502020204030204" pitchFamily="34" charset="0"/>
                <a:cs typeface="Calibri" panose="020F0502020204030204" pitchFamily="34" charset="0"/>
              </a:rPr>
              <a:t>t </a:t>
            </a:r>
            <a:r>
              <a:rPr lang="fr-FR" sz="1400" dirty="0" err="1">
                <a:latin typeface="Calibri" panose="020F0502020204030204" pitchFamily="34" charset="0"/>
                <a:cs typeface="Calibri" panose="020F0502020204030204" pitchFamily="34" charset="0"/>
              </a:rPr>
              <a:t>without</a:t>
            </a:r>
            <a:r>
              <a:rPr lang="fr-FR" sz="1400" dirty="0">
                <a:latin typeface="Calibri" panose="020F0502020204030204" pitchFamily="34" charset="0"/>
                <a:cs typeface="Calibri" panose="020F0502020204030204" pitchFamily="34" charset="0"/>
              </a:rPr>
              <a:t> a </a:t>
            </a:r>
            <a:r>
              <a:rPr lang="fr-FR" sz="1400" dirty="0" err="1">
                <a:latin typeface="Calibri" panose="020F0502020204030204" pitchFamily="34" charset="0"/>
                <a:cs typeface="Calibri" panose="020F0502020204030204" pitchFamily="34" charset="0"/>
              </a:rPr>
              <a:t>colimit</a:t>
            </a:r>
            <a:r>
              <a:rPr lang="fr-FR" sz="1400" dirty="0">
                <a:latin typeface="Calibri" panose="020F0502020204030204" pitchFamily="34" charset="0"/>
                <a:cs typeface="Calibri" panose="020F0502020204030204" pitchFamily="34" charset="0"/>
              </a:rPr>
              <a:t> in </a:t>
            </a:r>
            <a:r>
              <a:rPr lang="fr-FR" sz="1400" dirty="0" err="1">
                <a:latin typeface="Calibri" panose="020F0502020204030204" pitchFamily="34" charset="0"/>
                <a:cs typeface="Calibri" panose="020F0502020204030204" pitchFamily="34" charset="0"/>
              </a:rPr>
              <a:t>it</a:t>
            </a:r>
            <a:r>
              <a:rPr lang="fr-FR" sz="1400" dirty="0">
                <a:latin typeface="Calibri" panose="020F0502020204030204" pitchFamily="34" charset="0"/>
                <a:cs typeface="Calibri" panose="020F0502020204030204" pitchFamily="34" charset="0"/>
              </a:rPr>
              <a:t>.</a:t>
            </a:r>
          </a:p>
          <a:p>
            <a:pPr marL="36000" algn="just"/>
            <a:r>
              <a:rPr lang="fr-FR" sz="1600" b="1" dirty="0">
                <a:latin typeface="Calibri" panose="020F0502020204030204" pitchFamily="34" charset="0"/>
                <a:cs typeface="Calibri" panose="020F0502020204030204" pitchFamily="34" charset="0"/>
              </a:rPr>
              <a:t>THEOREM</a:t>
            </a:r>
            <a:r>
              <a:rPr lang="fr-FR" sz="1600" b="1" i="1" dirty="0">
                <a:latin typeface="Calibri" panose="020F0502020204030204" pitchFamily="34" charset="0"/>
                <a:cs typeface="Calibri" panose="020F0502020204030204" pitchFamily="34" charset="0"/>
              </a:rPr>
              <a:t>.</a:t>
            </a:r>
            <a:r>
              <a:rPr lang="fr-FR" sz="1600" i="1" dirty="0">
                <a:latin typeface="Calibri" panose="020F0502020204030204" pitchFamily="34" charset="0"/>
                <a:cs typeface="Calibri" panose="020F0502020204030204" pitchFamily="34" charset="0"/>
              </a:rPr>
              <a:t> </a:t>
            </a:r>
            <a:r>
              <a:rPr lang="fr-FR" sz="1400" i="1" dirty="0">
                <a:latin typeface="Calibri" panose="020F0502020204030204" pitchFamily="34" charset="0"/>
                <a:cs typeface="Calibri" panose="020F0502020204030204" pitchFamily="34" charset="0"/>
              </a:rPr>
              <a:t>The </a:t>
            </a:r>
            <a:r>
              <a:rPr lang="fr-FR" sz="1400" b="1" i="1" dirty="0">
                <a:latin typeface="Calibri" panose="020F0502020204030204" pitchFamily="34" charset="0"/>
                <a:cs typeface="Calibri" panose="020F0502020204030204" pitchFamily="34" charset="0"/>
              </a:rPr>
              <a:t>Complexification of </a:t>
            </a:r>
            <a:r>
              <a:rPr lang="fr-FR" sz="1400" i="1" dirty="0">
                <a:latin typeface="Calibri" panose="020F0502020204030204" pitchFamily="34" charset="0"/>
                <a:cs typeface="Calibri" panose="020F0502020204030204" pitchFamily="34" charset="0"/>
              </a:rPr>
              <a:t>H</a:t>
            </a:r>
            <a:r>
              <a:rPr lang="fr-FR" sz="1400" i="1" baseline="-25000" dirty="0">
                <a:latin typeface="Calibri" panose="020F0502020204030204" pitchFamily="34" charset="0"/>
                <a:cs typeface="Calibri" panose="020F0502020204030204" pitchFamily="34" charset="0"/>
              </a:rPr>
              <a:t>t</a:t>
            </a:r>
            <a:r>
              <a:rPr lang="fr-FR" sz="1400" i="1" dirty="0">
                <a:latin typeface="Calibri" panose="020F0502020204030204" pitchFamily="34" charset="0"/>
                <a:cs typeface="Calibri" panose="020F0502020204030204" pitchFamily="34" charset="0"/>
              </a:rPr>
              <a:t> for the data (</a:t>
            </a:r>
            <a:r>
              <a:rPr lang="fr-FR" sz="1400" b="1" i="1" dirty="0">
                <a:solidFill>
                  <a:srgbClr val="FF0000"/>
                </a:solidFill>
                <a:latin typeface="Calibri" panose="020F0502020204030204" pitchFamily="34" charset="0"/>
                <a:cs typeface="Calibri" panose="020F0502020204030204" pitchFamily="34" charset="0"/>
              </a:rPr>
              <a:t>S</a:t>
            </a:r>
            <a:r>
              <a:rPr lang="fr-FR" sz="1400" i="1" dirty="0">
                <a:latin typeface="Calibri" panose="020F0502020204030204" pitchFamily="34" charset="0"/>
                <a:cs typeface="Calibri" panose="020F0502020204030204" pitchFamily="34" charset="0"/>
              </a:rPr>
              <a:t>, </a:t>
            </a:r>
            <a:r>
              <a:rPr lang="fr-FR" sz="1400" b="1" i="1" dirty="0">
                <a:solidFill>
                  <a:srgbClr val="00B050"/>
                </a:solidFill>
                <a:latin typeface="Calibri" panose="020F0502020204030204" pitchFamily="34" charset="0"/>
                <a:cs typeface="Calibri" panose="020F0502020204030204" pitchFamily="34" charset="0"/>
              </a:rPr>
              <a:t>Q</a:t>
            </a:r>
            <a:r>
              <a:rPr lang="fr-FR" sz="1400" i="1" dirty="0">
                <a:latin typeface="Calibri" panose="020F0502020204030204" pitchFamily="34" charset="0"/>
                <a:cs typeface="Calibri" panose="020F0502020204030204" pitchFamily="34" charset="0"/>
              </a:rPr>
              <a:t>) </a:t>
            </a:r>
            <a:r>
              <a:rPr lang="fr-FR" sz="1400" i="1" dirty="0" err="1">
                <a:latin typeface="Calibri" panose="020F0502020204030204" pitchFamily="34" charset="0"/>
                <a:cs typeface="Calibri" panose="020F0502020204030204" pitchFamily="34" charset="0"/>
              </a:rPr>
              <a:t>is</a:t>
            </a:r>
            <a:r>
              <a:rPr lang="fr-FR" sz="1400" i="1" dirty="0">
                <a:latin typeface="Calibri" panose="020F0502020204030204" pitchFamily="34" charset="0"/>
                <a:cs typeface="Calibri" panose="020F0502020204030204" pitchFamily="34" charset="0"/>
              </a:rPr>
              <a:t> the </a:t>
            </a:r>
            <a:r>
              <a:rPr lang="fr-FR" sz="1400" i="1" dirty="0" err="1">
                <a:latin typeface="Calibri" panose="020F0502020204030204" pitchFamily="34" charset="0"/>
                <a:cs typeface="Calibri" panose="020F0502020204030204" pitchFamily="34" charset="0"/>
              </a:rPr>
              <a:t>universal</a:t>
            </a:r>
            <a:r>
              <a:rPr lang="fr-FR" sz="1400" i="1" dirty="0">
                <a:latin typeface="Calibri" panose="020F0502020204030204" pitchFamily="34" charset="0"/>
                <a:cs typeface="Calibri" panose="020F0502020204030204" pitchFamily="34" charset="0"/>
              </a:rPr>
              <a:t> solution to the </a:t>
            </a:r>
            <a:r>
              <a:rPr lang="fr-FR" sz="1400" i="1" dirty="0" err="1">
                <a:latin typeface="Calibri" panose="020F0502020204030204" pitchFamily="34" charset="0"/>
                <a:cs typeface="Calibri" panose="020F0502020204030204" pitchFamily="34" charset="0"/>
              </a:rPr>
              <a:t>problem</a:t>
            </a:r>
            <a:r>
              <a:rPr lang="fr-FR" sz="1400" i="1" dirty="0">
                <a:latin typeface="Calibri" panose="020F0502020204030204" pitchFamily="34" charset="0"/>
                <a:cs typeface="Calibri" panose="020F0502020204030204" pitchFamily="34" charset="0"/>
              </a:rPr>
              <a:t>: </a:t>
            </a:r>
            <a:r>
              <a:rPr lang="fr-FR" sz="1400" i="1" dirty="0" err="1">
                <a:latin typeface="Calibri" panose="020F0502020204030204" pitchFamily="34" charset="0"/>
                <a:cs typeface="Calibri" panose="020F0502020204030204" pitchFamily="34" charset="0"/>
              </a:rPr>
              <a:t>finding</a:t>
            </a:r>
            <a:r>
              <a:rPr lang="fr-FR" sz="1400" i="1" dirty="0">
                <a:latin typeface="Calibri" panose="020F0502020204030204" pitchFamily="34" charset="0"/>
                <a:cs typeface="Calibri" panose="020F0502020204030204" pitchFamily="34" charset="0"/>
              </a:rPr>
              <a:t> a </a:t>
            </a:r>
            <a:r>
              <a:rPr lang="fr-FR" sz="1400" i="1" dirty="0" err="1">
                <a:latin typeface="Calibri" panose="020F0502020204030204" pitchFamily="34" charset="0"/>
                <a:cs typeface="Calibri" panose="020F0502020204030204" pitchFamily="34" charset="0"/>
              </a:rPr>
              <a:t>functor</a:t>
            </a:r>
            <a:r>
              <a:rPr lang="fr-FR" sz="1400" i="1" dirty="0">
                <a:latin typeface="Calibri" panose="020F0502020204030204" pitchFamily="34" charset="0"/>
                <a:cs typeface="Calibri" panose="020F0502020204030204" pitchFamily="34" charset="0"/>
              </a:rPr>
              <a:t> X: </a:t>
            </a:r>
            <a:r>
              <a:rPr lang="fr-FR" sz="1400" i="1" dirty="0" err="1">
                <a:latin typeface="Calibri" panose="020F0502020204030204" pitchFamily="34" charset="0"/>
                <a:cs typeface="Calibri" panose="020F0502020204030204" pitchFamily="34" charset="0"/>
              </a:rPr>
              <a:t>H</a:t>
            </a:r>
            <a:r>
              <a:rPr lang="fr-FR" sz="1400" i="1" baseline="-25000" dirty="0" err="1">
                <a:latin typeface="Calibri" panose="020F0502020204030204" pitchFamily="34" charset="0"/>
                <a:cs typeface="Calibri" panose="020F0502020204030204" pitchFamily="34" charset="0"/>
              </a:rPr>
              <a:t>t</a:t>
            </a:r>
            <a:r>
              <a:rPr lang="fr-FR" sz="1400" i="1" dirty="0">
                <a:latin typeface="Calibri" panose="020F0502020204030204" pitchFamily="34" charset="0"/>
                <a:cs typeface="Calibri" panose="020F0502020204030204" pitchFamily="34" charset="0"/>
              </a:rPr>
              <a:t>\S → H</a:t>
            </a:r>
            <a:r>
              <a:rPr lang="fr-FR" sz="1400" i="1" baseline="-25000" dirty="0">
                <a:latin typeface="Calibri" panose="020F0502020204030204" pitchFamily="34" charset="0"/>
                <a:cs typeface="Calibri" panose="020F0502020204030204" pitchFamily="34" charset="0"/>
              </a:rPr>
              <a:t>t’ </a:t>
            </a:r>
            <a:r>
              <a:rPr lang="fr-FR" sz="1400" i="1" dirty="0" err="1">
                <a:latin typeface="Calibri" panose="020F0502020204030204" pitchFamily="34" charset="0"/>
                <a:cs typeface="Calibri" panose="020F0502020204030204" pitchFamily="34" charset="0"/>
              </a:rPr>
              <a:t>such</a:t>
            </a:r>
            <a:r>
              <a:rPr lang="fr-FR" sz="1400" i="1" dirty="0">
                <a:latin typeface="Calibri" panose="020F0502020204030204" pitchFamily="34" charset="0"/>
                <a:cs typeface="Calibri" panose="020F0502020204030204" pitchFamily="34" charset="0"/>
              </a:rPr>
              <a:t> </a:t>
            </a:r>
            <a:r>
              <a:rPr lang="fr-FR" sz="1400" i="1" dirty="0" err="1">
                <a:latin typeface="Calibri" panose="020F0502020204030204" pitchFamily="34" charset="0"/>
                <a:cs typeface="Calibri" panose="020F0502020204030204" pitchFamily="34" charset="0"/>
              </a:rPr>
              <a:t>that</a:t>
            </a:r>
            <a:r>
              <a:rPr lang="fr-FR" sz="1400" i="1" dirty="0">
                <a:latin typeface="Calibri" panose="020F0502020204030204" pitchFamily="34" charset="0"/>
                <a:cs typeface="Calibri" panose="020F0502020204030204" pitchFamily="34" charset="0"/>
              </a:rPr>
              <a:t> X(Q) </a:t>
            </a:r>
            <a:r>
              <a:rPr lang="fr-FR" sz="1400" i="1" dirty="0" err="1">
                <a:latin typeface="Calibri" panose="020F0502020204030204" pitchFamily="34" charset="0"/>
                <a:cs typeface="Calibri" panose="020F0502020204030204" pitchFamily="34" charset="0"/>
              </a:rPr>
              <a:t>admits</a:t>
            </a:r>
            <a:r>
              <a:rPr lang="fr-FR" sz="1400" i="1" dirty="0">
                <a:latin typeface="Calibri" panose="020F0502020204030204" pitchFamily="34" charset="0"/>
                <a:cs typeface="Calibri" panose="020F0502020204030204" pitchFamily="34" charset="0"/>
              </a:rPr>
              <a:t> a </a:t>
            </a:r>
            <a:r>
              <a:rPr lang="fr-FR" sz="1400" i="1" dirty="0" err="1">
                <a:latin typeface="Calibri" panose="020F0502020204030204" pitchFamily="34" charset="0"/>
                <a:cs typeface="Calibri" panose="020F0502020204030204" pitchFamily="34" charset="0"/>
              </a:rPr>
              <a:t>colimit</a:t>
            </a:r>
            <a:r>
              <a:rPr lang="fr-FR" sz="1400" i="1" dirty="0">
                <a:latin typeface="Calibri" panose="020F0502020204030204" pitchFamily="34" charset="0"/>
                <a:cs typeface="Calibri" panose="020F0502020204030204" pitchFamily="34" charset="0"/>
              </a:rPr>
              <a:t> in H</a:t>
            </a:r>
            <a:r>
              <a:rPr lang="fr-FR" sz="1400" i="1" baseline="-25000" dirty="0">
                <a:latin typeface="Calibri" panose="020F0502020204030204" pitchFamily="34" charset="0"/>
                <a:cs typeface="Calibri" panose="020F0502020204030204" pitchFamily="34" charset="0"/>
              </a:rPr>
              <a:t>t’</a:t>
            </a:r>
            <a:r>
              <a:rPr lang="fr-FR" sz="1400" i="1" dirty="0">
                <a:latin typeface="Calibri" panose="020F0502020204030204" pitchFamily="34" charset="0"/>
                <a:cs typeface="Calibri" panose="020F0502020204030204" pitchFamily="34" charset="0"/>
              </a:rPr>
              <a:t>. It can </a:t>
            </a:r>
            <a:r>
              <a:rPr lang="fr-FR" sz="1400" i="1" dirty="0" err="1">
                <a:latin typeface="Calibri" panose="020F0502020204030204" pitchFamily="34" charset="0"/>
                <a:cs typeface="Calibri" panose="020F0502020204030204" pitchFamily="34" charset="0"/>
              </a:rPr>
              <a:t>be</a:t>
            </a:r>
            <a:r>
              <a:rPr lang="fr-FR" sz="1400" i="1" dirty="0">
                <a:latin typeface="Calibri" panose="020F0502020204030204" pitchFamily="34" charset="0"/>
                <a:cs typeface="Calibri" panose="020F0502020204030204" pitchFamily="34" charset="0"/>
              </a:rPr>
              <a:t> </a:t>
            </a:r>
            <a:r>
              <a:rPr lang="fr-FR" sz="1400" i="1" dirty="0" err="1">
                <a:latin typeface="Calibri" panose="020F0502020204030204" pitchFamily="34" charset="0"/>
                <a:cs typeface="Calibri" panose="020F0502020204030204" pitchFamily="34" charset="0"/>
              </a:rPr>
              <a:t>explicitly</a:t>
            </a:r>
            <a:r>
              <a:rPr lang="fr-FR" sz="1400" i="1" dirty="0">
                <a:latin typeface="Calibri" panose="020F0502020204030204" pitchFamily="34" charset="0"/>
                <a:cs typeface="Calibri" panose="020F0502020204030204" pitchFamily="34" charset="0"/>
              </a:rPr>
              <a:t> </a:t>
            </a:r>
            <a:r>
              <a:rPr lang="fr-FR" sz="1400" i="1" dirty="0" err="1">
                <a:latin typeface="Calibri" panose="020F0502020204030204" pitchFamily="34" charset="0"/>
                <a:cs typeface="Calibri" panose="020F0502020204030204" pitchFamily="34" charset="0"/>
              </a:rPr>
              <a:t>constructed</a:t>
            </a:r>
            <a:endParaRPr lang="fr-FR" sz="1600" i="1" dirty="0">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37857EE4-8313-195E-E687-5FF412605C14}"/>
              </a:ext>
            </a:extLst>
          </p:cNvPr>
          <p:cNvSpPr txBox="1"/>
          <p:nvPr/>
        </p:nvSpPr>
        <p:spPr>
          <a:xfrm>
            <a:off x="266490" y="2517217"/>
            <a:ext cx="1172018" cy="2677656"/>
          </a:xfrm>
          <a:prstGeom prst="rect">
            <a:avLst/>
          </a:prstGeom>
          <a:noFill/>
        </p:spPr>
        <p:txBody>
          <a:bodyPr wrap="square" rtlCol="0">
            <a:spAutoFit/>
          </a:bodyPr>
          <a:lstStyle/>
          <a:p>
            <a:pPr marL="17463" indent="-17463" algn="l"/>
            <a:r>
              <a:rPr lang="fr-FR" sz="1400" i="1" dirty="0">
                <a:latin typeface="Arial" panose="020B0604020202020204" pitchFamily="34" charset="0"/>
                <a:cs typeface="Arial" panose="020B0604020202020204" pitchFamily="34" charset="0"/>
              </a:rPr>
              <a:t>* </a:t>
            </a:r>
            <a:r>
              <a:rPr lang="fr-FR" sz="1400" i="1" dirty="0">
                <a:cs typeface="Arial" panose="020B0604020202020204" pitchFamily="34" charset="0"/>
              </a:rPr>
              <a:t>It </a:t>
            </a:r>
            <a:r>
              <a:rPr lang="fr-FR" sz="1400" i="1" dirty="0" err="1">
                <a:cs typeface="Arial" panose="020B0604020202020204" pitchFamily="34" charset="0"/>
              </a:rPr>
              <a:t>is</a:t>
            </a:r>
            <a:r>
              <a:rPr lang="fr-FR" sz="1400" i="1" dirty="0">
                <a:cs typeface="Arial" panose="020B0604020202020204" pitchFamily="34" charset="0"/>
              </a:rPr>
              <a:t> </a:t>
            </a:r>
            <a:r>
              <a:rPr lang="en-US" altLang="fr-FR" sz="1400" i="1" dirty="0">
                <a:cs typeface="Arial" panose="020B0604020202020204" pitchFamily="34" charset="0"/>
              </a:rPr>
              <a:t>in relation to relative completion</a:t>
            </a:r>
            <a:r>
              <a:rPr lang="en-US" altLang="fr-FR" sz="1400" i="1" dirty="0">
                <a:cs typeface="Calibri" panose="020F0502020204030204" pitchFamily="34" charset="0"/>
              </a:rPr>
              <a:t> </a:t>
            </a:r>
            <a:r>
              <a:rPr lang="en-US" altLang="fr-FR" sz="1400" i="1" dirty="0">
                <a:cs typeface="Arial" panose="020B0604020202020204" pitchFamily="34" charset="0"/>
              </a:rPr>
              <a:t>processes studied in sketch theory (A. </a:t>
            </a:r>
            <a:r>
              <a:rPr lang="en-US" altLang="fr-FR" sz="1400" i="1" dirty="0" err="1">
                <a:cs typeface="Arial" panose="020B0604020202020204" pitchFamily="34" charset="0"/>
              </a:rPr>
              <a:t>Bastiani</a:t>
            </a:r>
            <a:r>
              <a:rPr lang="en-US" altLang="fr-FR" sz="1400" i="1" dirty="0">
                <a:cs typeface="Arial" panose="020B0604020202020204" pitchFamily="34" charset="0"/>
              </a:rPr>
              <a:t>-Ehresmann &amp; </a:t>
            </a:r>
            <a:r>
              <a:rPr lang="en-US" altLang="fr-FR" sz="1400" i="1" dirty="0" err="1">
                <a:cs typeface="Arial" panose="020B0604020202020204" pitchFamily="34" charset="0"/>
              </a:rPr>
              <a:t>C.Ehresmann</a:t>
            </a:r>
            <a:r>
              <a:rPr lang="en-US" altLang="fr-FR" sz="1400" i="1" dirty="0">
                <a:cs typeface="Arial" panose="020B0604020202020204" pitchFamily="34" charset="0"/>
              </a:rPr>
              <a:t>, 1972).</a:t>
            </a:r>
            <a:endParaRPr lang="fr-FR" sz="1400" i="1" dirty="0" err="1">
              <a:cs typeface="Arial" panose="020B0604020202020204" pitchFamily="34" charset="0"/>
            </a:endParaRPr>
          </a:p>
        </p:txBody>
      </p:sp>
      <p:cxnSp>
        <p:nvCxnSpPr>
          <p:cNvPr id="10" name="Connecteur droit 12">
            <a:extLst>
              <a:ext uri="{FF2B5EF4-FFF2-40B4-BE49-F238E27FC236}">
                <a16:creationId xmlns:a16="http://schemas.microsoft.com/office/drawing/2014/main" id="{B9784766-E4A4-1163-7259-9AD3E68DE6EB}"/>
              </a:ext>
            </a:extLst>
          </p:cNvPr>
          <p:cNvCxnSpPr>
            <a:cxnSpLocks/>
          </p:cNvCxnSpPr>
          <p:nvPr/>
        </p:nvCxnSpPr>
        <p:spPr>
          <a:xfrm flipH="1">
            <a:off x="3102470" y="3909060"/>
            <a:ext cx="966610" cy="1070370"/>
          </a:xfrm>
          <a:prstGeom prst="line">
            <a:avLst/>
          </a:prstGeom>
          <a:ln w="190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E721946-35FF-FA1A-FEA4-73C7538FC2C6}"/>
              </a:ext>
            </a:extLst>
          </p:cNvPr>
          <p:cNvSpPr txBox="1"/>
          <p:nvPr/>
        </p:nvSpPr>
        <p:spPr>
          <a:xfrm>
            <a:off x="3610188" y="4335232"/>
            <a:ext cx="182880" cy="338554"/>
          </a:xfrm>
          <a:prstGeom prst="rect">
            <a:avLst/>
          </a:prstGeom>
          <a:noFill/>
        </p:spPr>
        <p:txBody>
          <a:bodyPr wrap="square" rtlCol="0">
            <a:spAutoFit/>
          </a:bodyPr>
          <a:lstStyle/>
          <a:p>
            <a:pPr algn="l"/>
            <a:r>
              <a:rPr lang="fr-FR" sz="1600" b="1" dirty="0">
                <a:solidFill>
                  <a:srgbClr val="FF0000"/>
                </a:solidFill>
                <a:latin typeface="Arial" panose="020B0604020202020204" pitchFamily="34" charset="0"/>
                <a:cs typeface="Arial" panose="020B0604020202020204" pitchFamily="34" charset="0"/>
              </a:rPr>
              <a:t>S</a:t>
            </a:r>
          </a:p>
        </p:txBody>
      </p:sp>
      <p:sp>
        <p:nvSpPr>
          <p:cNvPr id="4" name="Free-form: Shape 3">
            <a:extLst>
              <a:ext uri="{FF2B5EF4-FFF2-40B4-BE49-F238E27FC236}">
                <a16:creationId xmlns:a16="http://schemas.microsoft.com/office/drawing/2014/main" id="{F124CB35-DF43-B699-2411-50A8CE7F34C2}"/>
              </a:ext>
            </a:extLst>
          </p:cNvPr>
          <p:cNvSpPr/>
          <p:nvPr/>
        </p:nvSpPr>
        <p:spPr>
          <a:xfrm>
            <a:off x="5905500" y="3771900"/>
            <a:ext cx="1043940" cy="1165860"/>
          </a:xfrm>
          <a:custGeom>
            <a:avLst/>
            <a:gdLst>
              <a:gd name="connsiteX0" fmla="*/ 106680 w 1043940"/>
              <a:gd name="connsiteY0" fmla="*/ 1066800 h 1165860"/>
              <a:gd name="connsiteX1" fmla="*/ 944880 w 1043940"/>
              <a:gd name="connsiteY1" fmla="*/ 0 h 1165860"/>
              <a:gd name="connsiteX2" fmla="*/ 1043940 w 1043940"/>
              <a:gd name="connsiteY2" fmla="*/ 1135380 h 1165860"/>
              <a:gd name="connsiteX3" fmla="*/ 7620 w 1043940"/>
              <a:gd name="connsiteY3" fmla="*/ 1165860 h 1165860"/>
              <a:gd name="connsiteX4" fmla="*/ 0 w 1043940"/>
              <a:gd name="connsiteY4" fmla="*/ 1165860 h 1165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940" h="1165860">
                <a:moveTo>
                  <a:pt x="106680" y="1066800"/>
                </a:moveTo>
                <a:lnTo>
                  <a:pt x="944880" y="0"/>
                </a:lnTo>
                <a:lnTo>
                  <a:pt x="1043940" y="1135380"/>
                </a:lnTo>
                <a:lnTo>
                  <a:pt x="7620" y="1165860"/>
                </a:lnTo>
                <a:lnTo>
                  <a:pt x="0" y="1165860"/>
                </a:ln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359DECC9-BFF7-DEEB-D82B-AA302B350AB9}"/>
              </a:ext>
            </a:extLst>
          </p:cNvPr>
          <p:cNvSpPr txBox="1"/>
          <p:nvPr/>
        </p:nvSpPr>
        <p:spPr>
          <a:xfrm>
            <a:off x="4071259" y="1977835"/>
            <a:ext cx="83820" cy="338554"/>
          </a:xfrm>
          <a:prstGeom prst="rect">
            <a:avLst/>
          </a:prstGeom>
          <a:noFill/>
        </p:spPr>
        <p:txBody>
          <a:bodyPr wrap="square" rtlCol="0">
            <a:spAutoFit/>
          </a:bodyPr>
          <a:lstStyle/>
          <a:p>
            <a:pPr algn="l"/>
            <a:r>
              <a:rPr lang="fr-FR" sz="1600" dirty="0">
                <a:latin typeface="Arial" panose="020B0604020202020204" pitchFamily="34" charset="0"/>
                <a:cs typeface="Arial" panose="020B0604020202020204" pitchFamily="34" charset="0"/>
              </a:rPr>
              <a:t>X</a:t>
            </a:r>
          </a:p>
        </p:txBody>
      </p:sp>
      <p:sp>
        <p:nvSpPr>
          <p:cNvPr id="5" name="Oval 4">
            <a:extLst>
              <a:ext uri="{FF2B5EF4-FFF2-40B4-BE49-F238E27FC236}">
                <a16:creationId xmlns:a16="http://schemas.microsoft.com/office/drawing/2014/main" id="{3C9631B0-4128-77C4-9187-E96966D54082}"/>
              </a:ext>
            </a:extLst>
          </p:cNvPr>
          <p:cNvSpPr/>
          <p:nvPr/>
        </p:nvSpPr>
        <p:spPr>
          <a:xfrm>
            <a:off x="3781154" y="2504526"/>
            <a:ext cx="747850" cy="1839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78040518"/>
      </p:ext>
    </p:extLst>
  </p:cSld>
  <p:clrMapOvr>
    <a:masterClrMapping/>
  </p:clrMapOvr>
</p:sld>
</file>

<file path=ppt/theme/theme1.xml><?xml version="1.0" encoding="utf-8"?>
<a:theme xmlns:a="http://schemas.openxmlformats.org/drawingml/2006/main" name="Civil">
  <a:themeElements>
    <a:clrScheme name="Civil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fontScheme name="Civil">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sz="2400" dirty="0" smtClean="0">
            <a:latin typeface="Arial" panose="020B0604020202020204" pitchFamily="34" charset="0"/>
            <a:cs typeface="Arial" panose="020B0604020202020204" pitchFamily="34" charset="0"/>
          </a:defRPr>
        </a:defPPr>
      </a:lstStyle>
    </a:txDef>
  </a:objectDefaults>
  <a:extraClrSchemeLst>
    <a:extraClrScheme>
      <a:clrScheme name="Civil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tailEnd type="arrow"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0.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1.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4.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5.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6.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7.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8.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9.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MENS a cateegora model for cognitive processes up to phenomenological consciousness </Template>
  <TotalTime>7286</TotalTime>
  <Words>4120</Words>
  <Application>Microsoft Office PowerPoint</Application>
  <PresentationFormat>B5 (ISO) Paper (176x250 mm)</PresentationFormat>
  <Paragraphs>362</Paragraphs>
  <Slides>32</Slides>
  <Notes>22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32</vt:i4>
      </vt:variant>
    </vt:vector>
  </HeadingPairs>
  <TitlesOfParts>
    <vt:vector size="44" baseType="lpstr">
      <vt:lpstr>Arial</vt:lpstr>
      <vt:lpstr>Book Antiqua</vt:lpstr>
      <vt:lpstr>Calibri</vt:lpstr>
      <vt:lpstr>Calibri </vt:lpstr>
      <vt:lpstr>Calibri Light</vt:lpstr>
      <vt:lpstr>Georgia</vt:lpstr>
      <vt:lpstr>Times New Roman</vt:lpstr>
      <vt:lpstr>Verdana, Arial, Helvetica, sans-serif</vt:lpstr>
      <vt:lpstr>Wingdings</vt:lpstr>
      <vt:lpstr>Wingdings 2</vt:lpstr>
      <vt:lpstr>Civil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AE</dc:creator>
  <cp:lastModifiedBy>AE</cp:lastModifiedBy>
  <cp:revision>367</cp:revision>
  <dcterms:created xsi:type="dcterms:W3CDTF">2023-03-14T16:14:40Z</dcterms:created>
  <dcterms:modified xsi:type="dcterms:W3CDTF">2023-04-14T17:33:15Z</dcterms:modified>
</cp:coreProperties>
</file>