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335" r:id="rId3"/>
    <p:sldId id="797" r:id="rId4"/>
    <p:sldId id="334" r:id="rId5"/>
    <p:sldId id="271" r:id="rId6"/>
    <p:sldId id="264" r:id="rId7"/>
    <p:sldId id="268" r:id="rId8"/>
    <p:sldId id="272" r:id="rId9"/>
    <p:sldId id="288" r:id="rId10"/>
    <p:sldId id="291" r:id="rId11"/>
    <p:sldId id="777" r:id="rId12"/>
    <p:sldId id="286" r:id="rId13"/>
    <p:sldId id="799" r:id="rId14"/>
    <p:sldId id="778" r:id="rId15"/>
    <p:sldId id="779" r:id="rId16"/>
    <p:sldId id="780" r:id="rId17"/>
    <p:sldId id="781" r:id="rId18"/>
    <p:sldId id="782" r:id="rId19"/>
    <p:sldId id="783" r:id="rId20"/>
    <p:sldId id="784" r:id="rId21"/>
    <p:sldId id="785" r:id="rId22"/>
    <p:sldId id="786" r:id="rId23"/>
    <p:sldId id="794" r:id="rId24"/>
    <p:sldId id="787" r:id="rId25"/>
    <p:sldId id="788" r:id="rId26"/>
    <p:sldId id="795" r:id="rId27"/>
    <p:sldId id="790" r:id="rId28"/>
    <p:sldId id="792" r:id="rId29"/>
    <p:sldId id="796" r:id="rId30"/>
    <p:sldId id="79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557" autoAdjust="0"/>
    <p:restoredTop sz="94470" autoAdjust="0"/>
  </p:normalViewPr>
  <p:slideViewPr>
    <p:cSldViewPr>
      <p:cViewPr>
        <p:scale>
          <a:sx n="60" d="100"/>
          <a:sy n="60" d="100"/>
        </p:scale>
        <p:origin x="-1272" y="-1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1899B-0862-4C1C-A4F5-BC4BF7EA3762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B185-68D1-4BD2-8429-C9B8E22A3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36D6C-1AA1-46E4-A60D-D1CEF6EE128A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CBAFA-55EB-4742-9B70-3166267C5F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774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440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0346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E34B0-1200-49F7-B3F8-168D62A7FD5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7427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6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EE34B0-1200-49F7-B3F8-168D62A7FD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68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55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7318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7318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CBAFA-55EB-4742-9B70-3166267C5FCF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500034" y="500042"/>
            <a:ext cx="8215370" cy="3929090"/>
            <a:chOff x="500034" y="357166"/>
            <a:chExt cx="8215370" cy="3929090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714348" y="357166"/>
              <a:ext cx="1357322" cy="392909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00034" y="428604"/>
              <a:ext cx="1643074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600" b="1" dirty="0"/>
                <a:t>RECEPTORS</a:t>
              </a:r>
            </a:p>
          </p:txBody>
        </p:sp>
        <p:sp>
          <p:nvSpPr>
            <p:cNvPr id="16" name="Rectangle à coins arrondis 15"/>
            <p:cNvSpPr/>
            <p:nvPr userDrawn="1"/>
          </p:nvSpPr>
          <p:spPr>
            <a:xfrm>
              <a:off x="2285984" y="357166"/>
              <a:ext cx="2357454" cy="392909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à coins arrondis 16"/>
            <p:cNvSpPr/>
            <p:nvPr userDrawn="1"/>
          </p:nvSpPr>
          <p:spPr>
            <a:xfrm>
              <a:off x="4786314" y="357166"/>
              <a:ext cx="2286016" cy="39290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à coins arrondis 17"/>
            <p:cNvSpPr/>
            <p:nvPr userDrawn="1"/>
          </p:nvSpPr>
          <p:spPr>
            <a:xfrm>
              <a:off x="7215206" y="357166"/>
              <a:ext cx="1428760" cy="3929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 userDrawn="1"/>
          </p:nvSpPr>
          <p:spPr>
            <a:xfrm>
              <a:off x="2571736" y="428604"/>
              <a:ext cx="1928826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fr-FR" sz="1600" b="1" dirty="0"/>
                <a:t>PROCESSING UNIT </a:t>
              </a:r>
              <a:endParaRPr lang="fr-FR" sz="1600" b="1" i="1" dirty="0"/>
            </a:p>
          </p:txBody>
        </p:sp>
        <p:sp>
          <p:nvSpPr>
            <p:cNvPr id="20" name="ZoneTexte 19"/>
            <p:cNvSpPr txBox="1"/>
            <p:nvPr userDrawn="1"/>
          </p:nvSpPr>
          <p:spPr>
            <a:xfrm>
              <a:off x="5357817" y="428604"/>
              <a:ext cx="1571637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fr-FR" sz="1600" b="1" dirty="0"/>
                <a:t>MEMORY</a:t>
              </a:r>
            </a:p>
          </p:txBody>
        </p:sp>
        <p:sp>
          <p:nvSpPr>
            <p:cNvPr id="29" name="ZoneTexte 28"/>
            <p:cNvSpPr txBox="1"/>
            <p:nvPr userDrawn="1"/>
          </p:nvSpPr>
          <p:spPr>
            <a:xfrm>
              <a:off x="7358082" y="428604"/>
              <a:ext cx="1357322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fr-FR" sz="1600" b="1" dirty="0"/>
                <a:t>EFFECTORS</a:t>
              </a:r>
            </a:p>
          </p:txBody>
        </p:sp>
      </p:grpSp>
      <p:sp>
        <p:nvSpPr>
          <p:cNvPr id="30" name="ZoneTexte 29"/>
          <p:cNvSpPr txBox="1"/>
          <p:nvPr userDrawn="1"/>
        </p:nvSpPr>
        <p:spPr>
          <a:xfrm>
            <a:off x="3143240" y="-24"/>
            <a:ext cx="1881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DATA ANALYSER</a:t>
            </a:r>
          </a:p>
        </p:txBody>
      </p:sp>
    </p:spTree>
  </p:cSld>
  <p:clrMapOvr>
    <a:masterClrMapping/>
  </p:clrMapOvr>
  <p:transition advTm="47948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3" indent="0" algn="ctr">
              <a:buNone/>
              <a:defRPr sz="1800"/>
            </a:lvl3pPr>
            <a:lvl4pPr marL="1371589" indent="0" algn="ctr">
              <a:buNone/>
              <a:defRPr sz="1599"/>
            </a:lvl4pPr>
            <a:lvl5pPr marL="1828785" indent="0" algn="ctr">
              <a:buNone/>
              <a:defRPr sz="1599"/>
            </a:lvl5pPr>
            <a:lvl6pPr marL="2285982" indent="0" algn="ctr">
              <a:buNone/>
              <a:defRPr sz="1599"/>
            </a:lvl6pPr>
            <a:lvl7pPr marL="2743178" indent="0" algn="ctr">
              <a:buNone/>
              <a:defRPr sz="1599"/>
            </a:lvl7pPr>
            <a:lvl8pPr marL="3200375" indent="0" algn="ctr">
              <a:buNone/>
              <a:defRPr sz="1599"/>
            </a:lvl8pPr>
            <a:lvl9pPr marL="3657570" indent="0" algn="ctr">
              <a:buNone/>
              <a:defRPr sz="1599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8451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97260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98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17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37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57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97317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1959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599" b="1"/>
            </a:lvl4pPr>
            <a:lvl5pPr marL="1828785" indent="0">
              <a:buNone/>
              <a:defRPr sz="1599" b="1"/>
            </a:lvl5pPr>
            <a:lvl6pPr marL="2285982" indent="0">
              <a:buNone/>
              <a:defRPr sz="1599" b="1"/>
            </a:lvl6pPr>
            <a:lvl7pPr marL="2743178" indent="0">
              <a:buNone/>
              <a:defRPr sz="1599" b="1"/>
            </a:lvl7pPr>
            <a:lvl8pPr marL="3200375" indent="0">
              <a:buNone/>
              <a:defRPr sz="1599" b="1"/>
            </a:lvl8pPr>
            <a:lvl9pPr marL="3657570" indent="0">
              <a:buNone/>
              <a:defRPr sz="1599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4"/>
            <a:ext cx="38873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599" b="1"/>
            </a:lvl4pPr>
            <a:lvl5pPr marL="1828785" indent="0">
              <a:buNone/>
              <a:defRPr sz="1599" b="1"/>
            </a:lvl5pPr>
            <a:lvl6pPr marL="2285982" indent="0">
              <a:buNone/>
              <a:defRPr sz="1599" b="1"/>
            </a:lvl6pPr>
            <a:lvl7pPr marL="2743178" indent="0">
              <a:buNone/>
              <a:defRPr sz="1599" b="1"/>
            </a:lvl7pPr>
            <a:lvl8pPr marL="3200375" indent="0">
              <a:buNone/>
              <a:defRPr sz="1599" b="1"/>
            </a:lvl8pPr>
            <a:lvl9pPr marL="3657570" indent="0">
              <a:buNone/>
              <a:defRPr sz="1599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87028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3653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54603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97" indent="0">
              <a:buNone/>
              <a:defRPr sz="1400"/>
            </a:lvl2pPr>
            <a:lvl3pPr marL="914393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2" indent="0">
              <a:buNone/>
              <a:defRPr sz="1000"/>
            </a:lvl6pPr>
            <a:lvl7pPr marL="2743178" indent="0">
              <a:buNone/>
              <a:defRPr sz="1000"/>
            </a:lvl7pPr>
            <a:lvl8pPr marL="3200375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153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3" indent="0">
              <a:buNone/>
              <a:defRPr sz="2400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2" indent="0">
              <a:buNone/>
              <a:defRPr sz="2000"/>
            </a:lvl6pPr>
            <a:lvl7pPr marL="2743178" indent="0">
              <a:buNone/>
              <a:defRPr sz="2000"/>
            </a:lvl7pPr>
            <a:lvl8pPr marL="3200375" indent="0">
              <a:buNone/>
              <a:defRPr sz="2000"/>
            </a:lvl8pPr>
            <a:lvl9pPr marL="365757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97" indent="0">
              <a:buNone/>
              <a:defRPr sz="1400"/>
            </a:lvl2pPr>
            <a:lvl3pPr marL="914393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2" indent="0">
              <a:buNone/>
              <a:defRPr sz="1000"/>
            </a:lvl6pPr>
            <a:lvl7pPr marL="2743178" indent="0">
              <a:buNone/>
              <a:defRPr sz="1000"/>
            </a:lvl7pPr>
            <a:lvl8pPr marL="3200375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71198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3539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6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2F66-0E05-4EB0-BDA0-5B5B44995066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C31-53C7-4D92-B948-ABC60AD94B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0387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2776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47948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42E1A-8E11-48A8-84C0-7C93479232E3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FD31E-EC80-4659-9898-279C23BB05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ransition advTm="47948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cehrecfhgh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D49F8F-1978-4756-86C5-C428CF19F37B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9616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4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1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4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9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6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3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9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2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0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1.wav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microsoft.com/office/2007/relationships/media" Target="../media/media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2.wav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media" Target="../media/media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>
            <a:extLst>
              <a:ext uri="{FF2B5EF4-FFF2-40B4-BE49-F238E27FC236}">
                <a16:creationId xmlns="" xmlns:a16="http://schemas.microsoft.com/office/drawing/2014/main" id="{94CA26FC-DF20-2EE8-BD66-1E4EFB522110}"/>
              </a:ext>
            </a:extLst>
          </p:cNvPr>
          <p:cNvSpPr txBox="1"/>
          <p:nvPr/>
        </p:nvSpPr>
        <p:spPr>
          <a:xfrm>
            <a:off x="178562" y="1821645"/>
            <a:ext cx="87868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DESIGNING RICHER HUMAN-MACHINE INTERACTIONS FOR COMPLEX ORGANISATIONS:</a:t>
            </a:r>
            <a:endParaRPr lang="fr-FR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CATEGORY-THEORETIC APPROACH WITH MEMORY EVOLUTIVE SYSTEMS</a:t>
            </a:r>
            <a:endParaRPr lang="fr-FR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="" xmlns:a16="http://schemas.microsoft.com/office/drawing/2014/main" id="{FAFEA18C-61B9-B61A-A48A-E079ABF2A156}"/>
              </a:ext>
            </a:extLst>
          </p:cNvPr>
          <p:cNvSpPr txBox="1"/>
          <p:nvPr/>
        </p:nvSpPr>
        <p:spPr>
          <a:xfrm>
            <a:off x="392876" y="4205358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>
                <a:solidFill>
                  <a:schemeClr val="bg1"/>
                </a:solidFill>
              </a:rPr>
              <a:t>Andrée EHRESMANN, Mathias BEJEAN  and  Jean-Paul VANBREMEERSCH</a:t>
            </a:r>
          </a:p>
        </p:txBody>
      </p:sp>
      <p:pic>
        <p:nvPicPr>
          <p:cNvPr id="13" name="~PP2416.WAV">
            <a:hlinkClick r:id="" action="ppaction://media"/>
          </p:cNvPr>
          <p:cNvPicPr>
            <a:picLocks noRot="1" noChangeAspect="1"/>
          </p:cNvPicPr>
          <p:nvPr>
            <a:wavAudioFile r:embed="rId1" name="~PP2416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1011744"/>
      </p:ext>
    </p:extLst>
  </p:cSld>
  <p:clrMapOvr>
    <a:masterClrMapping/>
  </p:clrMapOvr>
  <p:transition advTm="20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F832B7-0AAB-A463-838E-F9C8C66D33CC}"/>
              </a:ext>
            </a:extLst>
          </p:cNvPr>
          <p:cNvSpPr txBox="1"/>
          <p:nvPr/>
        </p:nvSpPr>
        <p:spPr>
          <a:xfrm>
            <a:off x="1006615" y="126349"/>
            <a:ext cx="6671429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93"/>
            <a:r>
              <a:rPr lang="fr-FR" sz="2041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 </a:t>
            </a:r>
            <a:r>
              <a:rPr lang="fr-FR" sz="204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SATISFYING 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A5E663-189C-D804-389F-215C963176A6}"/>
              </a:ext>
            </a:extLst>
          </p:cNvPr>
          <p:cNvSpPr txBox="1"/>
          <p:nvPr/>
        </p:nvSpPr>
        <p:spPr>
          <a:xfrm>
            <a:off x="697502" y="642918"/>
            <a:ext cx="7648887" cy="605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93">
              <a:defRPr/>
            </a:pP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fr-FR" sz="2041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204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04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satisfies</a:t>
            </a:r>
            <a:r>
              <a:rPr lang="fr-FR" sz="204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MP 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admits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n-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multifaceted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of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&gt; 0.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flexible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system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a multiple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can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facets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defTabSz="914393">
              <a:defRPr/>
            </a:pPr>
            <a:endParaRPr lang="fr-FR" sz="2041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393">
              <a:defRPr/>
            </a:pPr>
            <a:r>
              <a:rPr lang="fr-FR" sz="204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THEOREM. 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condition for the existence in </a:t>
            </a:r>
            <a:r>
              <a:rPr lang="fr-FR" sz="204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components of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</a:p>
          <a:p>
            <a:pPr algn="just" defTabSz="914393">
              <a:defRPr/>
            </a:pP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fr-FR" sz="2041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 </a:t>
            </a:r>
            <a:r>
              <a:rPr lang="fr-FR" sz="2041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defTabSz="914393">
              <a:defRPr/>
            </a:pPr>
            <a:endParaRPr lang="fr-FR" sz="204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393">
              <a:defRPr/>
            </a:pPr>
            <a:r>
              <a:rPr lang="fr-FR" sz="204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EMERGENCE THEOREM. 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satisfied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case, a complexification process can lead to the formation of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multifaceted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of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to the </a:t>
            </a:r>
            <a:r>
              <a:rPr lang="en-US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emergence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multipart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links.</a:t>
            </a:r>
          </a:p>
          <a:p>
            <a:pPr algn="ctr" defTabSz="914393">
              <a:defRPr/>
            </a:pP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Emergentist</a:t>
            </a:r>
            <a:r>
              <a:rPr lang="fr-FR" sz="2041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fr-FR" sz="2041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the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Mario </a:t>
            </a:r>
            <a:r>
              <a:rPr lang="fr-FR" sz="204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Bunge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 defTabSz="914393">
              <a:defRPr/>
            </a:pPr>
            <a:endParaRPr lang="fr-FR" sz="204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393">
              <a:defRPr/>
            </a:pPr>
            <a:r>
              <a:rPr lang="fr-FR" sz="204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COROLLARY</a:t>
            </a:r>
            <a:r>
              <a:rPr lang="fr-FR" sz="204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flexible </a:t>
            </a:r>
            <a:r>
              <a:rPr lang="fr-FR" sz="2041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</a:t>
            </a:r>
            <a:r>
              <a:rPr lang="fr-FR" sz="2041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-system MEM of  S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of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records.  If S has a DA, the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unit of DA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4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included</a:t>
            </a:r>
            <a:r>
              <a:rPr lang="fr-FR" sz="204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MEM.</a:t>
            </a:r>
          </a:p>
        </p:txBody>
      </p:sp>
      <p:pic>
        <p:nvPicPr>
          <p:cNvPr id="5" name="~PP3597.WAV">
            <a:hlinkClick r:id="" action="ppaction://media"/>
          </p:cNvPr>
          <p:cNvPicPr>
            <a:picLocks noRot="1" noChangeAspect="1"/>
          </p:cNvPicPr>
          <p:nvPr>
            <a:wavAudioFile r:embed="rId1" name="~PP3597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2651466"/>
      </p:ext>
    </p:extLst>
  </p:cSld>
  <p:clrMapOvr>
    <a:masterClrMapping/>
  </p:clrMapOvr>
  <p:transition advTm="9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ZoneTexte 105"/>
          <p:cNvSpPr txBox="1"/>
          <p:nvPr/>
        </p:nvSpPr>
        <p:spPr>
          <a:xfrm>
            <a:off x="285720" y="704190"/>
            <a:ext cx="8786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When </a:t>
            </a:r>
            <a:r>
              <a:rPr lang="en-US" sz="2400" dirty="0">
                <a:solidFill>
                  <a:schemeClr val="bg1"/>
                </a:solidFill>
              </a:rPr>
              <a:t>G and DA act together </a:t>
            </a:r>
            <a:r>
              <a:rPr lang="en-US" sz="2400" dirty="0" smtClean="0">
                <a:solidFill>
                  <a:schemeClr val="bg1"/>
                </a:solidFill>
              </a:rPr>
              <a:t>as </a:t>
            </a:r>
            <a:r>
              <a:rPr lang="en-US" sz="2400" dirty="0" err="1" smtClean="0">
                <a:solidFill>
                  <a:schemeClr val="bg1"/>
                </a:solidFill>
              </a:rPr>
              <a:t>coregulators</a:t>
            </a:r>
            <a:r>
              <a:rPr lang="en-US" sz="2400" dirty="0" smtClean="0">
                <a:solidFill>
                  <a:schemeClr val="bg1"/>
                </a:solidFill>
              </a:rPr>
              <a:t> of the MES S in meetings of S, </a:t>
            </a:r>
            <a:r>
              <a:rPr lang="en-US" sz="2400" dirty="0">
                <a:solidFill>
                  <a:schemeClr val="bg1"/>
                </a:solidFill>
              </a:rPr>
              <a:t>DA acquires a better cooperation between </a:t>
            </a:r>
            <a:r>
              <a:rPr lang="en-US" sz="2400" dirty="0" smtClean="0">
                <a:solidFill>
                  <a:schemeClr val="bg1"/>
                </a:solidFill>
              </a:rPr>
              <a:t>elements </a:t>
            </a:r>
            <a:r>
              <a:rPr lang="en-US" sz="2400" dirty="0">
                <a:solidFill>
                  <a:schemeClr val="bg1"/>
                </a:solidFill>
              </a:rPr>
              <a:t>in G which allows the formation of a G-archetypal pattern AG of  their shared </a:t>
            </a:r>
            <a:r>
              <a:rPr lang="en-US" sz="2400" dirty="0" smtClean="0">
                <a:solidFill>
                  <a:schemeClr val="bg1"/>
                </a:solidFill>
              </a:rPr>
              <a:t>concepts. Therefore it follows less misunderstandings in the meetings between the elements of G.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5AFB605F-EC9D-0DB7-B6F9-130C0CA1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3571876"/>
            <a:ext cx="4640691" cy="27860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2844" y="142852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           IMPROVING </a:t>
            </a:r>
            <a:r>
              <a:rPr lang="en-US" sz="2400" b="1" dirty="0">
                <a:solidFill>
                  <a:schemeClr val="bg1"/>
                </a:solidFill>
              </a:rPr>
              <a:t>DECISION-MAKING IN A MES </a:t>
            </a:r>
            <a:r>
              <a:rPr lang="en-US" sz="2400" b="1" dirty="0" smtClean="0">
                <a:solidFill>
                  <a:schemeClr val="bg1"/>
                </a:solidFill>
              </a:rPr>
              <a:t>S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" name="~PP3858.WAV">
            <a:hlinkClick r:id="" action="ppaction://media"/>
          </p:cNvPr>
          <p:cNvPicPr>
            <a:picLocks noRot="1" noChangeAspect="1"/>
          </p:cNvPicPr>
          <p:nvPr>
            <a:wavAudioFile r:embed="rId1" name="~PP3858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4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4282" y="642918"/>
            <a:ext cx="87868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It leverages the MES’ “Emergence Theorem” which models how  G and DA act</a:t>
            </a:r>
            <a:r>
              <a:rPr lang="fr-FR" sz="2400" dirty="0" err="1" smtClean="0">
                <a:solidFill>
                  <a:schemeClr val="bg1"/>
                </a:solidFill>
              </a:rPr>
              <a:t>ing</a:t>
            </a:r>
            <a:r>
              <a:rPr lang="en-GB" sz="2400" dirty="0" smtClean="0">
                <a:solidFill>
                  <a:schemeClr val="bg1"/>
                </a:solidFill>
              </a:rPr>
              <a:t> as co-regulators of S, </a:t>
            </a:r>
            <a:r>
              <a:rPr lang="fr-FR" sz="2400" dirty="0" err="1" smtClean="0">
                <a:solidFill>
                  <a:schemeClr val="bg1"/>
                </a:solidFill>
              </a:rPr>
              <a:t>can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form a ‘macro-landscape’ through two phases: first by constructing a shared understanding of the situation (“retrospection”) and then by collaboratively searching strategies, evaluating them, and selecting one (“prospection”). This co-regulatory dynamic enhances both individual and cooperative decision-making between G and DA over time,.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5AFB605F-EC9D-0DB7-B6F9-130C0CA1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3571876"/>
            <a:ext cx="4640691" cy="27860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2844" y="142852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               IMPROVING </a:t>
            </a:r>
            <a:r>
              <a:rPr lang="en-US" sz="2400" b="1" dirty="0">
                <a:solidFill>
                  <a:schemeClr val="bg1"/>
                </a:solidFill>
              </a:rPr>
              <a:t>DECISION-MAKING IN A MES </a:t>
            </a:r>
            <a:r>
              <a:rPr lang="en-US" sz="2400" b="1" dirty="0" smtClean="0">
                <a:solidFill>
                  <a:schemeClr val="bg1"/>
                </a:solidFill>
              </a:rPr>
              <a:t>S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3" name="~PP2625.WAV">
            <a:hlinkClick r:id="" action="ppaction://media"/>
          </p:cNvPr>
          <p:cNvPicPr>
            <a:picLocks noRot="1" noChangeAspect="1"/>
          </p:cNvPicPr>
          <p:nvPr>
            <a:wavAudioFile r:embed="rId1" name="~PP2625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4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2018.WAV">
            <a:hlinkClick r:id="" action="ppaction://media"/>
          </p:cNvPr>
          <p:cNvPicPr>
            <a:picLocks noRot="1" noChangeAspect="1"/>
          </p:cNvPicPr>
          <p:nvPr>
            <a:wavAudioFile r:embed="rId1" name="~PP2018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9278989"/>
      </p:ext>
    </p:extLst>
  </p:cSld>
  <p:clrMapOvr>
    <a:masterClrMapping/>
  </p:clrMapOvr>
  <p:transition advTm="10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~PP2953.WAV">
            <a:hlinkClick r:id="" action="ppaction://media"/>
          </p:cNvPr>
          <p:cNvPicPr>
            <a:picLocks noRot="1" noChangeAspect="1"/>
          </p:cNvPicPr>
          <p:nvPr>
            <a:wavAudioFile r:embed="rId1" name="~PP2953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520260-AA04-9A42-8C92-2B7820692BA4}"/>
              </a:ext>
            </a:extLst>
          </p:cNvPr>
          <p:cNvSpPr txBox="1"/>
          <p:nvPr/>
        </p:nvSpPr>
        <p:spPr>
          <a:xfrm>
            <a:off x="1714480" y="2714620"/>
            <a:ext cx="6240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Part 2 : Particular case where S is a care-house for vulnerable persons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BB0CC40-EA72-EDDA-0B72-0D15C06FC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2C20DB7C-1C69-04F2-9304-FFDBFA681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34" y="2708920"/>
            <a:ext cx="80724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that the DA is being built little by little by selecting specific arrows to develop learning and else via successive complexifications of the </a:t>
            </a:r>
            <a:r>
              <a:rPr lang="en-GB" sz="2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category generated by such arrows.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800" kern="100" dirty="0"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kern="100" dirty="0"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Emergence Theorem shows that</a:t>
            </a:r>
            <a:r>
              <a:rPr lang="en-GB" sz="2800" kern="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n-GB" sz="2800" kern="100" dirty="0"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over time, this process adds objects of increasing complexity order in DA.</a:t>
            </a:r>
            <a:endParaRPr lang="fr-FR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674" y="571480"/>
            <a:ext cx="77867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In the case of a care establishment for vulnerable people, one of the important challenge would be the development of alerts to prevent the occurrence of epidemics within the institution.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8" name="~PP1609.WAV">
            <a:hlinkClick r:id="" action="ppaction://media"/>
          </p:cNvPr>
          <p:cNvPicPr>
            <a:picLocks noRot="1" noChangeAspect="1"/>
          </p:cNvPicPr>
          <p:nvPr>
            <a:wavAudioFile r:embed="rId1" name="~PP160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6673110"/>
      </p:ext>
    </p:extLst>
  </p:cSld>
  <p:clrMapOvr>
    <a:masterClrMapping/>
  </p:clrMapOvr>
  <p:transition advClick="0" advTm="42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28596" y="1357298"/>
            <a:ext cx="8286808" cy="3143272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~PP1337.WAV">
            <a:hlinkClick r:id="" action="ppaction://media"/>
          </p:cNvPr>
          <p:cNvPicPr>
            <a:picLocks noRot="1" noChangeAspect="1"/>
          </p:cNvPicPr>
          <p:nvPr>
            <a:wavAudioFile r:embed="rId1" name="~PP1337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5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14612" y="4857760"/>
            <a:ext cx="1000132" cy="305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8596" y="1357298"/>
            <a:ext cx="8286808" cy="3143272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51"/>
          <p:cNvGrpSpPr/>
          <p:nvPr/>
        </p:nvGrpSpPr>
        <p:grpSpPr>
          <a:xfrm>
            <a:off x="885047" y="1785926"/>
            <a:ext cx="1043747" cy="2010807"/>
            <a:chOff x="928662" y="1785926"/>
            <a:chExt cx="1043747" cy="2010807"/>
          </a:xfrm>
        </p:grpSpPr>
        <p:cxnSp>
          <p:nvCxnSpPr>
            <p:cNvPr id="14" name="AutoShape 4"/>
            <p:cNvCxnSpPr>
              <a:cxnSpLocks noChangeShapeType="1"/>
            </p:cNvCxnSpPr>
            <p:nvPr/>
          </p:nvCxnSpPr>
          <p:spPr bwMode="auto">
            <a:xfrm rot="5400000">
              <a:off x="933051" y="2932528"/>
              <a:ext cx="990193" cy="2751"/>
            </a:xfrm>
            <a:prstGeom prst="straightConnector1">
              <a:avLst/>
            </a:prstGeom>
            <a:noFill/>
            <a:ln w="34925">
              <a:solidFill>
                <a:srgbClr val="548DD4"/>
              </a:solidFill>
              <a:prstDash val="dash"/>
              <a:round/>
              <a:headEnd/>
              <a:tailEnd type="triangle" w="med" len="med"/>
            </a:ln>
          </p:spPr>
        </p:cxnSp>
        <p:sp>
          <p:nvSpPr>
            <p:cNvPr id="34" name="Rectangle 33"/>
            <p:cNvSpPr/>
            <p:nvPr/>
          </p:nvSpPr>
          <p:spPr>
            <a:xfrm>
              <a:off x="928662" y="1785926"/>
              <a:ext cx="1043747" cy="2010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par = </a:t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Patient</a:t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/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548DD4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Receptor</a:t>
              </a:r>
              <a:endParaRPr lang="fr-FR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e 52"/>
          <p:cNvGrpSpPr/>
          <p:nvPr/>
        </p:nvGrpSpPr>
        <p:grpSpPr>
          <a:xfrm>
            <a:off x="2428860" y="1785926"/>
            <a:ext cx="1109984" cy="1990288"/>
            <a:chOff x="2518838" y="1785926"/>
            <a:chExt cx="1109984" cy="1990288"/>
          </a:xfrm>
        </p:grpSpPr>
        <p:cxnSp>
          <p:nvCxnSpPr>
            <p:cNvPr id="21" name="AutoShape 5"/>
            <p:cNvCxnSpPr>
              <a:cxnSpLocks noChangeShapeType="1"/>
            </p:cNvCxnSpPr>
            <p:nvPr/>
          </p:nvCxnSpPr>
          <p:spPr bwMode="auto">
            <a:xfrm rot="5400000">
              <a:off x="2591467" y="2999975"/>
              <a:ext cx="856462" cy="1588"/>
            </a:xfrm>
            <a:prstGeom prst="straightConnector1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40" name="Rectangle 39"/>
            <p:cNvSpPr/>
            <p:nvPr/>
          </p:nvSpPr>
          <p:spPr>
            <a:xfrm>
              <a:off x="2518838" y="1785926"/>
              <a:ext cx="1109984" cy="199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rp</a:t>
              </a: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Receptor</a:t>
              </a: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Processor</a:t>
              </a:r>
              <a:endParaRPr lang="fr-FR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e 54"/>
          <p:cNvGrpSpPr/>
          <p:nvPr/>
        </p:nvGrpSpPr>
        <p:grpSpPr>
          <a:xfrm>
            <a:off x="4857752" y="1785926"/>
            <a:ext cx="1162882" cy="1990288"/>
            <a:chOff x="5072066" y="1785926"/>
            <a:chExt cx="1162882" cy="1990288"/>
          </a:xfrm>
        </p:grpSpPr>
        <p:cxnSp>
          <p:nvCxnSpPr>
            <p:cNvPr id="44" name="AutoShape 5"/>
            <p:cNvCxnSpPr>
              <a:cxnSpLocks noChangeShapeType="1"/>
            </p:cNvCxnSpPr>
            <p:nvPr/>
          </p:nvCxnSpPr>
          <p:spPr bwMode="auto">
            <a:xfrm rot="5400000">
              <a:off x="5144695" y="2999975"/>
              <a:ext cx="856462" cy="1588"/>
            </a:xfrm>
            <a:prstGeom prst="straightConnector1">
              <a:avLst/>
            </a:prstGeom>
            <a:noFill/>
            <a:ln w="34925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</p:spPr>
        </p:cxnSp>
        <p:sp>
          <p:nvSpPr>
            <p:cNvPr id="45" name="Rectangle 44"/>
            <p:cNvSpPr/>
            <p:nvPr/>
          </p:nvSpPr>
          <p:spPr>
            <a:xfrm>
              <a:off x="5072066" y="1785926"/>
              <a:ext cx="1162882" cy="199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pm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Processor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Memory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e 53"/>
          <p:cNvGrpSpPr/>
          <p:nvPr/>
        </p:nvGrpSpPr>
        <p:grpSpPr>
          <a:xfrm>
            <a:off x="3551994" y="1785926"/>
            <a:ext cx="1162882" cy="1990288"/>
            <a:chOff x="3480556" y="1785926"/>
            <a:chExt cx="1162882" cy="1990288"/>
          </a:xfrm>
        </p:grpSpPr>
        <p:sp>
          <p:nvSpPr>
            <p:cNvPr id="46" name="Rectangle 45"/>
            <p:cNvSpPr/>
            <p:nvPr/>
          </p:nvSpPr>
          <p:spPr>
            <a:xfrm>
              <a:off x="3480556" y="1785926"/>
              <a:ext cx="1162882" cy="199028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pp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Processor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92D05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92D05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Processor</a:t>
              </a:r>
              <a:endParaRPr lang="fr-FR" sz="24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7" name="AutoShape 5"/>
            <p:cNvCxnSpPr>
              <a:cxnSpLocks noChangeShapeType="1"/>
            </p:cNvCxnSpPr>
            <p:nvPr/>
          </p:nvCxnSpPr>
          <p:spPr bwMode="auto">
            <a:xfrm rot="5400000">
              <a:off x="3591599" y="2999181"/>
              <a:ext cx="856462" cy="1588"/>
            </a:xfrm>
            <a:prstGeom prst="straightConnector1">
              <a:avLst/>
            </a:prstGeom>
            <a:noFill/>
            <a:ln w="34925">
              <a:solidFill>
                <a:srgbClr val="92D050"/>
              </a:solidFill>
              <a:round/>
              <a:headEnd/>
              <a:tailEnd type="triangle" w="med" len="med"/>
            </a:ln>
          </p:spPr>
        </p:cxnSp>
      </p:grpSp>
      <p:sp>
        <p:nvSpPr>
          <p:cNvPr id="31" name="AutoShape 15"/>
          <p:cNvSpPr>
            <a:spLocks/>
          </p:cNvSpPr>
          <p:nvPr/>
        </p:nvSpPr>
        <p:spPr bwMode="auto">
          <a:xfrm rot="5400000">
            <a:off x="2848399" y="1723577"/>
            <a:ext cx="875434" cy="5143536"/>
          </a:xfrm>
          <a:prstGeom prst="rightBrace">
            <a:avLst>
              <a:gd name="adj1" fmla="val 14147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18" name="~PP3050.WAV">
            <a:hlinkClick r:id="" action="ppaction://media"/>
          </p:cNvPr>
          <p:cNvPicPr>
            <a:picLocks noRot="1" noChangeAspect="1"/>
          </p:cNvPicPr>
          <p:nvPr>
            <a:wavAudioFile r:embed="rId1" name="~PP3050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25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14612" y="4857760"/>
            <a:ext cx="1000132" cy="305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000760" y="4857760"/>
            <a:ext cx="1000132" cy="305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recall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8596" y="1357298"/>
            <a:ext cx="8286808" cy="3143272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51"/>
          <p:cNvGrpSpPr/>
          <p:nvPr/>
        </p:nvGrpSpPr>
        <p:grpSpPr>
          <a:xfrm>
            <a:off x="885047" y="1785926"/>
            <a:ext cx="1043747" cy="2010807"/>
            <a:chOff x="928662" y="1785926"/>
            <a:chExt cx="1043747" cy="2010807"/>
          </a:xfrm>
        </p:grpSpPr>
        <p:cxnSp>
          <p:nvCxnSpPr>
            <p:cNvPr id="14" name="AutoShape 4"/>
            <p:cNvCxnSpPr>
              <a:cxnSpLocks noChangeShapeType="1"/>
            </p:cNvCxnSpPr>
            <p:nvPr/>
          </p:nvCxnSpPr>
          <p:spPr bwMode="auto">
            <a:xfrm rot="5400000">
              <a:off x="933051" y="2932528"/>
              <a:ext cx="990193" cy="2751"/>
            </a:xfrm>
            <a:prstGeom prst="straightConnector1">
              <a:avLst/>
            </a:prstGeom>
            <a:noFill/>
            <a:ln w="34925">
              <a:solidFill>
                <a:srgbClr val="548DD4"/>
              </a:solidFill>
              <a:prstDash val="dash"/>
              <a:round/>
              <a:headEnd/>
              <a:tailEnd type="triangle" w="med" len="med"/>
            </a:ln>
          </p:spPr>
        </p:cxnSp>
        <p:sp>
          <p:nvSpPr>
            <p:cNvPr id="34" name="Rectangle 33"/>
            <p:cNvSpPr/>
            <p:nvPr/>
          </p:nvSpPr>
          <p:spPr>
            <a:xfrm>
              <a:off x="928662" y="1785926"/>
              <a:ext cx="1043747" cy="2010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par = </a:t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Patient</a:t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/>
              </a:r>
              <a:b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fr-FR" b="1" dirty="0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548DD4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548DD4"/>
                  </a:solidFill>
                  <a:latin typeface="Calibri" pitchFamily="34" charset="0"/>
                  <a:cs typeface="Arial" pitchFamily="34" charset="0"/>
                </a:rPr>
                <a:t>Receptor</a:t>
              </a:r>
              <a:endParaRPr lang="fr-FR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e 52"/>
          <p:cNvGrpSpPr/>
          <p:nvPr/>
        </p:nvGrpSpPr>
        <p:grpSpPr>
          <a:xfrm>
            <a:off x="2428860" y="1785926"/>
            <a:ext cx="1109984" cy="1990288"/>
            <a:chOff x="2518838" y="1785926"/>
            <a:chExt cx="1109984" cy="1990288"/>
          </a:xfrm>
        </p:grpSpPr>
        <p:cxnSp>
          <p:nvCxnSpPr>
            <p:cNvPr id="21" name="AutoShape 5"/>
            <p:cNvCxnSpPr>
              <a:cxnSpLocks noChangeShapeType="1"/>
            </p:cNvCxnSpPr>
            <p:nvPr/>
          </p:nvCxnSpPr>
          <p:spPr bwMode="auto">
            <a:xfrm rot="5400000">
              <a:off x="2591467" y="2999975"/>
              <a:ext cx="856462" cy="1588"/>
            </a:xfrm>
            <a:prstGeom prst="straightConnector1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40" name="Rectangle 39"/>
            <p:cNvSpPr/>
            <p:nvPr/>
          </p:nvSpPr>
          <p:spPr>
            <a:xfrm>
              <a:off x="2518838" y="1785926"/>
              <a:ext cx="1109984" cy="199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rp</a:t>
              </a: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Receptor</a:t>
              </a: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Processor</a:t>
              </a:r>
              <a:endParaRPr lang="fr-FR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e 54"/>
          <p:cNvGrpSpPr/>
          <p:nvPr/>
        </p:nvGrpSpPr>
        <p:grpSpPr>
          <a:xfrm>
            <a:off x="4857752" y="1785926"/>
            <a:ext cx="1162882" cy="1990288"/>
            <a:chOff x="5072066" y="1785926"/>
            <a:chExt cx="1162882" cy="1990288"/>
          </a:xfrm>
        </p:grpSpPr>
        <p:cxnSp>
          <p:nvCxnSpPr>
            <p:cNvPr id="44" name="AutoShape 5"/>
            <p:cNvCxnSpPr>
              <a:cxnSpLocks noChangeShapeType="1"/>
            </p:cNvCxnSpPr>
            <p:nvPr/>
          </p:nvCxnSpPr>
          <p:spPr bwMode="auto">
            <a:xfrm rot="5400000">
              <a:off x="5144695" y="2999975"/>
              <a:ext cx="856462" cy="1588"/>
            </a:xfrm>
            <a:prstGeom prst="straightConnector1">
              <a:avLst/>
            </a:prstGeom>
            <a:noFill/>
            <a:ln w="34925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</p:spPr>
        </p:cxnSp>
        <p:sp>
          <p:nvSpPr>
            <p:cNvPr id="45" name="Rectangle 44"/>
            <p:cNvSpPr/>
            <p:nvPr/>
          </p:nvSpPr>
          <p:spPr>
            <a:xfrm>
              <a:off x="5072066" y="1785926"/>
              <a:ext cx="1162882" cy="199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pm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Processor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Memory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e 53"/>
          <p:cNvGrpSpPr/>
          <p:nvPr/>
        </p:nvGrpSpPr>
        <p:grpSpPr>
          <a:xfrm>
            <a:off x="3551994" y="1785926"/>
            <a:ext cx="1162882" cy="1990288"/>
            <a:chOff x="3480556" y="1785926"/>
            <a:chExt cx="1162882" cy="1990288"/>
          </a:xfrm>
        </p:grpSpPr>
        <p:sp>
          <p:nvSpPr>
            <p:cNvPr id="46" name="Rectangle 45"/>
            <p:cNvSpPr/>
            <p:nvPr/>
          </p:nvSpPr>
          <p:spPr>
            <a:xfrm>
              <a:off x="3480556" y="1785926"/>
              <a:ext cx="1162882" cy="199028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pp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Processor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92D05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92D05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Processor</a:t>
              </a:r>
              <a:endParaRPr lang="fr-FR" sz="24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7" name="AutoShape 5"/>
            <p:cNvCxnSpPr>
              <a:cxnSpLocks noChangeShapeType="1"/>
            </p:cNvCxnSpPr>
            <p:nvPr/>
          </p:nvCxnSpPr>
          <p:spPr bwMode="auto">
            <a:xfrm rot="5400000">
              <a:off x="3591599" y="2999181"/>
              <a:ext cx="856462" cy="1588"/>
            </a:xfrm>
            <a:prstGeom prst="straightConnector1">
              <a:avLst/>
            </a:prstGeom>
            <a:noFill/>
            <a:ln w="34925">
              <a:solidFill>
                <a:srgbClr val="92D05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e 58"/>
          <p:cNvGrpSpPr/>
          <p:nvPr/>
        </p:nvGrpSpPr>
        <p:grpSpPr>
          <a:xfrm>
            <a:off x="6033784" y="1785926"/>
            <a:ext cx="1109984" cy="1990288"/>
            <a:chOff x="6033784" y="1785926"/>
            <a:chExt cx="1109984" cy="1990288"/>
          </a:xfrm>
        </p:grpSpPr>
        <p:cxnSp>
          <p:nvCxnSpPr>
            <p:cNvPr id="48" name="AutoShape 5"/>
            <p:cNvCxnSpPr>
              <a:cxnSpLocks noChangeShapeType="1"/>
            </p:cNvCxnSpPr>
            <p:nvPr/>
          </p:nvCxnSpPr>
          <p:spPr bwMode="auto">
            <a:xfrm rot="5400000">
              <a:off x="6053515" y="2999975"/>
              <a:ext cx="856462" cy="1588"/>
            </a:xfrm>
            <a:prstGeom prst="straightConnector1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sp>
          <p:nvSpPr>
            <p:cNvPr id="49" name="Rectangle 48"/>
            <p:cNvSpPr/>
            <p:nvPr/>
          </p:nvSpPr>
          <p:spPr>
            <a:xfrm>
              <a:off x="6033784" y="1785926"/>
              <a:ext cx="1109984" cy="199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mp</a:t>
              </a:r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 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Memory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Processor</a:t>
              </a:r>
              <a:endParaRPr lang="fr-F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e 56"/>
          <p:cNvGrpSpPr/>
          <p:nvPr/>
        </p:nvGrpSpPr>
        <p:grpSpPr>
          <a:xfrm>
            <a:off x="7409646" y="1785926"/>
            <a:ext cx="1095685" cy="1990288"/>
            <a:chOff x="7338208" y="1857364"/>
            <a:chExt cx="1095685" cy="1990288"/>
          </a:xfrm>
        </p:grpSpPr>
        <p:sp>
          <p:nvSpPr>
            <p:cNvPr id="50" name="Rectangle 49"/>
            <p:cNvSpPr/>
            <p:nvPr/>
          </p:nvSpPr>
          <p:spPr>
            <a:xfrm>
              <a:off x="7338208" y="1857364"/>
              <a:ext cx="1095685" cy="199028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me </a:t>
              </a:r>
              <a:r>
                <a:rPr lang="fr-FR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= 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Memory </a:t>
              </a:r>
              <a:endParaRPr lang="fr-FR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fr-FR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b="1" dirty="0" err="1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Effectors</a:t>
              </a:r>
              <a:endParaRPr lang="fr-F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1" name="AutoShape 5"/>
            <p:cNvCxnSpPr>
              <a:cxnSpLocks noChangeShapeType="1"/>
            </p:cNvCxnSpPr>
            <p:nvPr/>
          </p:nvCxnSpPr>
          <p:spPr bwMode="auto">
            <a:xfrm rot="5400000">
              <a:off x="7482275" y="3070619"/>
              <a:ext cx="856462" cy="1588"/>
            </a:xfrm>
            <a:prstGeom prst="straightConnector1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31" name="AutoShape 15"/>
          <p:cNvSpPr>
            <a:spLocks/>
          </p:cNvSpPr>
          <p:nvPr/>
        </p:nvSpPr>
        <p:spPr bwMode="auto">
          <a:xfrm rot="5400000">
            <a:off x="2848399" y="1723577"/>
            <a:ext cx="875434" cy="5143536"/>
          </a:xfrm>
          <a:prstGeom prst="rightBrace">
            <a:avLst>
              <a:gd name="adj1" fmla="val 14147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58" name="Text Box 12"/>
          <p:cNvSpPr txBox="1">
            <a:spLocks noChangeArrowheads="1"/>
          </p:cNvSpPr>
          <p:nvPr/>
        </p:nvSpPr>
        <p:spPr bwMode="auto">
          <a:xfrm>
            <a:off x="7500958" y="4857760"/>
            <a:ext cx="1000132" cy="305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action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~PP97.WAV">
            <a:hlinkClick r:id="" action="ppaction://media"/>
          </p:cNvPr>
          <p:cNvPicPr>
            <a:picLocks noRot="1" noChangeAspect="1"/>
          </p:cNvPicPr>
          <p:nvPr>
            <a:wavAudioFile r:embed="rId1" name="~PP97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18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 24"/>
          <p:cNvSpPr/>
          <p:nvPr/>
        </p:nvSpPr>
        <p:spPr>
          <a:xfrm>
            <a:off x="1388536" y="1765830"/>
            <a:ext cx="142876" cy="1214446"/>
          </a:xfrm>
          <a:custGeom>
            <a:avLst/>
            <a:gdLst>
              <a:gd name="connsiteX0" fmla="*/ 172278 w 371060"/>
              <a:gd name="connsiteY0" fmla="*/ 0 h 1222513"/>
              <a:gd name="connsiteX1" fmla="*/ 33130 w 371060"/>
              <a:gd name="connsiteY1" fmla="*/ 705678 h 1222513"/>
              <a:gd name="connsiteX2" fmla="*/ 371060 w 371060"/>
              <a:gd name="connsiteY2" fmla="*/ 1222513 h 1222513"/>
              <a:gd name="connsiteX3" fmla="*/ 371060 w 371060"/>
              <a:gd name="connsiteY3" fmla="*/ 1222513 h 12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060" h="1222513">
                <a:moveTo>
                  <a:pt x="172278" y="0"/>
                </a:moveTo>
                <a:cubicBezTo>
                  <a:pt x="86139" y="250963"/>
                  <a:pt x="0" y="501926"/>
                  <a:pt x="33130" y="705678"/>
                </a:cubicBezTo>
                <a:cubicBezTo>
                  <a:pt x="66260" y="909430"/>
                  <a:pt x="371060" y="1222513"/>
                  <a:pt x="371060" y="1222513"/>
                </a:cubicBezTo>
                <a:lnTo>
                  <a:pt x="371060" y="1222513"/>
                </a:lnTo>
              </a:path>
            </a:pathLst>
          </a:custGeom>
          <a:ln w="28575"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500166" y="3000372"/>
            <a:ext cx="142876" cy="142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857224" y="2214554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548DD4"/>
                </a:solidFill>
                <a:latin typeface="Calibri" pitchFamily="34" charset="0"/>
                <a:cs typeface="Arial" pitchFamily="34" charset="0"/>
              </a:rPr>
              <a:t>par</a:t>
            </a:r>
            <a:endParaRPr lang="fr-FR" dirty="0"/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4857784" cy="15716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at first a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biological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item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automatically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measured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through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fr-FR" b="1" dirty="0" err="1">
                <a:latin typeface="Calibri" pitchFamily="34" charset="0"/>
                <a:cs typeface="Arial" pitchFamily="34" charset="0"/>
              </a:rPr>
              <a:t>electronics</a:t>
            </a:r>
            <a:r>
              <a:rPr lang="fr-FR" b="1" dirty="0">
                <a:latin typeface="Calibri" pitchFamily="34" charset="0"/>
                <a:cs typeface="Arial" pitchFamily="34" charset="0"/>
              </a:rPr>
              <a:t> skin </a:t>
            </a:r>
            <a:r>
              <a:rPr lang="fr-FR" b="1" dirty="0" err="1">
                <a:latin typeface="Calibri" pitchFamily="34" charset="0"/>
                <a:cs typeface="Arial" pitchFamily="34" charset="0"/>
              </a:rPr>
              <a:t>sensors</a:t>
            </a:r>
            <a:r>
              <a:rPr lang="fr-FR" b="1" dirty="0">
                <a:latin typeface="Calibri" pitchFamily="34" charset="0"/>
                <a:cs typeface="Arial" pitchFamily="34" charset="0"/>
              </a:rPr>
              <a:t>, 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and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received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(par) by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Receptors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lang="fr-FR" b="1" dirty="0">
              <a:latin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428860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572008"/>
            <a:ext cx="2143140" cy="15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~PP3784.WAV">
            <a:hlinkClick r:id="" action="ppaction://media"/>
          </p:cNvPr>
          <p:cNvPicPr>
            <a:picLocks noRot="1" noChangeAspect="1"/>
          </p:cNvPicPr>
          <p:nvPr>
            <a:wavAudioFile r:embed="rId1" name="~PP3784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2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~PP282.WAV">
            <a:hlinkClick r:id="" action="ppaction://media"/>
          </p:cNvPr>
          <p:cNvPicPr>
            <a:picLocks noRot="1" noChangeAspect="1"/>
          </p:cNvPicPr>
          <p:nvPr>
            <a:wavAudioFile r:embed="rId1" name="~PP282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7695109"/>
      </p:ext>
    </p:extLst>
  </p:cSld>
  <p:clrMapOvr>
    <a:masterClrMapping/>
  </p:clrMapOvr>
  <p:transition advTm="4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 24"/>
          <p:cNvSpPr/>
          <p:nvPr/>
        </p:nvSpPr>
        <p:spPr>
          <a:xfrm>
            <a:off x="1388536" y="1765830"/>
            <a:ext cx="142876" cy="1214446"/>
          </a:xfrm>
          <a:custGeom>
            <a:avLst/>
            <a:gdLst>
              <a:gd name="connsiteX0" fmla="*/ 172278 w 371060"/>
              <a:gd name="connsiteY0" fmla="*/ 0 h 1222513"/>
              <a:gd name="connsiteX1" fmla="*/ 33130 w 371060"/>
              <a:gd name="connsiteY1" fmla="*/ 705678 h 1222513"/>
              <a:gd name="connsiteX2" fmla="*/ 371060 w 371060"/>
              <a:gd name="connsiteY2" fmla="*/ 1222513 h 1222513"/>
              <a:gd name="connsiteX3" fmla="*/ 371060 w 371060"/>
              <a:gd name="connsiteY3" fmla="*/ 1222513 h 12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060" h="1222513">
                <a:moveTo>
                  <a:pt x="172278" y="0"/>
                </a:moveTo>
                <a:cubicBezTo>
                  <a:pt x="86139" y="250963"/>
                  <a:pt x="0" y="501926"/>
                  <a:pt x="33130" y="705678"/>
                </a:cubicBezTo>
                <a:cubicBezTo>
                  <a:pt x="66260" y="909430"/>
                  <a:pt x="371060" y="1222513"/>
                  <a:pt x="371060" y="1222513"/>
                </a:cubicBezTo>
                <a:lnTo>
                  <a:pt x="371060" y="1222513"/>
                </a:lnTo>
              </a:path>
            </a:pathLst>
          </a:custGeom>
          <a:ln w="28575"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500166" y="3000372"/>
            <a:ext cx="142876" cy="142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857224" y="2214554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548DD4"/>
                </a:solidFill>
                <a:latin typeface="Calibri" pitchFamily="34" charset="0"/>
                <a:cs typeface="Arial" pitchFamily="34" charset="0"/>
              </a:rPr>
              <a:t>par</a:t>
            </a:r>
            <a:endParaRPr lang="fr-FR" dirty="0"/>
          </a:p>
        </p:txBody>
      </p:sp>
      <p:sp>
        <p:nvSpPr>
          <p:cNvPr id="5" name="Forme libre 4"/>
          <p:cNvSpPr/>
          <p:nvPr/>
        </p:nvSpPr>
        <p:spPr>
          <a:xfrm rot="18079307">
            <a:off x="2457257" y="2588936"/>
            <a:ext cx="371060" cy="2376176"/>
          </a:xfrm>
          <a:custGeom>
            <a:avLst/>
            <a:gdLst>
              <a:gd name="connsiteX0" fmla="*/ 172278 w 371060"/>
              <a:gd name="connsiteY0" fmla="*/ 0 h 1222513"/>
              <a:gd name="connsiteX1" fmla="*/ 33130 w 371060"/>
              <a:gd name="connsiteY1" fmla="*/ 705678 h 1222513"/>
              <a:gd name="connsiteX2" fmla="*/ 371060 w 371060"/>
              <a:gd name="connsiteY2" fmla="*/ 1222513 h 1222513"/>
              <a:gd name="connsiteX3" fmla="*/ 371060 w 371060"/>
              <a:gd name="connsiteY3" fmla="*/ 1222513 h 12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060" h="1222513">
                <a:moveTo>
                  <a:pt x="172278" y="0"/>
                </a:moveTo>
                <a:cubicBezTo>
                  <a:pt x="86139" y="250963"/>
                  <a:pt x="0" y="501926"/>
                  <a:pt x="33130" y="705678"/>
                </a:cubicBezTo>
                <a:cubicBezTo>
                  <a:pt x="66260" y="909430"/>
                  <a:pt x="371060" y="1222513"/>
                  <a:pt x="371060" y="1222513"/>
                </a:cubicBezTo>
                <a:lnTo>
                  <a:pt x="371060" y="1222513"/>
                </a:ln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786181" y="407194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428860" y="391692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latin typeface="Calibri" pitchFamily="34" charset="0"/>
                <a:cs typeface="Arial" pitchFamily="34" charset="0"/>
              </a:rPr>
              <a:t>rp</a:t>
            </a:r>
            <a:endParaRPr lang="fr-FR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0001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Then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the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processing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unit (CR)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receive</a:t>
            </a:r>
            <a:r>
              <a:rPr lang="fr-FR" b="1" dirty="0" err="1">
                <a:latin typeface="Calibri" pitchFamily="34" charset="0"/>
                <a:cs typeface="Arial" pitchFamily="34" charset="0"/>
              </a:rPr>
              <a:t>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the information via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rp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and transmit information to memory via pm.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428860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orme libre 16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~PP2604.WAV">
            <a:hlinkClick r:id="" action="ppaction://media"/>
          </p:cNvPr>
          <p:cNvPicPr>
            <a:picLocks noRot="1" noChangeAspect="1"/>
          </p:cNvPicPr>
          <p:nvPr>
            <a:wavAudioFile r:embed="rId1" name="~PP2604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3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3070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785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process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fr-FR" b="1" dirty="0">
                <a:latin typeface="Calibri" pitchFamily="34" charset="0"/>
                <a:cs typeface="Arial" pitchFamily="34" charset="0"/>
              </a:rPr>
              <a:t>:</a:t>
            </a:r>
          </a:p>
          <a:p>
            <a:r>
              <a:rPr lang="en-GB" b="1" dirty="0" smtClean="0"/>
              <a:t>Other </a:t>
            </a:r>
            <a:r>
              <a:rPr lang="en-GB" b="1" dirty="0" err="1" smtClean="0"/>
              <a:t>informations</a:t>
            </a:r>
            <a:r>
              <a:rPr lang="en-GB" b="1" dirty="0" smtClean="0"/>
              <a:t> are noticed by the processor </a:t>
            </a:r>
            <a:r>
              <a:rPr lang="en-US" b="1" dirty="0" smtClean="0"/>
              <a:t>through other sorts of physical or biological measures, such as renal function, arterial pressure, cardiac </a:t>
            </a:r>
            <a:r>
              <a:rPr lang="en-US" b="1" dirty="0" err="1" smtClean="0"/>
              <a:t>rythme</a:t>
            </a:r>
            <a:r>
              <a:rPr lang="en-US" b="1" dirty="0" smtClean="0"/>
              <a:t>, temperature or even </a:t>
            </a:r>
            <a:r>
              <a:rPr lang="en-US" b="1" dirty="0" err="1" smtClean="0"/>
              <a:t>paraclinic</a:t>
            </a:r>
            <a:r>
              <a:rPr lang="en-US" b="1" dirty="0" smtClean="0"/>
              <a:t> data directly indicate to receptor of the DA by care people. Those item are integrated by </a:t>
            </a:r>
            <a:r>
              <a:rPr lang="en-US" b="1" dirty="0" err="1" smtClean="0"/>
              <a:t>complexification</a:t>
            </a:r>
            <a:r>
              <a:rPr lang="en-US" b="1" dirty="0" smtClean="0"/>
              <a:t> in a </a:t>
            </a:r>
            <a:r>
              <a:rPr lang="en-US" b="1" dirty="0" err="1" smtClean="0"/>
              <a:t>colimite</a:t>
            </a:r>
            <a:r>
              <a:rPr lang="en-US" b="1" dirty="0" smtClean="0"/>
              <a:t> within the processor.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/>
          <p:cNvGrpSpPr/>
          <p:nvPr/>
        </p:nvGrpSpPr>
        <p:grpSpPr>
          <a:xfrm>
            <a:off x="857224" y="1142984"/>
            <a:ext cx="3714776" cy="3214710"/>
            <a:chOff x="857224" y="1142984"/>
            <a:chExt cx="3714776" cy="3214710"/>
          </a:xfrm>
        </p:grpSpPr>
        <p:sp>
          <p:nvSpPr>
            <p:cNvPr id="10" name="Ellipse 9"/>
            <p:cNvSpPr/>
            <p:nvPr/>
          </p:nvSpPr>
          <p:spPr>
            <a:xfrm>
              <a:off x="3929058" y="114298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857224" y="1428736"/>
              <a:ext cx="3714776" cy="2928958"/>
              <a:chOff x="857224" y="1428736"/>
              <a:chExt cx="3714776" cy="2928958"/>
            </a:xfrm>
          </p:grpSpPr>
          <p:sp>
            <p:nvSpPr>
              <p:cNvPr id="18" name="Forme libre 17"/>
              <p:cNvSpPr/>
              <p:nvPr/>
            </p:nvSpPr>
            <p:spPr>
              <a:xfrm>
                <a:off x="1388536" y="1765830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500166" y="3000372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7224" y="2214554"/>
                <a:ext cx="503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548DD4"/>
                    </a:solidFill>
                    <a:latin typeface="Calibri" pitchFamily="34" charset="0"/>
                    <a:cs typeface="Arial" pitchFamily="34" charset="0"/>
                  </a:rPr>
                  <a:t>par</a:t>
                </a:r>
                <a:endParaRPr lang="fr-FR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28860" y="3916924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Calibri" pitchFamily="34" charset="0"/>
                    <a:cs typeface="Arial" pitchFamily="34" charset="0"/>
                  </a:rPr>
                  <a:t>rp</a:t>
                </a:r>
                <a:endParaRPr lang="fr-FR" dirty="0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2428860" y="3357562"/>
                <a:ext cx="214314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orme libre 38"/>
              <p:cNvSpPr/>
              <p:nvPr/>
            </p:nvSpPr>
            <p:spPr>
              <a:xfrm>
                <a:off x="1643042" y="1428736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1754672" y="2663278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 53"/>
              <p:cNvSpPr/>
              <p:nvPr/>
            </p:nvSpPr>
            <p:spPr>
              <a:xfrm>
                <a:off x="3571868" y="3143247"/>
                <a:ext cx="578101" cy="825851"/>
              </a:xfrm>
              <a:custGeom>
                <a:avLst/>
                <a:gdLst>
                  <a:gd name="connsiteX0" fmla="*/ 502418 w 512466"/>
                  <a:gd name="connsiteY0" fmla="*/ 1095270 h 1095270"/>
                  <a:gd name="connsiteX1" fmla="*/ 512466 w 512466"/>
                  <a:gd name="connsiteY1" fmla="*/ 0 h 1095270"/>
                  <a:gd name="connsiteX2" fmla="*/ 0 w 512466"/>
                  <a:gd name="connsiteY2" fmla="*/ 713433 h 109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466" h="1095270">
                    <a:moveTo>
                      <a:pt x="502418" y="1095270"/>
                    </a:moveTo>
                    <a:cubicBezTo>
                      <a:pt x="505767" y="730180"/>
                      <a:pt x="509117" y="365090"/>
                      <a:pt x="512466" y="0"/>
                    </a:cubicBezTo>
                    <a:lnTo>
                      <a:pt x="0" y="713433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4071934" y="300037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571868" y="3500438"/>
                <a:ext cx="571504" cy="85725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3786181" y="4071943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786182" y="3643314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7" name="Connecteur droit avec flèche 56"/>
              <p:cNvCxnSpPr/>
              <p:nvPr/>
            </p:nvCxnSpPr>
            <p:spPr>
              <a:xfrm rot="5400000" flipH="1" flipV="1">
                <a:off x="3786182" y="3357562"/>
                <a:ext cx="357190" cy="21431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4069034" y="3500438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  <a:cs typeface="Arial" pitchFamily="34" charset="0"/>
                  </a:rPr>
                  <a:t>pp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Forme libre 42"/>
              <p:cNvSpPr/>
              <p:nvPr/>
            </p:nvSpPr>
            <p:spPr>
              <a:xfrm rot="18079307">
                <a:off x="2569247" y="2331947"/>
                <a:ext cx="371060" cy="204251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Forme libre 29"/>
            <p:cNvSpPr/>
            <p:nvPr/>
          </p:nvSpPr>
          <p:spPr>
            <a:xfrm rot="18079307">
              <a:off x="2457257" y="2588936"/>
              <a:ext cx="371060" cy="2376176"/>
            </a:xfrm>
            <a:custGeom>
              <a:avLst/>
              <a:gdLst>
                <a:gd name="connsiteX0" fmla="*/ 172278 w 371060"/>
                <a:gd name="connsiteY0" fmla="*/ 0 h 1222513"/>
                <a:gd name="connsiteX1" fmla="*/ 33130 w 371060"/>
                <a:gd name="connsiteY1" fmla="*/ 705678 h 1222513"/>
                <a:gd name="connsiteX2" fmla="*/ 371060 w 371060"/>
                <a:gd name="connsiteY2" fmla="*/ 1222513 h 1222513"/>
                <a:gd name="connsiteX3" fmla="*/ 371060 w 371060"/>
                <a:gd name="connsiteY3" fmla="*/ 1222513 h 12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60" h="1222513">
                  <a:moveTo>
                    <a:pt x="172278" y="0"/>
                  </a:moveTo>
                  <a:cubicBezTo>
                    <a:pt x="86139" y="250963"/>
                    <a:pt x="0" y="501926"/>
                    <a:pt x="33130" y="705678"/>
                  </a:cubicBezTo>
                  <a:cubicBezTo>
                    <a:pt x="66260" y="909430"/>
                    <a:pt x="371060" y="1222513"/>
                    <a:pt x="371060" y="1222513"/>
                  </a:cubicBezTo>
                  <a:lnTo>
                    <a:pt x="371060" y="1222513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Forme libre 63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~PP1088.WAV">
            <a:hlinkClick r:id="" action="ppaction://media"/>
          </p:cNvPr>
          <p:cNvPicPr>
            <a:picLocks noRot="1" noChangeAspect="1"/>
          </p:cNvPicPr>
          <p:nvPr>
            <a:wavAudioFile r:embed="rId2" name="~PP1088.WAV"/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32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 isNarration="1"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3070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 rot="9234968">
            <a:off x="4338240" y="2985723"/>
            <a:ext cx="676604" cy="393226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0" fmla="*/ 1997764 w 1997764"/>
              <a:gd name="connsiteY0" fmla="*/ 1311964 h 1311964"/>
              <a:gd name="connsiteX1" fmla="*/ -1 w 1997764"/>
              <a:gd name="connsiteY1" fmla="*/ -1 h 131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7764" h="1311964">
                <a:moveTo>
                  <a:pt x="1997764" y="1311964"/>
                </a:moveTo>
                <a:cubicBezTo>
                  <a:pt x="1364973" y="705677"/>
                  <a:pt x="732182" y="99390"/>
                  <a:pt x="-1" y="-1"/>
                </a:cubicBez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072066" y="314324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2858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r>
              <a:rPr lang="en-GB" b="1" dirty="0"/>
              <a:t>It transmits, via pm, mm, mM , the data to the memory, increasing level at each measure to upper levels of the memory obtained by complexifications adding colimits</a:t>
            </a:r>
            <a:endParaRPr lang="fr-FR" b="1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214810" y="285749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rgbClr val="FFFF00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5072066" y="2357430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583867" y="2857496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Forme libre 26"/>
          <p:cNvSpPr/>
          <p:nvPr/>
        </p:nvSpPr>
        <p:spPr>
          <a:xfrm rot="5180259">
            <a:off x="5076919" y="2745089"/>
            <a:ext cx="687996" cy="343782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606280 h 1560727"/>
              <a:gd name="connsiteX1" fmla="*/ 2380795 w 4393095"/>
              <a:gd name="connsiteY1" fmla="*/ 1461329 h 1560727"/>
              <a:gd name="connsiteX2" fmla="*/ 0 w 4393095"/>
              <a:gd name="connsiteY2" fmla="*/ 9932 h 1560727"/>
              <a:gd name="connsiteX3" fmla="*/ 0 w 4393095"/>
              <a:gd name="connsiteY3" fmla="*/ 9932 h 1560727"/>
              <a:gd name="connsiteX0" fmla="*/ 4393095 w 4393095"/>
              <a:gd name="connsiteY0" fmla="*/ 2256073 h 3211255"/>
              <a:gd name="connsiteX1" fmla="*/ 2380795 w 4393095"/>
              <a:gd name="connsiteY1" fmla="*/ 3111122 h 3211255"/>
              <a:gd name="connsiteX2" fmla="*/ 2654610 w 4393095"/>
              <a:gd name="connsiteY2" fmla="*/ 241901 h 3211255"/>
              <a:gd name="connsiteX3" fmla="*/ 0 w 4393095"/>
              <a:gd name="connsiteY3" fmla="*/ 1659725 h 3211255"/>
              <a:gd name="connsiteX4" fmla="*/ 0 w 4393095"/>
              <a:gd name="connsiteY4" fmla="*/ 1659725 h 3211255"/>
              <a:gd name="connsiteX0" fmla="*/ 4393095 w 4393095"/>
              <a:gd name="connsiteY0" fmla="*/ 2256073 h 2256075"/>
              <a:gd name="connsiteX1" fmla="*/ 2654610 w 4393095"/>
              <a:gd name="connsiteY1" fmla="*/ 241901 h 2256075"/>
              <a:gd name="connsiteX2" fmla="*/ 0 w 4393095"/>
              <a:gd name="connsiteY2" fmla="*/ 1659725 h 2256075"/>
              <a:gd name="connsiteX3" fmla="*/ 0 w 4393095"/>
              <a:gd name="connsiteY3" fmla="*/ 1659725 h 2256075"/>
              <a:gd name="connsiteX0" fmla="*/ 4393095 w 4393095"/>
              <a:gd name="connsiteY0" fmla="*/ 2256073 h 4343472"/>
              <a:gd name="connsiteX1" fmla="*/ 3409872 w 4393095"/>
              <a:gd name="connsiteY1" fmla="*/ 4007782 h 4343472"/>
              <a:gd name="connsiteX2" fmla="*/ 2654610 w 4393095"/>
              <a:gd name="connsiteY2" fmla="*/ 241901 h 4343472"/>
              <a:gd name="connsiteX3" fmla="*/ 0 w 4393095"/>
              <a:gd name="connsiteY3" fmla="*/ 1659725 h 4343472"/>
              <a:gd name="connsiteX4" fmla="*/ 0 w 4393095"/>
              <a:gd name="connsiteY4" fmla="*/ 1659725 h 4343472"/>
              <a:gd name="connsiteX0" fmla="*/ 3409872 w 3409872"/>
              <a:gd name="connsiteY0" fmla="*/ 4007782 h 4007782"/>
              <a:gd name="connsiteX1" fmla="*/ 2654610 w 3409872"/>
              <a:gd name="connsiteY1" fmla="*/ 241901 h 4007782"/>
              <a:gd name="connsiteX2" fmla="*/ 0 w 3409872"/>
              <a:gd name="connsiteY2" fmla="*/ 1659725 h 4007782"/>
              <a:gd name="connsiteX3" fmla="*/ 0 w 3409872"/>
              <a:gd name="connsiteY3" fmla="*/ 1659725 h 400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872" h="4007782">
                <a:moveTo>
                  <a:pt x="3409872" y="4007782"/>
                </a:moveTo>
                <a:cubicBezTo>
                  <a:pt x="3120125" y="3672087"/>
                  <a:pt x="3383905" y="356168"/>
                  <a:pt x="2654610" y="241901"/>
                </a:cubicBezTo>
                <a:cubicBezTo>
                  <a:pt x="2257811" y="2"/>
                  <a:pt x="385965" y="1859250"/>
                  <a:pt x="0" y="1659725"/>
                </a:cubicBezTo>
                <a:lnTo>
                  <a:pt x="0" y="1659725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357818" y="242886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5929322" y="1643050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/>
          <p:cNvCxnSpPr>
            <a:stCxn id="32" idx="6"/>
            <a:endCxn id="31" idx="3"/>
          </p:cNvCxnSpPr>
          <p:nvPr/>
        </p:nvCxnSpPr>
        <p:spPr>
          <a:xfrm flipV="1">
            <a:off x="5929322" y="1765002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 flipH="1">
            <a:off x="5072066" y="1750209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32" idx="0"/>
          </p:cNvCxnSpPr>
          <p:nvPr/>
        </p:nvCxnSpPr>
        <p:spPr>
          <a:xfrm rot="5400000" flipH="1" flipV="1">
            <a:off x="5464975" y="1893083"/>
            <a:ext cx="500066" cy="4286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e 65"/>
          <p:cNvGrpSpPr/>
          <p:nvPr/>
        </p:nvGrpSpPr>
        <p:grpSpPr>
          <a:xfrm>
            <a:off x="857224" y="1142984"/>
            <a:ext cx="3714776" cy="3214710"/>
            <a:chOff x="857224" y="1142984"/>
            <a:chExt cx="3714776" cy="3214710"/>
          </a:xfrm>
        </p:grpSpPr>
        <p:sp>
          <p:nvSpPr>
            <p:cNvPr id="67" name="Ellipse 66"/>
            <p:cNvSpPr/>
            <p:nvPr/>
          </p:nvSpPr>
          <p:spPr>
            <a:xfrm>
              <a:off x="3929058" y="114298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8" name="Groupe 58"/>
            <p:cNvGrpSpPr/>
            <p:nvPr/>
          </p:nvGrpSpPr>
          <p:grpSpPr>
            <a:xfrm>
              <a:off x="857224" y="1428736"/>
              <a:ext cx="3714776" cy="2928958"/>
              <a:chOff x="857224" y="1428736"/>
              <a:chExt cx="3714776" cy="2928958"/>
            </a:xfrm>
          </p:grpSpPr>
          <p:sp>
            <p:nvSpPr>
              <p:cNvPr id="70" name="Forme libre 69"/>
              <p:cNvSpPr/>
              <p:nvPr/>
            </p:nvSpPr>
            <p:spPr>
              <a:xfrm>
                <a:off x="1388536" y="1765830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1500166" y="3000372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57224" y="2214554"/>
                <a:ext cx="503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548DD4"/>
                    </a:solidFill>
                    <a:latin typeface="Calibri" pitchFamily="34" charset="0"/>
                    <a:cs typeface="Arial" pitchFamily="34" charset="0"/>
                  </a:rPr>
                  <a:t>par</a:t>
                </a:r>
                <a:endParaRPr lang="fr-FR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428860" y="3916924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Calibri" pitchFamily="34" charset="0"/>
                    <a:cs typeface="Arial" pitchFamily="34" charset="0"/>
                  </a:rPr>
                  <a:t>rp</a:t>
                </a:r>
                <a:endParaRPr lang="fr-FR" dirty="0"/>
              </a:p>
            </p:txBody>
          </p:sp>
          <p:cxnSp>
            <p:nvCxnSpPr>
              <p:cNvPr id="74" name="Connecteur droit 73"/>
              <p:cNvCxnSpPr/>
              <p:nvPr/>
            </p:nvCxnSpPr>
            <p:spPr>
              <a:xfrm>
                <a:off x="2428860" y="3357562"/>
                <a:ext cx="214314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Forme libre 74"/>
              <p:cNvSpPr/>
              <p:nvPr/>
            </p:nvSpPr>
            <p:spPr>
              <a:xfrm>
                <a:off x="1643042" y="1428736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1754672" y="2663278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Forme libre 76"/>
              <p:cNvSpPr/>
              <p:nvPr/>
            </p:nvSpPr>
            <p:spPr>
              <a:xfrm>
                <a:off x="3571868" y="3143247"/>
                <a:ext cx="578101" cy="825851"/>
              </a:xfrm>
              <a:custGeom>
                <a:avLst/>
                <a:gdLst>
                  <a:gd name="connsiteX0" fmla="*/ 502418 w 512466"/>
                  <a:gd name="connsiteY0" fmla="*/ 1095270 h 1095270"/>
                  <a:gd name="connsiteX1" fmla="*/ 512466 w 512466"/>
                  <a:gd name="connsiteY1" fmla="*/ 0 h 1095270"/>
                  <a:gd name="connsiteX2" fmla="*/ 0 w 512466"/>
                  <a:gd name="connsiteY2" fmla="*/ 713433 h 109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466" h="1095270">
                    <a:moveTo>
                      <a:pt x="502418" y="1095270"/>
                    </a:moveTo>
                    <a:cubicBezTo>
                      <a:pt x="505767" y="730180"/>
                      <a:pt x="509117" y="365090"/>
                      <a:pt x="512466" y="0"/>
                    </a:cubicBezTo>
                    <a:lnTo>
                      <a:pt x="0" y="713433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4143372" y="300037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3571868" y="3500438"/>
                <a:ext cx="571504" cy="85725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3786181" y="4071943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3786182" y="3643314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2" name="Connecteur droit avec flèche 81"/>
              <p:cNvCxnSpPr/>
              <p:nvPr/>
            </p:nvCxnSpPr>
            <p:spPr>
              <a:xfrm rot="5400000" flipH="1" flipV="1">
                <a:off x="3786182" y="3357562"/>
                <a:ext cx="357190" cy="21431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/>
              <p:cNvSpPr/>
              <p:nvPr/>
            </p:nvSpPr>
            <p:spPr>
              <a:xfrm>
                <a:off x="4069034" y="3500438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  <a:cs typeface="Arial" pitchFamily="34" charset="0"/>
                  </a:rPr>
                  <a:t>pp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Forme libre 83"/>
              <p:cNvSpPr/>
              <p:nvPr/>
            </p:nvSpPr>
            <p:spPr>
              <a:xfrm rot="18079307">
                <a:off x="2569247" y="2331947"/>
                <a:ext cx="371060" cy="204251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9" name="Forme libre 68"/>
            <p:cNvSpPr/>
            <p:nvPr/>
          </p:nvSpPr>
          <p:spPr>
            <a:xfrm rot="18079307">
              <a:off x="2457257" y="2588936"/>
              <a:ext cx="371060" cy="2376176"/>
            </a:xfrm>
            <a:custGeom>
              <a:avLst/>
              <a:gdLst>
                <a:gd name="connsiteX0" fmla="*/ 172278 w 371060"/>
                <a:gd name="connsiteY0" fmla="*/ 0 h 1222513"/>
                <a:gd name="connsiteX1" fmla="*/ 33130 w 371060"/>
                <a:gd name="connsiteY1" fmla="*/ 705678 h 1222513"/>
                <a:gd name="connsiteX2" fmla="*/ 371060 w 371060"/>
                <a:gd name="connsiteY2" fmla="*/ 1222513 h 1222513"/>
                <a:gd name="connsiteX3" fmla="*/ 371060 w 371060"/>
                <a:gd name="connsiteY3" fmla="*/ 1222513 h 12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60" h="1222513">
                  <a:moveTo>
                    <a:pt x="172278" y="0"/>
                  </a:moveTo>
                  <a:cubicBezTo>
                    <a:pt x="86139" y="250963"/>
                    <a:pt x="0" y="501926"/>
                    <a:pt x="33130" y="705678"/>
                  </a:cubicBezTo>
                  <a:cubicBezTo>
                    <a:pt x="66260" y="909430"/>
                    <a:pt x="371060" y="1222513"/>
                    <a:pt x="371060" y="1222513"/>
                  </a:cubicBezTo>
                  <a:lnTo>
                    <a:pt x="371060" y="1222513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5" name="Ellipse 84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 85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 rot="10800000">
            <a:off x="5143504" y="3286124"/>
            <a:ext cx="428628" cy="3571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929322" y="192880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~PP3310.WAV">
            <a:hlinkClick r:id="" action="ppaction://media"/>
          </p:cNvPr>
          <p:cNvPicPr>
            <a:picLocks noRot="1" noChangeAspect="1"/>
          </p:cNvPicPr>
          <p:nvPr>
            <a:wavAudioFile r:embed="rId2" name="~PP3310.WAV"/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8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 isNarration="1"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0001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When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the memory of an item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hard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built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then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the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recalling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process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introduces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via complexification a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hierarchical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upper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level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in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processing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unit.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e 122"/>
          <p:cNvGrpSpPr/>
          <p:nvPr/>
        </p:nvGrpSpPr>
        <p:grpSpPr>
          <a:xfrm>
            <a:off x="857224" y="1142984"/>
            <a:ext cx="5286412" cy="3214710"/>
            <a:chOff x="857224" y="1142984"/>
            <a:chExt cx="5286412" cy="3214710"/>
          </a:xfrm>
        </p:grpSpPr>
        <p:sp>
          <p:nvSpPr>
            <p:cNvPr id="38" name="Rectangle 37"/>
            <p:cNvSpPr/>
            <p:nvPr/>
          </p:nvSpPr>
          <p:spPr>
            <a:xfrm>
              <a:off x="4143372" y="2571744"/>
              <a:ext cx="5100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PM</a:t>
              </a:r>
              <a:endParaRPr lang="fr-FR" dirty="0">
                <a:solidFill>
                  <a:srgbClr val="FFFF00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72066" y="2357430"/>
              <a:ext cx="857256" cy="35719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83867" y="2857496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Arial" pitchFamily="34" charset="0"/>
                </a:rPr>
                <a:t>mm</a:t>
              </a:r>
              <a:endParaRPr lang="fr-FR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5357818" y="2428868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929322" y="1643050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32"/>
            <p:cNvCxnSpPr>
              <a:stCxn id="15" idx="6"/>
              <a:endCxn id="25" idx="3"/>
            </p:cNvCxnSpPr>
            <p:nvPr/>
          </p:nvCxnSpPr>
          <p:spPr>
            <a:xfrm flipV="1">
              <a:off x="5929322" y="1765002"/>
              <a:ext cx="20924" cy="771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10800000" flipH="1">
              <a:off x="5072066" y="1750209"/>
              <a:ext cx="857256" cy="7500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15" idx="0"/>
            </p:cNvCxnSpPr>
            <p:nvPr/>
          </p:nvCxnSpPr>
          <p:spPr>
            <a:xfrm rot="5400000" flipH="1" flipV="1">
              <a:off x="5464975" y="1893083"/>
              <a:ext cx="500066" cy="42862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rot="5400000" flipH="1" flipV="1">
              <a:off x="4586795" y="2178835"/>
              <a:ext cx="520990" cy="116393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069034" y="3500438"/>
              <a:ext cx="431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pp</a:t>
              </a:r>
              <a:endParaRPr lang="fr-FR" dirty="0">
                <a:solidFill>
                  <a:srgbClr val="FFFF00"/>
                </a:solidFill>
              </a:endParaRP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2428860" y="3357562"/>
              <a:ext cx="214314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e 78"/>
            <p:cNvGrpSpPr/>
            <p:nvPr/>
          </p:nvGrpSpPr>
          <p:grpSpPr>
            <a:xfrm>
              <a:off x="857224" y="1142984"/>
              <a:ext cx="3714776" cy="3214710"/>
              <a:chOff x="857224" y="1142984"/>
              <a:chExt cx="3714776" cy="3214710"/>
            </a:xfrm>
          </p:grpSpPr>
          <p:sp>
            <p:nvSpPr>
              <p:cNvPr id="80" name="Ellipse 79"/>
              <p:cNvSpPr/>
              <p:nvPr/>
            </p:nvSpPr>
            <p:spPr>
              <a:xfrm>
                <a:off x="3929058" y="1142984"/>
                <a:ext cx="142876" cy="14287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1" name="Groupe 58"/>
              <p:cNvGrpSpPr/>
              <p:nvPr/>
            </p:nvGrpSpPr>
            <p:grpSpPr>
              <a:xfrm>
                <a:off x="857224" y="1428736"/>
                <a:ext cx="3714776" cy="2928958"/>
                <a:chOff x="857224" y="1428736"/>
                <a:chExt cx="3714776" cy="2928958"/>
              </a:xfrm>
            </p:grpSpPr>
            <p:sp>
              <p:nvSpPr>
                <p:cNvPr id="83" name="Forme libre 82"/>
                <p:cNvSpPr/>
                <p:nvPr/>
              </p:nvSpPr>
              <p:spPr>
                <a:xfrm>
                  <a:off x="1388536" y="1765830"/>
                  <a:ext cx="142876" cy="121444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28575">
                  <a:prstDash val="dash"/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Ellipse 83"/>
                <p:cNvSpPr/>
                <p:nvPr/>
              </p:nvSpPr>
              <p:spPr>
                <a:xfrm>
                  <a:off x="1500166" y="3000372"/>
                  <a:ext cx="142876" cy="14287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857224" y="2214554"/>
                  <a:ext cx="5036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>
                      <a:solidFill>
                        <a:srgbClr val="548DD4"/>
                      </a:solidFill>
                      <a:latin typeface="Calibri" pitchFamily="34" charset="0"/>
                      <a:cs typeface="Arial" pitchFamily="34" charset="0"/>
                    </a:rPr>
                    <a:t>par</a:t>
                  </a:r>
                  <a:endParaRPr lang="fr-FR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428860" y="3916924"/>
                  <a:ext cx="3898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 err="1">
                      <a:latin typeface="Calibri" pitchFamily="34" charset="0"/>
                      <a:cs typeface="Arial" pitchFamily="34" charset="0"/>
                    </a:rPr>
                    <a:t>rp</a:t>
                  </a:r>
                  <a:endParaRPr lang="fr-FR" dirty="0"/>
                </a:p>
              </p:txBody>
            </p:sp>
            <p:cxnSp>
              <p:nvCxnSpPr>
                <p:cNvPr id="87" name="Connecteur droit 86"/>
                <p:cNvCxnSpPr/>
                <p:nvPr/>
              </p:nvCxnSpPr>
              <p:spPr>
                <a:xfrm>
                  <a:off x="2428860" y="3357562"/>
                  <a:ext cx="214314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Forme libre 87"/>
                <p:cNvSpPr/>
                <p:nvPr/>
              </p:nvSpPr>
              <p:spPr>
                <a:xfrm>
                  <a:off x="1643042" y="1428736"/>
                  <a:ext cx="142876" cy="121444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28575">
                  <a:prstDash val="dash"/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9" name="Ellipse 88"/>
                <p:cNvSpPr/>
                <p:nvPr/>
              </p:nvSpPr>
              <p:spPr>
                <a:xfrm>
                  <a:off x="1754672" y="2663278"/>
                  <a:ext cx="142876" cy="14287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0" name="Forme libre 89"/>
                <p:cNvSpPr/>
                <p:nvPr/>
              </p:nvSpPr>
              <p:spPr>
                <a:xfrm>
                  <a:off x="3571868" y="3143247"/>
                  <a:ext cx="578101" cy="825851"/>
                </a:xfrm>
                <a:custGeom>
                  <a:avLst/>
                  <a:gdLst>
                    <a:gd name="connsiteX0" fmla="*/ 502418 w 512466"/>
                    <a:gd name="connsiteY0" fmla="*/ 1095270 h 1095270"/>
                    <a:gd name="connsiteX1" fmla="*/ 512466 w 512466"/>
                    <a:gd name="connsiteY1" fmla="*/ 0 h 1095270"/>
                    <a:gd name="connsiteX2" fmla="*/ 0 w 512466"/>
                    <a:gd name="connsiteY2" fmla="*/ 713433 h 109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2466" h="1095270">
                      <a:moveTo>
                        <a:pt x="502418" y="1095270"/>
                      </a:moveTo>
                      <a:cubicBezTo>
                        <a:pt x="505767" y="730180"/>
                        <a:pt x="509117" y="365090"/>
                        <a:pt x="512466" y="0"/>
                      </a:cubicBezTo>
                      <a:lnTo>
                        <a:pt x="0" y="713433"/>
                      </a:ln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1" name="Ellipse 90"/>
                <p:cNvSpPr/>
                <p:nvPr/>
              </p:nvSpPr>
              <p:spPr>
                <a:xfrm>
                  <a:off x="4071934" y="3000372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2" name="Ellipse 91"/>
                <p:cNvSpPr/>
                <p:nvPr/>
              </p:nvSpPr>
              <p:spPr>
                <a:xfrm>
                  <a:off x="3571868" y="3500438"/>
                  <a:ext cx="571504" cy="85725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Ellipse 92"/>
                <p:cNvSpPr/>
                <p:nvPr/>
              </p:nvSpPr>
              <p:spPr>
                <a:xfrm>
                  <a:off x="3786181" y="4071943"/>
                  <a:ext cx="142876" cy="1428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4" name="Ellipse 93"/>
                <p:cNvSpPr/>
                <p:nvPr/>
              </p:nvSpPr>
              <p:spPr>
                <a:xfrm>
                  <a:off x="3786182" y="3643314"/>
                  <a:ext cx="142876" cy="1428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95" name="Connecteur droit avec flèche 94"/>
                <p:cNvCxnSpPr/>
                <p:nvPr/>
              </p:nvCxnSpPr>
              <p:spPr>
                <a:xfrm rot="5400000" flipH="1" flipV="1">
                  <a:off x="3786182" y="3357562"/>
                  <a:ext cx="357190" cy="214314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Rectangle 95"/>
                <p:cNvSpPr/>
                <p:nvPr/>
              </p:nvSpPr>
              <p:spPr>
                <a:xfrm>
                  <a:off x="4069034" y="3500438"/>
                  <a:ext cx="4315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>
                      <a:solidFill>
                        <a:srgbClr val="FFFF00"/>
                      </a:solidFill>
                      <a:latin typeface="Calibri" pitchFamily="34" charset="0"/>
                      <a:cs typeface="Arial" pitchFamily="34" charset="0"/>
                    </a:rPr>
                    <a:t>pp</a:t>
                  </a:r>
                  <a:endParaRPr lang="fr-FR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7" name="Forme libre 96"/>
                <p:cNvSpPr/>
                <p:nvPr/>
              </p:nvSpPr>
              <p:spPr>
                <a:xfrm rot="18079307">
                  <a:off x="2569247" y="2331947"/>
                  <a:ext cx="371060" cy="204251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2" name="Forme libre 81"/>
              <p:cNvSpPr/>
              <p:nvPr/>
            </p:nvSpPr>
            <p:spPr>
              <a:xfrm rot="18079307">
                <a:off x="2457257" y="2588936"/>
                <a:ext cx="371060" cy="237617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0" name="Forme libre 119"/>
            <p:cNvSpPr/>
            <p:nvPr/>
          </p:nvSpPr>
          <p:spPr>
            <a:xfrm rot="9234968">
              <a:off x="4338240" y="2985723"/>
              <a:ext cx="676604" cy="393226"/>
            </a:xfrm>
            <a:custGeom>
              <a:avLst/>
              <a:gdLst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3" fmla="*/ 0 w 4393095"/>
                <a:gd name="connsiteY3" fmla="*/ 815008 h 1411356"/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0" fmla="*/ 1997764 w 1997764"/>
                <a:gd name="connsiteY0" fmla="*/ 1311964 h 1311964"/>
                <a:gd name="connsiteX1" fmla="*/ -1 w 1997764"/>
                <a:gd name="connsiteY1" fmla="*/ -1 h 131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764" h="1311964">
                  <a:moveTo>
                    <a:pt x="1997764" y="1311964"/>
                  </a:moveTo>
                  <a:cubicBezTo>
                    <a:pt x="1364973" y="705677"/>
                    <a:pt x="732182" y="99390"/>
                    <a:pt x="-1" y="-1"/>
                  </a:cubicBezTo>
                </a:path>
              </a:pathLst>
            </a:cu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5072066" y="3143248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 rot="5180259">
              <a:off x="5076919" y="2745089"/>
              <a:ext cx="687996" cy="343782"/>
            </a:xfrm>
            <a:custGeom>
              <a:avLst/>
              <a:gdLst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3" fmla="*/ 0 w 4393095"/>
                <a:gd name="connsiteY3" fmla="*/ 815008 h 1411356"/>
                <a:gd name="connsiteX0" fmla="*/ 4393095 w 4393095"/>
                <a:gd name="connsiteY0" fmla="*/ 606280 h 1560727"/>
                <a:gd name="connsiteX1" fmla="*/ 2380795 w 4393095"/>
                <a:gd name="connsiteY1" fmla="*/ 1461329 h 1560727"/>
                <a:gd name="connsiteX2" fmla="*/ 0 w 4393095"/>
                <a:gd name="connsiteY2" fmla="*/ 9932 h 1560727"/>
                <a:gd name="connsiteX3" fmla="*/ 0 w 4393095"/>
                <a:gd name="connsiteY3" fmla="*/ 9932 h 1560727"/>
                <a:gd name="connsiteX0" fmla="*/ 4393095 w 4393095"/>
                <a:gd name="connsiteY0" fmla="*/ 2256073 h 3211255"/>
                <a:gd name="connsiteX1" fmla="*/ 2380795 w 4393095"/>
                <a:gd name="connsiteY1" fmla="*/ 3111122 h 3211255"/>
                <a:gd name="connsiteX2" fmla="*/ 2654610 w 4393095"/>
                <a:gd name="connsiteY2" fmla="*/ 241901 h 3211255"/>
                <a:gd name="connsiteX3" fmla="*/ 0 w 4393095"/>
                <a:gd name="connsiteY3" fmla="*/ 1659725 h 3211255"/>
                <a:gd name="connsiteX4" fmla="*/ 0 w 4393095"/>
                <a:gd name="connsiteY4" fmla="*/ 1659725 h 3211255"/>
                <a:gd name="connsiteX0" fmla="*/ 4393095 w 4393095"/>
                <a:gd name="connsiteY0" fmla="*/ 2256073 h 2256075"/>
                <a:gd name="connsiteX1" fmla="*/ 2654610 w 4393095"/>
                <a:gd name="connsiteY1" fmla="*/ 241901 h 2256075"/>
                <a:gd name="connsiteX2" fmla="*/ 0 w 4393095"/>
                <a:gd name="connsiteY2" fmla="*/ 1659725 h 2256075"/>
                <a:gd name="connsiteX3" fmla="*/ 0 w 4393095"/>
                <a:gd name="connsiteY3" fmla="*/ 1659725 h 2256075"/>
                <a:gd name="connsiteX0" fmla="*/ 4393095 w 4393095"/>
                <a:gd name="connsiteY0" fmla="*/ 2256073 h 4343472"/>
                <a:gd name="connsiteX1" fmla="*/ 3409872 w 4393095"/>
                <a:gd name="connsiteY1" fmla="*/ 4007782 h 4343472"/>
                <a:gd name="connsiteX2" fmla="*/ 2654610 w 4393095"/>
                <a:gd name="connsiteY2" fmla="*/ 241901 h 4343472"/>
                <a:gd name="connsiteX3" fmla="*/ 0 w 4393095"/>
                <a:gd name="connsiteY3" fmla="*/ 1659725 h 4343472"/>
                <a:gd name="connsiteX4" fmla="*/ 0 w 4393095"/>
                <a:gd name="connsiteY4" fmla="*/ 1659725 h 4343472"/>
                <a:gd name="connsiteX0" fmla="*/ 3409872 w 3409872"/>
                <a:gd name="connsiteY0" fmla="*/ 4007782 h 4007782"/>
                <a:gd name="connsiteX1" fmla="*/ 2654610 w 3409872"/>
                <a:gd name="connsiteY1" fmla="*/ 241901 h 4007782"/>
                <a:gd name="connsiteX2" fmla="*/ 0 w 3409872"/>
                <a:gd name="connsiteY2" fmla="*/ 1659725 h 4007782"/>
                <a:gd name="connsiteX3" fmla="*/ 0 w 3409872"/>
                <a:gd name="connsiteY3" fmla="*/ 1659725 h 400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872" h="4007782">
                  <a:moveTo>
                    <a:pt x="3409872" y="4007782"/>
                  </a:moveTo>
                  <a:cubicBezTo>
                    <a:pt x="3120125" y="3672087"/>
                    <a:pt x="3383905" y="356168"/>
                    <a:pt x="2654610" y="241901"/>
                  </a:cubicBezTo>
                  <a:cubicBezTo>
                    <a:pt x="2257811" y="2"/>
                    <a:pt x="385965" y="1859250"/>
                    <a:pt x="0" y="1659725"/>
                  </a:cubicBezTo>
                  <a:lnTo>
                    <a:pt x="0" y="1659725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Ellipse 123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Forme libre 124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avec flèche 125"/>
          <p:cNvCxnSpPr/>
          <p:nvPr/>
        </p:nvCxnSpPr>
        <p:spPr>
          <a:xfrm rot="10800000">
            <a:off x="5143504" y="3286124"/>
            <a:ext cx="428628" cy="3571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929322" y="192880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5" name="~PP1399.WAV">
            <a:hlinkClick r:id="" action="ppaction://media"/>
          </p:cNvPr>
          <p:cNvPicPr>
            <a:picLocks noRot="1" noChangeAspect="1"/>
          </p:cNvPicPr>
          <p:nvPr>
            <a:wavAudioFile r:embed="rId1" name="~PP139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6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357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r>
              <a:rPr lang="en-GB" b="1" dirty="0"/>
              <a:t>Then through both the hierarchical complexification in Memory and Processor, the memorization has become stronger and allows a high level recalling process PM and PM+ to </a:t>
            </a:r>
            <a:r>
              <a:rPr lang="en-GB" b="1" dirty="0" err="1"/>
              <a:t>mM</a:t>
            </a:r>
            <a:r>
              <a:rPr lang="en-GB" b="1" dirty="0"/>
              <a:t>.</a:t>
            </a:r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3929058" y="1142984"/>
            <a:ext cx="142876" cy="14287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" name="Groupe 53"/>
          <p:cNvGrpSpPr/>
          <p:nvPr/>
        </p:nvGrpSpPr>
        <p:grpSpPr>
          <a:xfrm>
            <a:off x="857224" y="1142984"/>
            <a:ext cx="5286412" cy="3214710"/>
            <a:chOff x="857224" y="1142984"/>
            <a:chExt cx="5286412" cy="3214710"/>
          </a:xfrm>
        </p:grpSpPr>
        <p:sp>
          <p:nvSpPr>
            <p:cNvPr id="55" name="Rectangle 54"/>
            <p:cNvSpPr/>
            <p:nvPr/>
          </p:nvSpPr>
          <p:spPr>
            <a:xfrm>
              <a:off x="4143372" y="2571744"/>
              <a:ext cx="5100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PM</a:t>
              </a:r>
              <a:endParaRPr lang="fr-FR" dirty="0">
                <a:solidFill>
                  <a:srgbClr val="FFFF00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5072066" y="2357430"/>
              <a:ext cx="857256" cy="35719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583867" y="2857496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Arial" pitchFamily="34" charset="0"/>
                </a:rPr>
                <a:t>mm</a:t>
              </a:r>
              <a:endParaRPr lang="fr-FR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5357818" y="2428868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929322" y="1643050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6" idx="6"/>
              <a:endCxn id="59" idx="3"/>
            </p:cNvCxnSpPr>
            <p:nvPr/>
          </p:nvCxnSpPr>
          <p:spPr>
            <a:xfrm flipV="1">
              <a:off x="5929322" y="1765002"/>
              <a:ext cx="20924" cy="771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10800000" flipH="1">
              <a:off x="5072066" y="1750209"/>
              <a:ext cx="857256" cy="7500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stCxn id="56" idx="0"/>
            </p:cNvCxnSpPr>
            <p:nvPr/>
          </p:nvCxnSpPr>
          <p:spPr>
            <a:xfrm rot="5400000" flipH="1" flipV="1">
              <a:off x="5464975" y="1893083"/>
              <a:ext cx="500066" cy="42862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 rot="5400000" flipH="1" flipV="1">
              <a:off x="4586795" y="2178835"/>
              <a:ext cx="520990" cy="116393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069034" y="3500438"/>
              <a:ext cx="431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pp</a:t>
              </a:r>
              <a:endParaRPr lang="fr-FR" dirty="0">
                <a:solidFill>
                  <a:srgbClr val="FFFF00"/>
                </a:solidFill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>
            <a:xfrm>
              <a:off x="2428860" y="3357562"/>
              <a:ext cx="214314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e 78"/>
            <p:cNvGrpSpPr/>
            <p:nvPr/>
          </p:nvGrpSpPr>
          <p:grpSpPr>
            <a:xfrm>
              <a:off x="857224" y="1142984"/>
              <a:ext cx="3714776" cy="3214710"/>
              <a:chOff x="857224" y="1142984"/>
              <a:chExt cx="3714776" cy="3214710"/>
            </a:xfrm>
          </p:grpSpPr>
          <p:sp>
            <p:nvSpPr>
              <p:cNvPr id="71" name="Ellipse 70"/>
              <p:cNvSpPr/>
              <p:nvPr/>
            </p:nvSpPr>
            <p:spPr>
              <a:xfrm>
                <a:off x="3929058" y="1142984"/>
                <a:ext cx="142876" cy="14287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2" name="Groupe 58"/>
              <p:cNvGrpSpPr/>
              <p:nvPr/>
            </p:nvGrpSpPr>
            <p:grpSpPr>
              <a:xfrm>
                <a:off x="857224" y="1428736"/>
                <a:ext cx="3714776" cy="2928958"/>
                <a:chOff x="857224" y="1428736"/>
                <a:chExt cx="3714776" cy="2928958"/>
              </a:xfrm>
            </p:grpSpPr>
            <p:sp>
              <p:nvSpPr>
                <p:cNvPr id="74" name="Forme libre 73"/>
                <p:cNvSpPr/>
                <p:nvPr/>
              </p:nvSpPr>
              <p:spPr>
                <a:xfrm>
                  <a:off x="1388536" y="1765830"/>
                  <a:ext cx="142876" cy="121444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28575">
                  <a:prstDash val="dash"/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Ellipse 74"/>
                <p:cNvSpPr/>
                <p:nvPr/>
              </p:nvSpPr>
              <p:spPr>
                <a:xfrm>
                  <a:off x="1500166" y="3000372"/>
                  <a:ext cx="142876" cy="14287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857224" y="2214554"/>
                  <a:ext cx="5036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>
                      <a:solidFill>
                        <a:srgbClr val="548DD4"/>
                      </a:solidFill>
                      <a:latin typeface="Calibri" pitchFamily="34" charset="0"/>
                      <a:cs typeface="Arial" pitchFamily="34" charset="0"/>
                    </a:rPr>
                    <a:t>par</a:t>
                  </a:r>
                  <a:endParaRPr lang="fr-FR" dirty="0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2428860" y="3916924"/>
                  <a:ext cx="3898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 err="1">
                      <a:latin typeface="Calibri" pitchFamily="34" charset="0"/>
                      <a:cs typeface="Arial" pitchFamily="34" charset="0"/>
                    </a:rPr>
                    <a:t>rp</a:t>
                  </a:r>
                  <a:endParaRPr lang="fr-FR" dirty="0"/>
                </a:p>
              </p:txBody>
            </p:sp>
            <p:cxnSp>
              <p:nvCxnSpPr>
                <p:cNvPr id="78" name="Connecteur droit 77"/>
                <p:cNvCxnSpPr/>
                <p:nvPr/>
              </p:nvCxnSpPr>
              <p:spPr>
                <a:xfrm>
                  <a:off x="2428860" y="3357562"/>
                  <a:ext cx="214314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Forme libre 78"/>
                <p:cNvSpPr/>
                <p:nvPr/>
              </p:nvSpPr>
              <p:spPr>
                <a:xfrm>
                  <a:off x="1643042" y="1428736"/>
                  <a:ext cx="142876" cy="121444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28575">
                  <a:prstDash val="dash"/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0" name="Ellipse 79"/>
                <p:cNvSpPr/>
                <p:nvPr/>
              </p:nvSpPr>
              <p:spPr>
                <a:xfrm>
                  <a:off x="1754672" y="2663278"/>
                  <a:ext cx="142876" cy="14287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Forme libre 80"/>
                <p:cNvSpPr/>
                <p:nvPr/>
              </p:nvSpPr>
              <p:spPr>
                <a:xfrm>
                  <a:off x="3571868" y="3143247"/>
                  <a:ext cx="578101" cy="825851"/>
                </a:xfrm>
                <a:custGeom>
                  <a:avLst/>
                  <a:gdLst>
                    <a:gd name="connsiteX0" fmla="*/ 502418 w 512466"/>
                    <a:gd name="connsiteY0" fmla="*/ 1095270 h 1095270"/>
                    <a:gd name="connsiteX1" fmla="*/ 512466 w 512466"/>
                    <a:gd name="connsiteY1" fmla="*/ 0 h 1095270"/>
                    <a:gd name="connsiteX2" fmla="*/ 0 w 512466"/>
                    <a:gd name="connsiteY2" fmla="*/ 713433 h 109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2466" h="1095270">
                      <a:moveTo>
                        <a:pt x="502418" y="1095270"/>
                      </a:moveTo>
                      <a:cubicBezTo>
                        <a:pt x="505767" y="730180"/>
                        <a:pt x="509117" y="365090"/>
                        <a:pt x="512466" y="0"/>
                      </a:cubicBezTo>
                      <a:lnTo>
                        <a:pt x="0" y="713433"/>
                      </a:ln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2" name="Ellipse 81"/>
                <p:cNvSpPr/>
                <p:nvPr/>
              </p:nvSpPr>
              <p:spPr>
                <a:xfrm>
                  <a:off x="4071934" y="3000372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3571868" y="3500438"/>
                  <a:ext cx="571504" cy="85725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Ellipse 83"/>
                <p:cNvSpPr/>
                <p:nvPr/>
              </p:nvSpPr>
              <p:spPr>
                <a:xfrm>
                  <a:off x="3786181" y="4071943"/>
                  <a:ext cx="142876" cy="1428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Ellipse 84"/>
                <p:cNvSpPr/>
                <p:nvPr/>
              </p:nvSpPr>
              <p:spPr>
                <a:xfrm>
                  <a:off x="3786182" y="3643314"/>
                  <a:ext cx="142876" cy="1428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86" name="Connecteur droit avec flèche 85"/>
                <p:cNvCxnSpPr/>
                <p:nvPr/>
              </p:nvCxnSpPr>
              <p:spPr>
                <a:xfrm rot="5400000" flipH="1" flipV="1">
                  <a:off x="3786182" y="3357562"/>
                  <a:ext cx="357190" cy="214314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ctangle 86"/>
                <p:cNvSpPr/>
                <p:nvPr/>
              </p:nvSpPr>
              <p:spPr>
                <a:xfrm>
                  <a:off x="4069034" y="3500438"/>
                  <a:ext cx="4315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>
                      <a:solidFill>
                        <a:srgbClr val="FFFF00"/>
                      </a:solidFill>
                      <a:latin typeface="Calibri" pitchFamily="34" charset="0"/>
                      <a:cs typeface="Arial" pitchFamily="34" charset="0"/>
                    </a:rPr>
                    <a:t>pp</a:t>
                  </a:r>
                  <a:endParaRPr lang="fr-FR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" name="Forme libre 87"/>
                <p:cNvSpPr/>
                <p:nvPr/>
              </p:nvSpPr>
              <p:spPr>
                <a:xfrm rot="18079307">
                  <a:off x="2569247" y="2331947"/>
                  <a:ext cx="371060" cy="2042516"/>
                </a:xfrm>
                <a:custGeom>
                  <a:avLst/>
                  <a:gdLst>
                    <a:gd name="connsiteX0" fmla="*/ 172278 w 371060"/>
                    <a:gd name="connsiteY0" fmla="*/ 0 h 1222513"/>
                    <a:gd name="connsiteX1" fmla="*/ 33130 w 371060"/>
                    <a:gd name="connsiteY1" fmla="*/ 705678 h 1222513"/>
                    <a:gd name="connsiteX2" fmla="*/ 371060 w 371060"/>
                    <a:gd name="connsiteY2" fmla="*/ 1222513 h 1222513"/>
                    <a:gd name="connsiteX3" fmla="*/ 371060 w 371060"/>
                    <a:gd name="connsiteY3" fmla="*/ 1222513 h 1222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060" h="1222513">
                      <a:moveTo>
                        <a:pt x="172278" y="0"/>
                      </a:moveTo>
                      <a:cubicBezTo>
                        <a:pt x="86139" y="250963"/>
                        <a:pt x="0" y="501926"/>
                        <a:pt x="33130" y="705678"/>
                      </a:cubicBezTo>
                      <a:cubicBezTo>
                        <a:pt x="66260" y="909430"/>
                        <a:pt x="371060" y="1222513"/>
                        <a:pt x="371060" y="1222513"/>
                      </a:cubicBezTo>
                      <a:lnTo>
                        <a:pt x="371060" y="1222513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3" name="Forme libre 72"/>
              <p:cNvSpPr/>
              <p:nvPr/>
            </p:nvSpPr>
            <p:spPr>
              <a:xfrm rot="18079307">
                <a:off x="2457257" y="2588936"/>
                <a:ext cx="371060" cy="237617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8" name="Forme libre 67"/>
            <p:cNvSpPr/>
            <p:nvPr/>
          </p:nvSpPr>
          <p:spPr>
            <a:xfrm rot="9234968">
              <a:off x="4338240" y="2985723"/>
              <a:ext cx="676604" cy="393226"/>
            </a:xfrm>
            <a:custGeom>
              <a:avLst/>
              <a:gdLst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3" fmla="*/ 0 w 4393095"/>
                <a:gd name="connsiteY3" fmla="*/ 815008 h 1411356"/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0" fmla="*/ 1997764 w 1997764"/>
                <a:gd name="connsiteY0" fmla="*/ 1311964 h 1311964"/>
                <a:gd name="connsiteX1" fmla="*/ -1 w 1997764"/>
                <a:gd name="connsiteY1" fmla="*/ -1 h 131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764" h="1311964">
                  <a:moveTo>
                    <a:pt x="1997764" y="1311964"/>
                  </a:moveTo>
                  <a:cubicBezTo>
                    <a:pt x="1364973" y="705677"/>
                    <a:pt x="732182" y="99390"/>
                    <a:pt x="-1" y="-1"/>
                  </a:cubicBezTo>
                </a:path>
              </a:pathLst>
            </a:cu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5072066" y="3143248"/>
              <a:ext cx="142876" cy="1428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orme libre 69"/>
            <p:cNvSpPr/>
            <p:nvPr/>
          </p:nvSpPr>
          <p:spPr>
            <a:xfrm rot="5180259">
              <a:off x="5076919" y="2745089"/>
              <a:ext cx="687996" cy="343782"/>
            </a:xfrm>
            <a:custGeom>
              <a:avLst/>
              <a:gdLst>
                <a:gd name="connsiteX0" fmla="*/ 4393095 w 4393095"/>
                <a:gd name="connsiteY0" fmla="*/ 1411356 h 1411356"/>
                <a:gd name="connsiteX1" fmla="*/ 2395330 w 4393095"/>
                <a:gd name="connsiteY1" fmla="*/ 99391 h 1411356"/>
                <a:gd name="connsiteX2" fmla="*/ 0 w 4393095"/>
                <a:gd name="connsiteY2" fmla="*/ 815008 h 1411356"/>
                <a:gd name="connsiteX3" fmla="*/ 0 w 4393095"/>
                <a:gd name="connsiteY3" fmla="*/ 815008 h 1411356"/>
                <a:gd name="connsiteX0" fmla="*/ 4393095 w 4393095"/>
                <a:gd name="connsiteY0" fmla="*/ 606280 h 1560727"/>
                <a:gd name="connsiteX1" fmla="*/ 2380795 w 4393095"/>
                <a:gd name="connsiteY1" fmla="*/ 1461329 h 1560727"/>
                <a:gd name="connsiteX2" fmla="*/ 0 w 4393095"/>
                <a:gd name="connsiteY2" fmla="*/ 9932 h 1560727"/>
                <a:gd name="connsiteX3" fmla="*/ 0 w 4393095"/>
                <a:gd name="connsiteY3" fmla="*/ 9932 h 1560727"/>
                <a:gd name="connsiteX0" fmla="*/ 4393095 w 4393095"/>
                <a:gd name="connsiteY0" fmla="*/ 2256073 h 3211255"/>
                <a:gd name="connsiteX1" fmla="*/ 2380795 w 4393095"/>
                <a:gd name="connsiteY1" fmla="*/ 3111122 h 3211255"/>
                <a:gd name="connsiteX2" fmla="*/ 2654610 w 4393095"/>
                <a:gd name="connsiteY2" fmla="*/ 241901 h 3211255"/>
                <a:gd name="connsiteX3" fmla="*/ 0 w 4393095"/>
                <a:gd name="connsiteY3" fmla="*/ 1659725 h 3211255"/>
                <a:gd name="connsiteX4" fmla="*/ 0 w 4393095"/>
                <a:gd name="connsiteY4" fmla="*/ 1659725 h 3211255"/>
                <a:gd name="connsiteX0" fmla="*/ 4393095 w 4393095"/>
                <a:gd name="connsiteY0" fmla="*/ 2256073 h 2256075"/>
                <a:gd name="connsiteX1" fmla="*/ 2654610 w 4393095"/>
                <a:gd name="connsiteY1" fmla="*/ 241901 h 2256075"/>
                <a:gd name="connsiteX2" fmla="*/ 0 w 4393095"/>
                <a:gd name="connsiteY2" fmla="*/ 1659725 h 2256075"/>
                <a:gd name="connsiteX3" fmla="*/ 0 w 4393095"/>
                <a:gd name="connsiteY3" fmla="*/ 1659725 h 2256075"/>
                <a:gd name="connsiteX0" fmla="*/ 4393095 w 4393095"/>
                <a:gd name="connsiteY0" fmla="*/ 2256073 h 4343472"/>
                <a:gd name="connsiteX1" fmla="*/ 3409872 w 4393095"/>
                <a:gd name="connsiteY1" fmla="*/ 4007782 h 4343472"/>
                <a:gd name="connsiteX2" fmla="*/ 2654610 w 4393095"/>
                <a:gd name="connsiteY2" fmla="*/ 241901 h 4343472"/>
                <a:gd name="connsiteX3" fmla="*/ 0 w 4393095"/>
                <a:gd name="connsiteY3" fmla="*/ 1659725 h 4343472"/>
                <a:gd name="connsiteX4" fmla="*/ 0 w 4393095"/>
                <a:gd name="connsiteY4" fmla="*/ 1659725 h 4343472"/>
                <a:gd name="connsiteX0" fmla="*/ 3409872 w 3409872"/>
                <a:gd name="connsiteY0" fmla="*/ 4007782 h 4007782"/>
                <a:gd name="connsiteX1" fmla="*/ 2654610 w 3409872"/>
                <a:gd name="connsiteY1" fmla="*/ 241901 h 4007782"/>
                <a:gd name="connsiteX2" fmla="*/ 0 w 3409872"/>
                <a:gd name="connsiteY2" fmla="*/ 1659725 h 4007782"/>
                <a:gd name="connsiteX3" fmla="*/ 0 w 3409872"/>
                <a:gd name="connsiteY3" fmla="*/ 1659725 h 400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872" h="4007782">
                  <a:moveTo>
                    <a:pt x="3409872" y="4007782"/>
                  </a:moveTo>
                  <a:cubicBezTo>
                    <a:pt x="3120125" y="3672087"/>
                    <a:pt x="3383905" y="356168"/>
                    <a:pt x="2654610" y="241901"/>
                  </a:cubicBezTo>
                  <a:cubicBezTo>
                    <a:pt x="2257811" y="2"/>
                    <a:pt x="385965" y="1859250"/>
                    <a:pt x="0" y="1659725"/>
                  </a:cubicBezTo>
                  <a:lnTo>
                    <a:pt x="0" y="1659725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90" name="Connecteur droit 89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 91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avec flèche 92"/>
          <p:cNvCxnSpPr/>
          <p:nvPr/>
        </p:nvCxnSpPr>
        <p:spPr>
          <a:xfrm rot="10800000">
            <a:off x="5143504" y="3286124"/>
            <a:ext cx="428628" cy="3571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5929322" y="192880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643306" y="20716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PM+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8" name="Forme libre 97"/>
          <p:cNvSpPr/>
          <p:nvPr/>
        </p:nvSpPr>
        <p:spPr>
          <a:xfrm>
            <a:off x="3929058" y="1645921"/>
            <a:ext cx="1910040" cy="1354452"/>
          </a:xfrm>
          <a:custGeom>
            <a:avLst/>
            <a:gdLst>
              <a:gd name="connsiteX0" fmla="*/ 2501537 w 2501537"/>
              <a:gd name="connsiteY0" fmla="*/ 0 h 1423851"/>
              <a:gd name="connsiteX1" fmla="*/ 320040 w 2501537"/>
              <a:gd name="connsiteY1" fmla="*/ 842554 h 1423851"/>
              <a:gd name="connsiteX2" fmla="*/ 581297 w 2501537"/>
              <a:gd name="connsiteY2" fmla="*/ 1423851 h 1423851"/>
              <a:gd name="connsiteX0" fmla="*/ 2210889 w 2210889"/>
              <a:gd name="connsiteY0" fmla="*/ 0 h 1423851"/>
              <a:gd name="connsiteX1" fmla="*/ 474248 w 2210889"/>
              <a:gd name="connsiteY1" fmla="*/ 485340 h 1423851"/>
              <a:gd name="connsiteX2" fmla="*/ 290649 w 2210889"/>
              <a:gd name="connsiteY2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0889" h="1423851">
                <a:moveTo>
                  <a:pt x="2210889" y="0"/>
                </a:moveTo>
                <a:cubicBezTo>
                  <a:pt x="1280160" y="302623"/>
                  <a:pt x="794288" y="248032"/>
                  <a:pt x="474248" y="485340"/>
                </a:cubicBezTo>
                <a:cubicBezTo>
                  <a:pt x="154208" y="722648"/>
                  <a:pt x="0" y="1251856"/>
                  <a:pt x="290649" y="1423851"/>
                </a:cubicBezTo>
              </a:path>
            </a:pathLst>
          </a:custGeom>
          <a:ln w="31750">
            <a:solidFill>
              <a:srgbClr val="FFFF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~PP1383.WAV">
            <a:hlinkClick r:id="" action="ppaction://media"/>
          </p:cNvPr>
          <p:cNvPicPr>
            <a:picLocks noRot="1" noChangeAspect="1"/>
          </p:cNvPicPr>
          <p:nvPr>
            <a:wavAudioFile r:embed="rId1" name="~PP1383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20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/>
          <p:cNvSpPr/>
          <p:nvPr/>
        </p:nvSpPr>
        <p:spPr>
          <a:xfrm>
            <a:off x="3929058" y="1142984"/>
            <a:ext cx="142876" cy="14287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4143372" y="2571744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5072066" y="2357430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5583867" y="2857496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5357818" y="242886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5929322" y="1643050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/>
          <p:cNvCxnSpPr>
            <a:stCxn id="56" idx="6"/>
            <a:endCxn id="59" idx="3"/>
          </p:cNvCxnSpPr>
          <p:nvPr/>
        </p:nvCxnSpPr>
        <p:spPr>
          <a:xfrm flipV="1">
            <a:off x="5929322" y="1765002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rot="10800000" flipH="1">
            <a:off x="5072066" y="1750209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56" idx="0"/>
          </p:cNvCxnSpPr>
          <p:nvPr/>
        </p:nvCxnSpPr>
        <p:spPr>
          <a:xfrm rot="5400000" flipH="1" flipV="1">
            <a:off x="5464975" y="1893083"/>
            <a:ext cx="500066" cy="4286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82" idx="7"/>
          </p:cNvCxnSpPr>
          <p:nvPr/>
        </p:nvCxnSpPr>
        <p:spPr>
          <a:xfrm rot="5400000" flipH="1" flipV="1">
            <a:off x="4515357" y="2178835"/>
            <a:ext cx="520990" cy="11639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4069034" y="3500438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pp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929322" y="192880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6" name="Connecteur droit 65"/>
          <p:cNvCxnSpPr/>
          <p:nvPr/>
        </p:nvCxnSpPr>
        <p:spPr>
          <a:xfrm>
            <a:off x="2428860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78"/>
          <p:cNvGrpSpPr/>
          <p:nvPr/>
        </p:nvGrpSpPr>
        <p:grpSpPr>
          <a:xfrm>
            <a:off x="857224" y="1142984"/>
            <a:ext cx="3714776" cy="3214710"/>
            <a:chOff x="857224" y="1142984"/>
            <a:chExt cx="3714776" cy="3214710"/>
          </a:xfrm>
        </p:grpSpPr>
        <p:sp>
          <p:nvSpPr>
            <p:cNvPr id="71" name="Ellipse 70"/>
            <p:cNvSpPr/>
            <p:nvPr/>
          </p:nvSpPr>
          <p:spPr>
            <a:xfrm>
              <a:off x="3929058" y="114298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58"/>
            <p:cNvGrpSpPr/>
            <p:nvPr/>
          </p:nvGrpSpPr>
          <p:grpSpPr>
            <a:xfrm>
              <a:off x="857224" y="1428736"/>
              <a:ext cx="3714776" cy="2928958"/>
              <a:chOff x="857224" y="1428736"/>
              <a:chExt cx="3714776" cy="2928958"/>
            </a:xfrm>
          </p:grpSpPr>
          <p:sp>
            <p:nvSpPr>
              <p:cNvPr id="74" name="Forme libre 73"/>
              <p:cNvSpPr/>
              <p:nvPr/>
            </p:nvSpPr>
            <p:spPr>
              <a:xfrm>
                <a:off x="1388536" y="1765830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1500166" y="3000372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57224" y="2214554"/>
                <a:ext cx="503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548DD4"/>
                    </a:solidFill>
                    <a:latin typeface="Calibri" pitchFamily="34" charset="0"/>
                    <a:cs typeface="Arial" pitchFamily="34" charset="0"/>
                  </a:rPr>
                  <a:t>par</a:t>
                </a:r>
                <a:endParaRPr lang="fr-FR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428860" y="3916924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Calibri" pitchFamily="34" charset="0"/>
                    <a:cs typeface="Arial" pitchFamily="34" charset="0"/>
                  </a:rPr>
                  <a:t>rp</a:t>
                </a:r>
                <a:endParaRPr lang="fr-FR" dirty="0"/>
              </a:p>
            </p:txBody>
          </p:sp>
          <p:cxnSp>
            <p:nvCxnSpPr>
              <p:cNvPr id="78" name="Connecteur droit 77"/>
              <p:cNvCxnSpPr/>
              <p:nvPr/>
            </p:nvCxnSpPr>
            <p:spPr>
              <a:xfrm>
                <a:off x="2428860" y="3357562"/>
                <a:ext cx="214314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orme libre 78"/>
              <p:cNvSpPr/>
              <p:nvPr/>
            </p:nvSpPr>
            <p:spPr>
              <a:xfrm>
                <a:off x="1643042" y="1428736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1754672" y="2663278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Forme libre 80"/>
              <p:cNvSpPr/>
              <p:nvPr/>
            </p:nvSpPr>
            <p:spPr>
              <a:xfrm>
                <a:off x="3571868" y="3143247"/>
                <a:ext cx="578101" cy="825851"/>
              </a:xfrm>
              <a:custGeom>
                <a:avLst/>
                <a:gdLst>
                  <a:gd name="connsiteX0" fmla="*/ 502418 w 512466"/>
                  <a:gd name="connsiteY0" fmla="*/ 1095270 h 1095270"/>
                  <a:gd name="connsiteX1" fmla="*/ 512466 w 512466"/>
                  <a:gd name="connsiteY1" fmla="*/ 0 h 1095270"/>
                  <a:gd name="connsiteX2" fmla="*/ 0 w 512466"/>
                  <a:gd name="connsiteY2" fmla="*/ 713433 h 109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466" h="1095270">
                    <a:moveTo>
                      <a:pt x="502418" y="1095270"/>
                    </a:moveTo>
                    <a:cubicBezTo>
                      <a:pt x="505767" y="730180"/>
                      <a:pt x="509117" y="365090"/>
                      <a:pt x="512466" y="0"/>
                    </a:cubicBezTo>
                    <a:lnTo>
                      <a:pt x="0" y="713433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4071934" y="300037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3571868" y="3500438"/>
                <a:ext cx="571504" cy="85725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3786181" y="4071943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3786182" y="3643314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6" name="Connecteur droit avec flèche 85"/>
              <p:cNvCxnSpPr/>
              <p:nvPr/>
            </p:nvCxnSpPr>
            <p:spPr>
              <a:xfrm rot="5400000" flipH="1" flipV="1">
                <a:off x="3786182" y="3357562"/>
                <a:ext cx="357190" cy="21431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4069034" y="3500438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  <a:cs typeface="Arial" pitchFamily="34" charset="0"/>
                  </a:rPr>
                  <a:t>pp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Forme libre 87"/>
              <p:cNvSpPr/>
              <p:nvPr/>
            </p:nvSpPr>
            <p:spPr>
              <a:xfrm rot="18079307">
                <a:off x="2569247" y="2331947"/>
                <a:ext cx="371060" cy="204251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3" name="Forme libre 72"/>
            <p:cNvSpPr/>
            <p:nvPr/>
          </p:nvSpPr>
          <p:spPr>
            <a:xfrm rot="18079307">
              <a:off x="2457257" y="2588936"/>
              <a:ext cx="371060" cy="2376176"/>
            </a:xfrm>
            <a:custGeom>
              <a:avLst/>
              <a:gdLst>
                <a:gd name="connsiteX0" fmla="*/ 172278 w 371060"/>
                <a:gd name="connsiteY0" fmla="*/ 0 h 1222513"/>
                <a:gd name="connsiteX1" fmla="*/ 33130 w 371060"/>
                <a:gd name="connsiteY1" fmla="*/ 705678 h 1222513"/>
                <a:gd name="connsiteX2" fmla="*/ 371060 w 371060"/>
                <a:gd name="connsiteY2" fmla="*/ 1222513 h 1222513"/>
                <a:gd name="connsiteX3" fmla="*/ 371060 w 371060"/>
                <a:gd name="connsiteY3" fmla="*/ 1222513 h 12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60" h="1222513">
                  <a:moveTo>
                    <a:pt x="172278" y="0"/>
                  </a:moveTo>
                  <a:cubicBezTo>
                    <a:pt x="86139" y="250963"/>
                    <a:pt x="0" y="501926"/>
                    <a:pt x="33130" y="705678"/>
                  </a:cubicBezTo>
                  <a:cubicBezTo>
                    <a:pt x="66260" y="909430"/>
                    <a:pt x="371060" y="1222513"/>
                    <a:pt x="371060" y="1222513"/>
                  </a:cubicBezTo>
                  <a:lnTo>
                    <a:pt x="371060" y="1222513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Forme libre 67"/>
          <p:cNvSpPr/>
          <p:nvPr/>
        </p:nvSpPr>
        <p:spPr>
          <a:xfrm rot="9234968">
            <a:off x="4338240" y="2985723"/>
            <a:ext cx="676604" cy="393226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0" fmla="*/ 1997764 w 1997764"/>
              <a:gd name="connsiteY0" fmla="*/ 1311964 h 1311964"/>
              <a:gd name="connsiteX1" fmla="*/ -1 w 1997764"/>
              <a:gd name="connsiteY1" fmla="*/ -1 h 131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7764" h="1311964">
                <a:moveTo>
                  <a:pt x="1997764" y="1311964"/>
                </a:moveTo>
                <a:cubicBezTo>
                  <a:pt x="1364973" y="705677"/>
                  <a:pt x="732182" y="99390"/>
                  <a:pt x="-1" y="-1"/>
                </a:cubicBez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5072066" y="314324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 69"/>
          <p:cNvSpPr/>
          <p:nvPr/>
        </p:nvSpPr>
        <p:spPr>
          <a:xfrm rot="5180259">
            <a:off x="5076919" y="2745089"/>
            <a:ext cx="687996" cy="343782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606280 h 1560727"/>
              <a:gd name="connsiteX1" fmla="*/ 2380795 w 4393095"/>
              <a:gd name="connsiteY1" fmla="*/ 1461329 h 1560727"/>
              <a:gd name="connsiteX2" fmla="*/ 0 w 4393095"/>
              <a:gd name="connsiteY2" fmla="*/ 9932 h 1560727"/>
              <a:gd name="connsiteX3" fmla="*/ 0 w 4393095"/>
              <a:gd name="connsiteY3" fmla="*/ 9932 h 1560727"/>
              <a:gd name="connsiteX0" fmla="*/ 4393095 w 4393095"/>
              <a:gd name="connsiteY0" fmla="*/ 2256073 h 3211255"/>
              <a:gd name="connsiteX1" fmla="*/ 2380795 w 4393095"/>
              <a:gd name="connsiteY1" fmla="*/ 3111122 h 3211255"/>
              <a:gd name="connsiteX2" fmla="*/ 2654610 w 4393095"/>
              <a:gd name="connsiteY2" fmla="*/ 241901 h 3211255"/>
              <a:gd name="connsiteX3" fmla="*/ 0 w 4393095"/>
              <a:gd name="connsiteY3" fmla="*/ 1659725 h 3211255"/>
              <a:gd name="connsiteX4" fmla="*/ 0 w 4393095"/>
              <a:gd name="connsiteY4" fmla="*/ 1659725 h 3211255"/>
              <a:gd name="connsiteX0" fmla="*/ 4393095 w 4393095"/>
              <a:gd name="connsiteY0" fmla="*/ 2256073 h 2256075"/>
              <a:gd name="connsiteX1" fmla="*/ 2654610 w 4393095"/>
              <a:gd name="connsiteY1" fmla="*/ 241901 h 2256075"/>
              <a:gd name="connsiteX2" fmla="*/ 0 w 4393095"/>
              <a:gd name="connsiteY2" fmla="*/ 1659725 h 2256075"/>
              <a:gd name="connsiteX3" fmla="*/ 0 w 4393095"/>
              <a:gd name="connsiteY3" fmla="*/ 1659725 h 2256075"/>
              <a:gd name="connsiteX0" fmla="*/ 4393095 w 4393095"/>
              <a:gd name="connsiteY0" fmla="*/ 2256073 h 4343472"/>
              <a:gd name="connsiteX1" fmla="*/ 3409872 w 4393095"/>
              <a:gd name="connsiteY1" fmla="*/ 4007782 h 4343472"/>
              <a:gd name="connsiteX2" fmla="*/ 2654610 w 4393095"/>
              <a:gd name="connsiteY2" fmla="*/ 241901 h 4343472"/>
              <a:gd name="connsiteX3" fmla="*/ 0 w 4393095"/>
              <a:gd name="connsiteY3" fmla="*/ 1659725 h 4343472"/>
              <a:gd name="connsiteX4" fmla="*/ 0 w 4393095"/>
              <a:gd name="connsiteY4" fmla="*/ 1659725 h 4343472"/>
              <a:gd name="connsiteX0" fmla="*/ 3409872 w 3409872"/>
              <a:gd name="connsiteY0" fmla="*/ 4007782 h 4007782"/>
              <a:gd name="connsiteX1" fmla="*/ 2654610 w 3409872"/>
              <a:gd name="connsiteY1" fmla="*/ 241901 h 4007782"/>
              <a:gd name="connsiteX2" fmla="*/ 0 w 3409872"/>
              <a:gd name="connsiteY2" fmla="*/ 1659725 h 4007782"/>
              <a:gd name="connsiteX3" fmla="*/ 0 w 3409872"/>
              <a:gd name="connsiteY3" fmla="*/ 1659725 h 400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872" h="4007782">
                <a:moveTo>
                  <a:pt x="3409872" y="4007782"/>
                </a:moveTo>
                <a:cubicBezTo>
                  <a:pt x="3120125" y="3672087"/>
                  <a:pt x="3383905" y="356168"/>
                  <a:pt x="2654610" y="241901"/>
                </a:cubicBezTo>
                <a:cubicBezTo>
                  <a:pt x="2257811" y="2"/>
                  <a:pt x="385965" y="1859250"/>
                  <a:pt x="0" y="1659725"/>
                </a:cubicBezTo>
                <a:lnTo>
                  <a:pt x="0" y="1659725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rme libre 44"/>
          <p:cNvSpPr/>
          <p:nvPr/>
        </p:nvSpPr>
        <p:spPr>
          <a:xfrm>
            <a:off x="6132219" y="1562089"/>
            <a:ext cx="1868805" cy="223837"/>
          </a:xfrm>
          <a:custGeom>
            <a:avLst/>
            <a:gdLst>
              <a:gd name="connsiteX0" fmla="*/ 0 w 1868805"/>
              <a:gd name="connsiteY0" fmla="*/ 115252 h 223837"/>
              <a:gd name="connsiteX1" fmla="*/ 1463040 w 1868805"/>
              <a:gd name="connsiteY1" fmla="*/ 18097 h 223837"/>
              <a:gd name="connsiteX2" fmla="*/ 1868805 w 1868805"/>
              <a:gd name="connsiteY2" fmla="*/ 223837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05" h="223837">
                <a:moveTo>
                  <a:pt x="0" y="115252"/>
                </a:moveTo>
                <a:cubicBezTo>
                  <a:pt x="575786" y="57626"/>
                  <a:pt x="1151573" y="0"/>
                  <a:pt x="1463040" y="18097"/>
                </a:cubicBezTo>
                <a:cubicBezTo>
                  <a:pt x="1774507" y="36194"/>
                  <a:pt x="1821656" y="130015"/>
                  <a:pt x="1868805" y="223837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8072462" y="1785926"/>
            <a:ext cx="142876" cy="1428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0001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b="1" dirty="0" smtClean="0">
                <a:latin typeface="Calibri" pitchFamily="34" charset="0"/>
                <a:cs typeface="Arial" pitchFamily="34" charset="0"/>
              </a:rPr>
              <a:t>from the higher level of </a:t>
            </a:r>
            <a:r>
              <a:rPr lang="en-US" b="1" dirty="0" err="1" smtClean="0">
                <a:latin typeface="Calibri" pitchFamily="34" charset="0"/>
                <a:cs typeface="Arial" pitchFamily="34" charset="0"/>
              </a:rPr>
              <a:t>complexification</a:t>
            </a:r>
            <a:r>
              <a:rPr lang="en-US" b="1" dirty="0" smtClean="0">
                <a:latin typeface="Calibri" pitchFamily="34" charset="0"/>
                <a:cs typeface="Arial" pitchFamily="34" charset="0"/>
              </a:rPr>
              <a:t> in the memory, there are links Me to the effectors, leading to actions by the DA on the patient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 rot="10800000">
            <a:off x="5143504" y="3286124"/>
            <a:ext cx="428628" cy="3571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 52"/>
          <p:cNvSpPr/>
          <p:nvPr/>
        </p:nvSpPr>
        <p:spPr>
          <a:xfrm>
            <a:off x="3929058" y="1645921"/>
            <a:ext cx="1910040" cy="1354452"/>
          </a:xfrm>
          <a:custGeom>
            <a:avLst/>
            <a:gdLst>
              <a:gd name="connsiteX0" fmla="*/ 2501537 w 2501537"/>
              <a:gd name="connsiteY0" fmla="*/ 0 h 1423851"/>
              <a:gd name="connsiteX1" fmla="*/ 320040 w 2501537"/>
              <a:gd name="connsiteY1" fmla="*/ 842554 h 1423851"/>
              <a:gd name="connsiteX2" fmla="*/ 581297 w 2501537"/>
              <a:gd name="connsiteY2" fmla="*/ 1423851 h 1423851"/>
              <a:gd name="connsiteX0" fmla="*/ 2210889 w 2210889"/>
              <a:gd name="connsiteY0" fmla="*/ 0 h 1423851"/>
              <a:gd name="connsiteX1" fmla="*/ 474248 w 2210889"/>
              <a:gd name="connsiteY1" fmla="*/ 485340 h 1423851"/>
              <a:gd name="connsiteX2" fmla="*/ 290649 w 2210889"/>
              <a:gd name="connsiteY2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0889" h="1423851">
                <a:moveTo>
                  <a:pt x="2210889" y="0"/>
                </a:moveTo>
                <a:cubicBezTo>
                  <a:pt x="1280160" y="302623"/>
                  <a:pt x="794288" y="248032"/>
                  <a:pt x="474248" y="485340"/>
                </a:cubicBezTo>
                <a:cubicBezTo>
                  <a:pt x="154208" y="722648"/>
                  <a:pt x="0" y="1251856"/>
                  <a:pt x="290649" y="1423851"/>
                </a:cubicBezTo>
              </a:path>
            </a:pathLst>
          </a:custGeom>
          <a:ln w="31750">
            <a:solidFill>
              <a:srgbClr val="FFFF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>
            <a:off x="3643306" y="20716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PM+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286644" y="1785926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Me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9" name="~PP1198.WAV">
            <a:hlinkClick r:id="" action="ppaction://media"/>
          </p:cNvPr>
          <p:cNvPicPr>
            <a:picLocks noRot="1" noChangeAspect="1"/>
          </p:cNvPicPr>
          <p:nvPr>
            <a:wavAudioFile r:embed="rId1" name="~PP1198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7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929058" y="3500438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pp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57224" y="4572008"/>
            <a:ext cx="7429552" cy="10001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Learning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The construction of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higher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and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higher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complexity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orders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colimits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allows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a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strong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memorization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of the </a:t>
            </a:r>
            <a:r>
              <a:rPr kumimoji="0" lang="fr-FR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whole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endParaRPr kumimoji="0" lang="fr-FR" sz="2400" b="0" i="0" u="none" strike="sng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072066" y="2357430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929058" y="1142984"/>
            <a:ext cx="142876" cy="14287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583867" y="2857496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357818" y="242886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5929322" y="1643050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>
            <a:stCxn id="15" idx="6"/>
            <a:endCxn id="25" idx="3"/>
          </p:cNvCxnSpPr>
          <p:nvPr/>
        </p:nvCxnSpPr>
        <p:spPr>
          <a:xfrm flipV="1">
            <a:off x="5929322" y="1765002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0800000" flipH="1">
            <a:off x="5072066" y="1750209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5" idx="0"/>
          </p:cNvCxnSpPr>
          <p:nvPr/>
        </p:nvCxnSpPr>
        <p:spPr>
          <a:xfrm rot="5400000" flipH="1" flipV="1">
            <a:off x="5464975" y="1893083"/>
            <a:ext cx="500066" cy="4286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929322" y="192880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2500298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571736" y="1357298"/>
            <a:ext cx="743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</a:t>
            </a:r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++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5572132" y="371475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orme libre 59"/>
          <p:cNvSpPr/>
          <p:nvPr/>
        </p:nvSpPr>
        <p:spPr>
          <a:xfrm rot="9234968">
            <a:off x="4001225" y="3820412"/>
            <a:ext cx="1543668" cy="462810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819783 w 4819783"/>
              <a:gd name="connsiteY0" fmla="*/ 1411356 h 1411356"/>
              <a:gd name="connsiteX1" fmla="*/ 2822018 w 4819783"/>
              <a:gd name="connsiteY1" fmla="*/ 99391 h 1411356"/>
              <a:gd name="connsiteX2" fmla="*/ 426688 w 4819783"/>
              <a:gd name="connsiteY2" fmla="*/ 815008 h 1411356"/>
              <a:gd name="connsiteX3" fmla="*/ 261896 w 4819783"/>
              <a:gd name="connsiteY3" fmla="*/ 18404 h 1411356"/>
              <a:gd name="connsiteX0" fmla="*/ 4668404 w 4668404"/>
              <a:gd name="connsiteY0" fmla="*/ 1437287 h 1437287"/>
              <a:gd name="connsiteX1" fmla="*/ 2670639 w 4668404"/>
              <a:gd name="connsiteY1" fmla="*/ 125322 h 1437287"/>
              <a:gd name="connsiteX2" fmla="*/ 426688 w 4668404"/>
              <a:gd name="connsiteY2" fmla="*/ 685350 h 1437287"/>
              <a:gd name="connsiteX3" fmla="*/ 110517 w 4668404"/>
              <a:gd name="connsiteY3" fmla="*/ 44335 h 1437287"/>
              <a:gd name="connsiteX0" fmla="*/ 4557887 w 4557887"/>
              <a:gd name="connsiteY0" fmla="*/ 1544126 h 1544126"/>
              <a:gd name="connsiteX1" fmla="*/ 2560122 w 4557887"/>
              <a:gd name="connsiteY1" fmla="*/ 232161 h 1544126"/>
              <a:gd name="connsiteX2" fmla="*/ 0 w 4557887"/>
              <a:gd name="connsiteY2" fmla="*/ 151174 h 154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7887" h="1544126">
                <a:moveTo>
                  <a:pt x="4557887" y="1544126"/>
                </a:moveTo>
                <a:cubicBezTo>
                  <a:pt x="3925096" y="937839"/>
                  <a:pt x="3319770" y="464320"/>
                  <a:pt x="2560122" y="232161"/>
                </a:cubicBezTo>
                <a:cubicBezTo>
                  <a:pt x="1800474" y="2"/>
                  <a:pt x="533359" y="168046"/>
                  <a:pt x="0" y="151174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5286380" y="392906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2" name="Connecteur droit avec flèche 61"/>
          <p:cNvCxnSpPr/>
          <p:nvPr/>
        </p:nvCxnSpPr>
        <p:spPr>
          <a:xfrm rot="10800000">
            <a:off x="5143504" y="3286124"/>
            <a:ext cx="428628" cy="3571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orme libre 63"/>
          <p:cNvSpPr/>
          <p:nvPr/>
        </p:nvSpPr>
        <p:spPr>
          <a:xfrm rot="9234968">
            <a:off x="4338240" y="2985723"/>
            <a:ext cx="676604" cy="393226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0" fmla="*/ 1997764 w 1997764"/>
              <a:gd name="connsiteY0" fmla="*/ 1311964 h 1311964"/>
              <a:gd name="connsiteX1" fmla="*/ -1 w 1997764"/>
              <a:gd name="connsiteY1" fmla="*/ -1 h 131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7764" h="1311964">
                <a:moveTo>
                  <a:pt x="1997764" y="1311964"/>
                </a:moveTo>
                <a:cubicBezTo>
                  <a:pt x="1364973" y="705677"/>
                  <a:pt x="732182" y="99390"/>
                  <a:pt x="-1" y="-1"/>
                </a:cubicBez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5072066" y="314324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/>
          <p:cNvSpPr/>
          <p:nvPr/>
        </p:nvSpPr>
        <p:spPr>
          <a:xfrm rot="5180259">
            <a:off x="5076919" y="2745089"/>
            <a:ext cx="687996" cy="343782"/>
          </a:xfrm>
          <a:custGeom>
            <a:avLst/>
            <a:gdLst>
              <a:gd name="connsiteX0" fmla="*/ 4393095 w 4393095"/>
              <a:gd name="connsiteY0" fmla="*/ 1411356 h 1411356"/>
              <a:gd name="connsiteX1" fmla="*/ 2395330 w 4393095"/>
              <a:gd name="connsiteY1" fmla="*/ 99391 h 1411356"/>
              <a:gd name="connsiteX2" fmla="*/ 0 w 4393095"/>
              <a:gd name="connsiteY2" fmla="*/ 815008 h 1411356"/>
              <a:gd name="connsiteX3" fmla="*/ 0 w 4393095"/>
              <a:gd name="connsiteY3" fmla="*/ 815008 h 1411356"/>
              <a:gd name="connsiteX0" fmla="*/ 4393095 w 4393095"/>
              <a:gd name="connsiteY0" fmla="*/ 606280 h 1560727"/>
              <a:gd name="connsiteX1" fmla="*/ 2380795 w 4393095"/>
              <a:gd name="connsiteY1" fmla="*/ 1461329 h 1560727"/>
              <a:gd name="connsiteX2" fmla="*/ 0 w 4393095"/>
              <a:gd name="connsiteY2" fmla="*/ 9932 h 1560727"/>
              <a:gd name="connsiteX3" fmla="*/ 0 w 4393095"/>
              <a:gd name="connsiteY3" fmla="*/ 9932 h 1560727"/>
              <a:gd name="connsiteX0" fmla="*/ 4393095 w 4393095"/>
              <a:gd name="connsiteY0" fmla="*/ 2256073 h 3211255"/>
              <a:gd name="connsiteX1" fmla="*/ 2380795 w 4393095"/>
              <a:gd name="connsiteY1" fmla="*/ 3111122 h 3211255"/>
              <a:gd name="connsiteX2" fmla="*/ 2654610 w 4393095"/>
              <a:gd name="connsiteY2" fmla="*/ 241901 h 3211255"/>
              <a:gd name="connsiteX3" fmla="*/ 0 w 4393095"/>
              <a:gd name="connsiteY3" fmla="*/ 1659725 h 3211255"/>
              <a:gd name="connsiteX4" fmla="*/ 0 w 4393095"/>
              <a:gd name="connsiteY4" fmla="*/ 1659725 h 3211255"/>
              <a:gd name="connsiteX0" fmla="*/ 4393095 w 4393095"/>
              <a:gd name="connsiteY0" fmla="*/ 2256073 h 2256075"/>
              <a:gd name="connsiteX1" fmla="*/ 2654610 w 4393095"/>
              <a:gd name="connsiteY1" fmla="*/ 241901 h 2256075"/>
              <a:gd name="connsiteX2" fmla="*/ 0 w 4393095"/>
              <a:gd name="connsiteY2" fmla="*/ 1659725 h 2256075"/>
              <a:gd name="connsiteX3" fmla="*/ 0 w 4393095"/>
              <a:gd name="connsiteY3" fmla="*/ 1659725 h 2256075"/>
              <a:gd name="connsiteX0" fmla="*/ 4393095 w 4393095"/>
              <a:gd name="connsiteY0" fmla="*/ 2256073 h 4343472"/>
              <a:gd name="connsiteX1" fmla="*/ 3409872 w 4393095"/>
              <a:gd name="connsiteY1" fmla="*/ 4007782 h 4343472"/>
              <a:gd name="connsiteX2" fmla="*/ 2654610 w 4393095"/>
              <a:gd name="connsiteY2" fmla="*/ 241901 h 4343472"/>
              <a:gd name="connsiteX3" fmla="*/ 0 w 4393095"/>
              <a:gd name="connsiteY3" fmla="*/ 1659725 h 4343472"/>
              <a:gd name="connsiteX4" fmla="*/ 0 w 4393095"/>
              <a:gd name="connsiteY4" fmla="*/ 1659725 h 4343472"/>
              <a:gd name="connsiteX0" fmla="*/ 3409872 w 3409872"/>
              <a:gd name="connsiteY0" fmla="*/ 4007782 h 4007782"/>
              <a:gd name="connsiteX1" fmla="*/ 2654610 w 3409872"/>
              <a:gd name="connsiteY1" fmla="*/ 241901 h 4007782"/>
              <a:gd name="connsiteX2" fmla="*/ 0 w 3409872"/>
              <a:gd name="connsiteY2" fmla="*/ 1659725 h 4007782"/>
              <a:gd name="connsiteX3" fmla="*/ 0 w 3409872"/>
              <a:gd name="connsiteY3" fmla="*/ 1659725 h 400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872" h="4007782">
                <a:moveTo>
                  <a:pt x="3409872" y="4007782"/>
                </a:moveTo>
                <a:cubicBezTo>
                  <a:pt x="3120125" y="3672087"/>
                  <a:pt x="3383905" y="356168"/>
                  <a:pt x="2654610" y="241901"/>
                </a:cubicBezTo>
                <a:cubicBezTo>
                  <a:pt x="2257811" y="2"/>
                  <a:pt x="385965" y="1859250"/>
                  <a:pt x="0" y="1659725"/>
                </a:cubicBezTo>
                <a:lnTo>
                  <a:pt x="0" y="1659725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43306" y="20716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PM+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143372" y="2571744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</a:t>
            </a:r>
            <a:endParaRPr lang="fr-FR" dirty="0">
              <a:solidFill>
                <a:srgbClr val="FFFF00"/>
              </a:solidFill>
            </a:endParaRPr>
          </a:p>
        </p:txBody>
      </p:sp>
      <p:cxnSp>
        <p:nvCxnSpPr>
          <p:cNvPr id="70" name="Connecteur droit avec flèche 69"/>
          <p:cNvCxnSpPr/>
          <p:nvPr/>
        </p:nvCxnSpPr>
        <p:spPr>
          <a:xfrm rot="5400000" flipH="1" flipV="1">
            <a:off x="4536281" y="2178835"/>
            <a:ext cx="520990" cy="11639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/>
          <p:cNvSpPr/>
          <p:nvPr/>
        </p:nvSpPr>
        <p:spPr>
          <a:xfrm>
            <a:off x="5500694" y="1571612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71"/>
          <p:cNvCxnSpPr>
            <a:stCxn id="71" idx="6"/>
          </p:cNvCxnSpPr>
          <p:nvPr/>
        </p:nvCxnSpPr>
        <p:spPr>
          <a:xfrm flipV="1">
            <a:off x="6357950" y="979184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rot="10800000" flipH="1">
            <a:off x="5500694" y="964391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/>
          <p:cNvSpPr/>
          <p:nvPr/>
        </p:nvSpPr>
        <p:spPr>
          <a:xfrm>
            <a:off x="5929322" y="1643050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75"/>
          <p:cNvCxnSpPr>
            <a:endCxn id="75" idx="3"/>
          </p:cNvCxnSpPr>
          <p:nvPr/>
        </p:nvCxnSpPr>
        <p:spPr>
          <a:xfrm flipV="1">
            <a:off x="5929322" y="1765002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rot="10800000" flipH="1">
            <a:off x="5072066" y="1750209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/>
          <p:cNvSpPr/>
          <p:nvPr/>
        </p:nvSpPr>
        <p:spPr>
          <a:xfrm>
            <a:off x="6286512" y="85723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 78"/>
          <p:cNvGrpSpPr/>
          <p:nvPr/>
        </p:nvGrpSpPr>
        <p:grpSpPr>
          <a:xfrm>
            <a:off x="857224" y="1142984"/>
            <a:ext cx="3714776" cy="3214710"/>
            <a:chOff x="857224" y="1142984"/>
            <a:chExt cx="3714776" cy="3214710"/>
          </a:xfrm>
        </p:grpSpPr>
        <p:sp>
          <p:nvSpPr>
            <p:cNvPr id="81" name="Ellipse 80"/>
            <p:cNvSpPr/>
            <p:nvPr/>
          </p:nvSpPr>
          <p:spPr>
            <a:xfrm>
              <a:off x="3929058" y="114298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2" name="Groupe 58"/>
            <p:cNvGrpSpPr/>
            <p:nvPr/>
          </p:nvGrpSpPr>
          <p:grpSpPr>
            <a:xfrm>
              <a:off x="857224" y="1428736"/>
              <a:ext cx="3714776" cy="2928958"/>
              <a:chOff x="857224" y="1428736"/>
              <a:chExt cx="3714776" cy="2928958"/>
            </a:xfrm>
          </p:grpSpPr>
          <p:sp>
            <p:nvSpPr>
              <p:cNvPr id="84" name="Forme libre 83"/>
              <p:cNvSpPr/>
              <p:nvPr/>
            </p:nvSpPr>
            <p:spPr>
              <a:xfrm>
                <a:off x="1388536" y="1765830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1500166" y="3000372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57224" y="2214554"/>
                <a:ext cx="503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548DD4"/>
                    </a:solidFill>
                    <a:latin typeface="Calibri" pitchFamily="34" charset="0"/>
                    <a:cs typeface="Arial" pitchFamily="34" charset="0"/>
                  </a:rPr>
                  <a:t>par</a:t>
                </a:r>
                <a:endParaRPr lang="fr-FR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2428860" y="3916924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Calibri" pitchFamily="34" charset="0"/>
                    <a:cs typeface="Arial" pitchFamily="34" charset="0"/>
                  </a:rPr>
                  <a:t>rp</a:t>
                </a:r>
                <a:endParaRPr lang="fr-FR" dirty="0"/>
              </a:p>
            </p:txBody>
          </p:sp>
          <p:cxnSp>
            <p:nvCxnSpPr>
              <p:cNvPr id="88" name="Connecteur droit 87"/>
              <p:cNvCxnSpPr/>
              <p:nvPr/>
            </p:nvCxnSpPr>
            <p:spPr>
              <a:xfrm>
                <a:off x="2428860" y="3357562"/>
                <a:ext cx="214314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orme libre 88"/>
              <p:cNvSpPr/>
              <p:nvPr/>
            </p:nvSpPr>
            <p:spPr>
              <a:xfrm>
                <a:off x="1643042" y="1428736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1754672" y="2663278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Forme libre 90"/>
              <p:cNvSpPr/>
              <p:nvPr/>
            </p:nvSpPr>
            <p:spPr>
              <a:xfrm>
                <a:off x="3571868" y="3143247"/>
                <a:ext cx="578101" cy="825851"/>
              </a:xfrm>
              <a:custGeom>
                <a:avLst/>
                <a:gdLst>
                  <a:gd name="connsiteX0" fmla="*/ 502418 w 512466"/>
                  <a:gd name="connsiteY0" fmla="*/ 1095270 h 1095270"/>
                  <a:gd name="connsiteX1" fmla="*/ 512466 w 512466"/>
                  <a:gd name="connsiteY1" fmla="*/ 0 h 1095270"/>
                  <a:gd name="connsiteX2" fmla="*/ 0 w 512466"/>
                  <a:gd name="connsiteY2" fmla="*/ 713433 h 109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466" h="1095270">
                    <a:moveTo>
                      <a:pt x="502418" y="1095270"/>
                    </a:moveTo>
                    <a:cubicBezTo>
                      <a:pt x="505767" y="730180"/>
                      <a:pt x="509117" y="365090"/>
                      <a:pt x="512466" y="0"/>
                    </a:cubicBezTo>
                    <a:lnTo>
                      <a:pt x="0" y="713433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3571868" y="3500438"/>
                <a:ext cx="571504" cy="85725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3786181" y="4071943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3786182" y="3643314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6" name="Connecteur droit avec flèche 95"/>
              <p:cNvCxnSpPr/>
              <p:nvPr/>
            </p:nvCxnSpPr>
            <p:spPr>
              <a:xfrm rot="5400000" flipH="1" flipV="1">
                <a:off x="3786182" y="3357562"/>
                <a:ext cx="357190" cy="21431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/>
              <p:cNvSpPr/>
              <p:nvPr/>
            </p:nvSpPr>
            <p:spPr>
              <a:xfrm>
                <a:off x="4069034" y="3500438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  <a:cs typeface="Arial" pitchFamily="34" charset="0"/>
                  </a:rPr>
                  <a:t>pp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8" name="Forme libre 97"/>
              <p:cNvSpPr/>
              <p:nvPr/>
            </p:nvSpPr>
            <p:spPr>
              <a:xfrm rot="18079307">
                <a:off x="2569247" y="2331947"/>
                <a:ext cx="371060" cy="204251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4071934" y="300037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3" name="Forme libre 82"/>
            <p:cNvSpPr/>
            <p:nvPr/>
          </p:nvSpPr>
          <p:spPr>
            <a:xfrm rot="18079307">
              <a:off x="2457257" y="2588936"/>
              <a:ext cx="371060" cy="2376176"/>
            </a:xfrm>
            <a:custGeom>
              <a:avLst/>
              <a:gdLst>
                <a:gd name="connsiteX0" fmla="*/ 172278 w 371060"/>
                <a:gd name="connsiteY0" fmla="*/ 0 h 1222513"/>
                <a:gd name="connsiteX1" fmla="*/ 33130 w 371060"/>
                <a:gd name="connsiteY1" fmla="*/ 705678 h 1222513"/>
                <a:gd name="connsiteX2" fmla="*/ 371060 w 371060"/>
                <a:gd name="connsiteY2" fmla="*/ 1222513 h 1222513"/>
                <a:gd name="connsiteX3" fmla="*/ 371060 w 371060"/>
                <a:gd name="connsiteY3" fmla="*/ 1222513 h 12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60" h="1222513">
                  <a:moveTo>
                    <a:pt x="172278" y="0"/>
                  </a:moveTo>
                  <a:cubicBezTo>
                    <a:pt x="86139" y="250963"/>
                    <a:pt x="0" y="501926"/>
                    <a:pt x="33130" y="705678"/>
                  </a:cubicBezTo>
                  <a:cubicBezTo>
                    <a:pt x="66260" y="909430"/>
                    <a:pt x="371060" y="1222513"/>
                    <a:pt x="371060" y="1222513"/>
                  </a:cubicBezTo>
                  <a:lnTo>
                    <a:pt x="371060" y="1222513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Forme libre 66"/>
          <p:cNvSpPr/>
          <p:nvPr/>
        </p:nvSpPr>
        <p:spPr>
          <a:xfrm>
            <a:off x="3929058" y="1645921"/>
            <a:ext cx="1910040" cy="1354452"/>
          </a:xfrm>
          <a:custGeom>
            <a:avLst/>
            <a:gdLst>
              <a:gd name="connsiteX0" fmla="*/ 2501537 w 2501537"/>
              <a:gd name="connsiteY0" fmla="*/ 0 h 1423851"/>
              <a:gd name="connsiteX1" fmla="*/ 320040 w 2501537"/>
              <a:gd name="connsiteY1" fmla="*/ 842554 h 1423851"/>
              <a:gd name="connsiteX2" fmla="*/ 581297 w 2501537"/>
              <a:gd name="connsiteY2" fmla="*/ 1423851 h 1423851"/>
              <a:gd name="connsiteX0" fmla="*/ 2210889 w 2210889"/>
              <a:gd name="connsiteY0" fmla="*/ 0 h 1423851"/>
              <a:gd name="connsiteX1" fmla="*/ 474248 w 2210889"/>
              <a:gd name="connsiteY1" fmla="*/ 485340 h 1423851"/>
              <a:gd name="connsiteX2" fmla="*/ 290649 w 2210889"/>
              <a:gd name="connsiteY2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0889" h="1423851">
                <a:moveTo>
                  <a:pt x="2210889" y="0"/>
                </a:moveTo>
                <a:cubicBezTo>
                  <a:pt x="1280160" y="302623"/>
                  <a:pt x="794288" y="248032"/>
                  <a:pt x="474248" y="485340"/>
                </a:cubicBezTo>
                <a:cubicBezTo>
                  <a:pt x="154208" y="722648"/>
                  <a:pt x="0" y="1251856"/>
                  <a:pt x="290649" y="1423851"/>
                </a:cubicBezTo>
              </a:path>
            </a:pathLst>
          </a:custGeom>
          <a:ln w="31750">
            <a:solidFill>
              <a:srgbClr val="FFFF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/>
          <p:cNvSpPr/>
          <p:nvPr/>
        </p:nvSpPr>
        <p:spPr>
          <a:xfrm>
            <a:off x="3148483" y="894303"/>
            <a:ext cx="3011157" cy="2160396"/>
          </a:xfrm>
          <a:custGeom>
            <a:avLst/>
            <a:gdLst>
              <a:gd name="connsiteX0" fmla="*/ 921099 w 3011157"/>
              <a:gd name="connsiteY0" fmla="*/ 2160396 h 2160396"/>
              <a:gd name="connsiteX1" fmla="*/ 348343 w 3011157"/>
              <a:gd name="connsiteY1" fmla="*/ 492370 h 2160396"/>
              <a:gd name="connsiteX2" fmla="*/ 3011157 w 3011157"/>
              <a:gd name="connsiteY2" fmla="*/ 0 h 21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1157" h="2160396">
                <a:moveTo>
                  <a:pt x="921099" y="2160396"/>
                </a:moveTo>
                <a:cubicBezTo>
                  <a:pt x="460549" y="1506416"/>
                  <a:pt x="0" y="852436"/>
                  <a:pt x="348343" y="492370"/>
                </a:cubicBezTo>
                <a:cubicBezTo>
                  <a:pt x="696686" y="132304"/>
                  <a:pt x="1853921" y="66152"/>
                  <a:pt x="3011157" y="0"/>
                </a:cubicBezTo>
              </a:path>
            </a:pathLst>
          </a:cu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~PP3764.WAV">
            <a:hlinkClick r:id="" action="ppaction://media"/>
          </p:cNvPr>
          <p:cNvPicPr>
            <a:picLocks noRot="1" noChangeAspect="1"/>
          </p:cNvPicPr>
          <p:nvPr>
            <a:wavAudioFile r:embed="rId1" name="~PP3764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  <p:sp>
        <p:nvSpPr>
          <p:cNvPr id="59" name="Forme libre 58"/>
          <p:cNvSpPr/>
          <p:nvPr/>
        </p:nvSpPr>
        <p:spPr>
          <a:xfrm rot="1462087">
            <a:off x="6320885" y="1232794"/>
            <a:ext cx="1868805" cy="223837"/>
          </a:xfrm>
          <a:custGeom>
            <a:avLst/>
            <a:gdLst>
              <a:gd name="connsiteX0" fmla="*/ 0 w 1868805"/>
              <a:gd name="connsiteY0" fmla="*/ 115252 h 223837"/>
              <a:gd name="connsiteX1" fmla="*/ 1463040 w 1868805"/>
              <a:gd name="connsiteY1" fmla="*/ 18097 h 223837"/>
              <a:gd name="connsiteX2" fmla="*/ 1868805 w 1868805"/>
              <a:gd name="connsiteY2" fmla="*/ 223837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05" h="223837">
                <a:moveTo>
                  <a:pt x="0" y="115252"/>
                </a:moveTo>
                <a:cubicBezTo>
                  <a:pt x="575786" y="57626"/>
                  <a:pt x="1151573" y="0"/>
                  <a:pt x="1463040" y="18097"/>
                </a:cubicBezTo>
                <a:cubicBezTo>
                  <a:pt x="1774507" y="36194"/>
                  <a:pt x="1821656" y="130015"/>
                  <a:pt x="1868805" y="223837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8072462" y="1785926"/>
            <a:ext cx="142876" cy="1428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7286644" y="1571612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Me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12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lipse 59"/>
          <p:cNvSpPr/>
          <p:nvPr/>
        </p:nvSpPr>
        <p:spPr>
          <a:xfrm>
            <a:off x="5500694" y="1571612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>
            <a:stCxn id="60" idx="6"/>
          </p:cNvCxnSpPr>
          <p:nvPr/>
        </p:nvCxnSpPr>
        <p:spPr>
          <a:xfrm flipV="1">
            <a:off x="6357950" y="979184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rot="10800000" flipH="1">
            <a:off x="5500694" y="964391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5072066" y="2357430"/>
            <a:ext cx="857256" cy="3571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929058" y="1142984"/>
            <a:ext cx="142876" cy="14287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>
            <a:off x="4857752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357818" y="2428868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>
            <a:off x="4857752" y="228599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5929322" y="1643050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>
            <a:stCxn id="15" idx="6"/>
            <a:endCxn id="25" idx="3"/>
          </p:cNvCxnSpPr>
          <p:nvPr/>
        </p:nvCxnSpPr>
        <p:spPr>
          <a:xfrm flipV="1">
            <a:off x="5929322" y="1765002"/>
            <a:ext cx="20924" cy="7710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0800000" flipH="1">
            <a:off x="5072066" y="1750209"/>
            <a:ext cx="857256" cy="7500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500298" y="3357562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714612" y="1214422"/>
            <a:ext cx="743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pM</a:t>
            </a:r>
            <a:r>
              <a:rPr lang="fr-FR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++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286512" y="857232"/>
            <a:ext cx="142876" cy="1428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714348" y="4572008"/>
            <a:ext cx="7429552" cy="16430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b="1" dirty="0" err="1">
                <a:latin typeface="Calibri" pitchFamily="34" charset="0"/>
                <a:cs typeface="Arial" pitchFamily="34" charset="0"/>
              </a:rPr>
              <a:t>R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ecalling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process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of the DA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: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b="1" dirty="0"/>
              <a:t>The purpose of the memorization by the Data Analyser, during a subsequent stimulation ‘par-</a:t>
            </a:r>
            <a:r>
              <a:rPr lang="en-GB" b="1" dirty="0" err="1"/>
              <a:t>rp</a:t>
            </a:r>
            <a:r>
              <a:rPr lang="en-GB" b="1" dirty="0"/>
              <a:t>’, will enable the system to react directly via </a:t>
            </a:r>
            <a:r>
              <a:rPr lang="en-GB" b="1" dirty="0" err="1"/>
              <a:t>pM</a:t>
            </a:r>
            <a:r>
              <a:rPr lang="en-GB" b="1" dirty="0"/>
              <a:t>++ to the effectors</a:t>
            </a:r>
            <a:r>
              <a:rPr kumimoji="0" lang="fr-FR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endParaRPr kumimoji="0" 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e 78"/>
          <p:cNvGrpSpPr/>
          <p:nvPr/>
        </p:nvGrpSpPr>
        <p:grpSpPr>
          <a:xfrm>
            <a:off x="857224" y="1142984"/>
            <a:ext cx="3714776" cy="3214710"/>
            <a:chOff x="857224" y="1142984"/>
            <a:chExt cx="3714776" cy="3214710"/>
          </a:xfrm>
        </p:grpSpPr>
        <p:sp>
          <p:nvSpPr>
            <p:cNvPr id="40" name="Ellipse 39"/>
            <p:cNvSpPr/>
            <p:nvPr/>
          </p:nvSpPr>
          <p:spPr>
            <a:xfrm>
              <a:off x="3929058" y="114298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1" name="Groupe 58"/>
            <p:cNvGrpSpPr/>
            <p:nvPr/>
          </p:nvGrpSpPr>
          <p:grpSpPr>
            <a:xfrm>
              <a:off x="857224" y="1428736"/>
              <a:ext cx="3714776" cy="2928958"/>
              <a:chOff x="857224" y="1428736"/>
              <a:chExt cx="3714776" cy="2928958"/>
            </a:xfrm>
          </p:grpSpPr>
          <p:sp>
            <p:nvSpPr>
              <p:cNvPr id="43" name="Forme libre 42"/>
              <p:cNvSpPr/>
              <p:nvPr/>
            </p:nvSpPr>
            <p:spPr>
              <a:xfrm>
                <a:off x="1388536" y="1765830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1500166" y="3000372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57224" y="2214554"/>
                <a:ext cx="503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548DD4"/>
                    </a:solidFill>
                    <a:latin typeface="Calibri" pitchFamily="34" charset="0"/>
                    <a:cs typeface="Arial" pitchFamily="34" charset="0"/>
                  </a:rPr>
                  <a:t>par</a:t>
                </a:r>
                <a:endParaRPr lang="fr-FR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28860" y="3916924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Calibri" pitchFamily="34" charset="0"/>
                    <a:cs typeface="Arial" pitchFamily="34" charset="0"/>
                  </a:rPr>
                  <a:t>rp</a:t>
                </a:r>
                <a:endParaRPr lang="fr-FR" dirty="0"/>
              </a:p>
            </p:txBody>
          </p:sp>
          <p:cxnSp>
            <p:nvCxnSpPr>
              <p:cNvPr id="56" name="Connecteur droit 55"/>
              <p:cNvCxnSpPr/>
              <p:nvPr/>
            </p:nvCxnSpPr>
            <p:spPr>
              <a:xfrm>
                <a:off x="2428860" y="3357562"/>
                <a:ext cx="214314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orme libre 58"/>
              <p:cNvSpPr/>
              <p:nvPr/>
            </p:nvSpPr>
            <p:spPr>
              <a:xfrm>
                <a:off x="1643042" y="1428736"/>
                <a:ext cx="142876" cy="121444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28575">
                <a:prstDash val="dash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1754672" y="2663278"/>
                <a:ext cx="142876" cy="1428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Forme libre 65"/>
              <p:cNvSpPr/>
              <p:nvPr/>
            </p:nvSpPr>
            <p:spPr>
              <a:xfrm>
                <a:off x="3571868" y="3143247"/>
                <a:ext cx="578101" cy="825851"/>
              </a:xfrm>
              <a:custGeom>
                <a:avLst/>
                <a:gdLst>
                  <a:gd name="connsiteX0" fmla="*/ 502418 w 512466"/>
                  <a:gd name="connsiteY0" fmla="*/ 1095270 h 1095270"/>
                  <a:gd name="connsiteX1" fmla="*/ 512466 w 512466"/>
                  <a:gd name="connsiteY1" fmla="*/ 0 h 1095270"/>
                  <a:gd name="connsiteX2" fmla="*/ 0 w 512466"/>
                  <a:gd name="connsiteY2" fmla="*/ 713433 h 109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466" h="1095270">
                    <a:moveTo>
                      <a:pt x="502418" y="1095270"/>
                    </a:moveTo>
                    <a:cubicBezTo>
                      <a:pt x="505767" y="730180"/>
                      <a:pt x="509117" y="365090"/>
                      <a:pt x="512466" y="0"/>
                    </a:cubicBezTo>
                    <a:lnTo>
                      <a:pt x="0" y="713433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4143372" y="300037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3571868" y="3500438"/>
                <a:ext cx="571504" cy="85725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3786181" y="4071943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3786182" y="3643314"/>
                <a:ext cx="142876" cy="142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1" name="Connecteur droit avec flèche 70"/>
              <p:cNvCxnSpPr/>
              <p:nvPr/>
            </p:nvCxnSpPr>
            <p:spPr>
              <a:xfrm rot="5400000" flipH="1" flipV="1">
                <a:off x="3786182" y="3357562"/>
                <a:ext cx="357190" cy="21431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4069034" y="3500438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  <a:cs typeface="Arial" pitchFamily="34" charset="0"/>
                  </a:rPr>
                  <a:t>pp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Forme libre 72"/>
              <p:cNvSpPr/>
              <p:nvPr/>
            </p:nvSpPr>
            <p:spPr>
              <a:xfrm rot="18079307">
                <a:off x="2569247" y="2331947"/>
                <a:ext cx="371060" cy="2042516"/>
              </a:xfrm>
              <a:custGeom>
                <a:avLst/>
                <a:gdLst>
                  <a:gd name="connsiteX0" fmla="*/ 172278 w 371060"/>
                  <a:gd name="connsiteY0" fmla="*/ 0 h 1222513"/>
                  <a:gd name="connsiteX1" fmla="*/ 33130 w 371060"/>
                  <a:gd name="connsiteY1" fmla="*/ 705678 h 1222513"/>
                  <a:gd name="connsiteX2" fmla="*/ 371060 w 371060"/>
                  <a:gd name="connsiteY2" fmla="*/ 1222513 h 1222513"/>
                  <a:gd name="connsiteX3" fmla="*/ 371060 w 371060"/>
                  <a:gd name="connsiteY3" fmla="*/ 1222513 h 12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060" h="1222513">
                    <a:moveTo>
                      <a:pt x="172278" y="0"/>
                    </a:moveTo>
                    <a:cubicBezTo>
                      <a:pt x="86139" y="250963"/>
                      <a:pt x="0" y="501926"/>
                      <a:pt x="33130" y="705678"/>
                    </a:cubicBezTo>
                    <a:cubicBezTo>
                      <a:pt x="66260" y="909430"/>
                      <a:pt x="371060" y="1222513"/>
                      <a:pt x="371060" y="1222513"/>
                    </a:cubicBezTo>
                    <a:lnTo>
                      <a:pt x="371060" y="1222513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2" name="Forme libre 41"/>
            <p:cNvSpPr/>
            <p:nvPr/>
          </p:nvSpPr>
          <p:spPr>
            <a:xfrm rot="18079307">
              <a:off x="2457257" y="2588936"/>
              <a:ext cx="371060" cy="2376176"/>
            </a:xfrm>
            <a:custGeom>
              <a:avLst/>
              <a:gdLst>
                <a:gd name="connsiteX0" fmla="*/ 172278 w 371060"/>
                <a:gd name="connsiteY0" fmla="*/ 0 h 1222513"/>
                <a:gd name="connsiteX1" fmla="*/ 33130 w 371060"/>
                <a:gd name="connsiteY1" fmla="*/ 705678 h 1222513"/>
                <a:gd name="connsiteX2" fmla="*/ 371060 w 371060"/>
                <a:gd name="connsiteY2" fmla="*/ 1222513 h 1222513"/>
                <a:gd name="connsiteX3" fmla="*/ 371060 w 371060"/>
                <a:gd name="connsiteY3" fmla="*/ 1222513 h 12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60" h="1222513">
                  <a:moveTo>
                    <a:pt x="172278" y="0"/>
                  </a:moveTo>
                  <a:cubicBezTo>
                    <a:pt x="86139" y="250963"/>
                    <a:pt x="0" y="501926"/>
                    <a:pt x="33130" y="705678"/>
                  </a:cubicBezTo>
                  <a:cubicBezTo>
                    <a:pt x="66260" y="909430"/>
                    <a:pt x="371060" y="1222513"/>
                    <a:pt x="371060" y="1222513"/>
                  </a:cubicBezTo>
                  <a:lnTo>
                    <a:pt x="371060" y="1222513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" name="Forme libre 75"/>
          <p:cNvSpPr/>
          <p:nvPr/>
        </p:nvSpPr>
        <p:spPr>
          <a:xfrm>
            <a:off x="3148483" y="894303"/>
            <a:ext cx="3011157" cy="2160396"/>
          </a:xfrm>
          <a:custGeom>
            <a:avLst/>
            <a:gdLst>
              <a:gd name="connsiteX0" fmla="*/ 921099 w 3011157"/>
              <a:gd name="connsiteY0" fmla="*/ 2160396 h 2160396"/>
              <a:gd name="connsiteX1" fmla="*/ 348343 w 3011157"/>
              <a:gd name="connsiteY1" fmla="*/ 492370 h 2160396"/>
              <a:gd name="connsiteX2" fmla="*/ 3011157 w 3011157"/>
              <a:gd name="connsiteY2" fmla="*/ 0 h 21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1157" h="2160396">
                <a:moveTo>
                  <a:pt x="921099" y="2160396"/>
                </a:moveTo>
                <a:cubicBezTo>
                  <a:pt x="460549" y="1506416"/>
                  <a:pt x="0" y="852436"/>
                  <a:pt x="348343" y="492370"/>
                </a:cubicBezTo>
                <a:cubicBezTo>
                  <a:pt x="696686" y="132304"/>
                  <a:pt x="1853921" y="66152"/>
                  <a:pt x="3011157" y="0"/>
                </a:cubicBezTo>
              </a:path>
            </a:pathLst>
          </a:cu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23">
            <a:extLst>
              <a:ext uri="{FF2B5EF4-FFF2-40B4-BE49-F238E27FC236}">
                <a16:creationId xmlns="" xmlns:a16="http://schemas.microsoft.com/office/drawing/2014/main" id="{A8E53554-6AD6-CF84-13DB-94903B1317D2}"/>
              </a:ext>
            </a:extLst>
          </p:cNvPr>
          <p:cNvCxnSpPr/>
          <p:nvPr/>
        </p:nvCxnSpPr>
        <p:spPr>
          <a:xfrm>
            <a:off x="4820907" y="1398183"/>
            <a:ext cx="214314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~PP1204.WAV">
            <a:hlinkClick r:id="" action="ppaction://media"/>
          </p:cNvPr>
          <p:cNvPicPr>
            <a:picLocks noRot="1" noChangeAspect="1"/>
          </p:cNvPicPr>
          <p:nvPr>
            <a:wavAudioFile r:embed="rId1" name="~PP1204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  <p:sp>
        <p:nvSpPr>
          <p:cNvPr id="47" name="Forme libre 46"/>
          <p:cNvSpPr/>
          <p:nvPr/>
        </p:nvSpPr>
        <p:spPr>
          <a:xfrm rot="1462087">
            <a:off x="6320885" y="1232794"/>
            <a:ext cx="1868805" cy="223837"/>
          </a:xfrm>
          <a:custGeom>
            <a:avLst/>
            <a:gdLst>
              <a:gd name="connsiteX0" fmla="*/ 0 w 1868805"/>
              <a:gd name="connsiteY0" fmla="*/ 115252 h 223837"/>
              <a:gd name="connsiteX1" fmla="*/ 1463040 w 1868805"/>
              <a:gd name="connsiteY1" fmla="*/ 18097 h 223837"/>
              <a:gd name="connsiteX2" fmla="*/ 1868805 w 1868805"/>
              <a:gd name="connsiteY2" fmla="*/ 223837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05" h="223837">
                <a:moveTo>
                  <a:pt x="0" y="115252"/>
                </a:moveTo>
                <a:cubicBezTo>
                  <a:pt x="575786" y="57626"/>
                  <a:pt x="1151573" y="0"/>
                  <a:pt x="1463040" y="18097"/>
                </a:cubicBezTo>
                <a:cubicBezTo>
                  <a:pt x="1774507" y="36194"/>
                  <a:pt x="1821656" y="130015"/>
                  <a:pt x="1868805" y="223837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8072462" y="1785926"/>
            <a:ext cx="142876" cy="1428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7286644" y="1571612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Me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17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55" grpId="0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7D1993-842B-E496-2757-C6937B760DD5}"/>
              </a:ext>
            </a:extLst>
          </p:cNvPr>
          <p:cNvSpPr txBox="1"/>
          <p:nvPr/>
        </p:nvSpPr>
        <p:spPr>
          <a:xfrm>
            <a:off x="785786" y="1340768"/>
            <a:ext cx="7858180" cy="491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</a:rPr>
              <a:t>Therefore the Data Analyser by the Emergence Theorem, develops the complexity order of its records in the </a:t>
            </a:r>
            <a:r>
              <a:rPr lang="en-GB" sz="2800" dirty="0" smtClean="0">
                <a:solidFill>
                  <a:schemeClr val="bg1"/>
                </a:solidFill>
              </a:rPr>
              <a:t>processor and the memory, upgrading the use of the DA.</a:t>
            </a:r>
            <a:endParaRPr lang="en-GB" sz="2800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</a:rPr>
              <a:t>It will optimise its reactivity, 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</a:rPr>
              <a:t>increase the quality of its observations, 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</a:rPr>
              <a:t>and the adaptation of its strategic responses.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</a:rPr>
              <a:t>In particular it could reduce the spread of an epidemy in the institution, and reduce the </a:t>
            </a:r>
            <a:r>
              <a:rPr lang="en-GB" sz="2800" dirty="0" err="1">
                <a:solidFill>
                  <a:schemeClr val="bg1"/>
                </a:solidFill>
              </a:rPr>
              <a:t>morbi</a:t>
            </a:r>
            <a:r>
              <a:rPr lang="en-GB" sz="2800" dirty="0">
                <a:solidFill>
                  <a:schemeClr val="bg1"/>
                </a:solidFill>
              </a:rPr>
              <a:t>-mortality.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5" name="~PP2819.WAV">
            <a:hlinkClick r:id="" action="ppaction://media"/>
          </p:cNvPr>
          <p:cNvPicPr>
            <a:picLocks noRot="1" noChangeAspect="1"/>
          </p:cNvPicPr>
          <p:nvPr>
            <a:wavAudioFile r:embed="rId1" name="~PP281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34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7D1993-842B-E496-2757-C6937B760DD5}"/>
              </a:ext>
            </a:extLst>
          </p:cNvPr>
          <p:cNvSpPr txBox="1"/>
          <p:nvPr/>
        </p:nvSpPr>
        <p:spPr>
          <a:xfrm>
            <a:off x="1071538" y="2786058"/>
            <a:ext cx="7344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GB" sz="4800" dirty="0" smtClean="0">
                <a:solidFill>
                  <a:schemeClr val="bg1"/>
                </a:solidFill>
              </a:rPr>
              <a:t>Thanks for your attention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3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80A2DE7-2DF2-5CBE-98AD-6252FD317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066413-6822-E714-B31C-398DD2CC5EEE}"/>
              </a:ext>
            </a:extLst>
          </p:cNvPr>
          <p:cNvSpPr/>
          <p:nvPr/>
        </p:nvSpPr>
        <p:spPr>
          <a:xfrm>
            <a:off x="785786" y="428604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Aim: To enrich H-M-interactions in a complex organisation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S, supported by a human group G.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71612"/>
            <a:ext cx="42100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066413-6822-E714-B31C-398DD2CC5EEE}"/>
              </a:ext>
            </a:extLst>
          </p:cNvPr>
          <p:cNvSpPr/>
          <p:nvPr/>
        </p:nvSpPr>
        <p:spPr>
          <a:xfrm>
            <a:off x="714348" y="1571612"/>
            <a:ext cx="37862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this end, we propose a conceptual mathematical framework (based on categorical constructions) by which G models in S a multi-level artificial cognitive system called a “Data-Analyser”.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DA, not only learns, processes and stores data but may also generate by itself new strategies (a challenge in AI).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~PP2895.WAV">
            <a:hlinkClick r:id="" action="ppaction://media"/>
          </p:cNvPr>
          <p:cNvPicPr>
            <a:picLocks noRot="1" noChangeAspect="1"/>
          </p:cNvPicPr>
          <p:nvPr>
            <a:wavAudioFile r:embed="rId1" name="~PP2895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8258637"/>
      </p:ext>
    </p:extLst>
  </p:cSld>
  <p:clrMapOvr>
    <a:masterClrMapping/>
  </p:clrMapOvr>
  <p:transition advClick="0" advTm="46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77FF1F48-46CF-0AF1-C948-A96496E15871}"/>
              </a:ext>
            </a:extLst>
          </p:cNvPr>
          <p:cNvSpPr txBox="1"/>
          <p:nvPr/>
        </p:nvSpPr>
        <p:spPr>
          <a:xfrm>
            <a:off x="827584" y="1556792"/>
            <a:ext cx="777686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1 . Construction of a DA in a  complex organisation S in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MES frame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2. Particular case where S is a care-house for vulnerable persons.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part will be presented by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Vanbremeersch who introduced the idea of such a DA in the care-house of which  he was  the coordinating physician.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~PP1868.WAV">
            <a:hlinkClick r:id="" action="ppaction://media"/>
          </p:cNvPr>
          <p:cNvPicPr>
            <a:picLocks noRot="1" noChangeAspect="1"/>
          </p:cNvPicPr>
          <p:nvPr>
            <a:wavAudioFile r:embed="rId1" name="~PP1868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3163599"/>
      </p:ext>
    </p:extLst>
  </p:cSld>
  <p:clrMapOvr>
    <a:masterClrMapping/>
  </p:clrMapOvr>
  <p:transition advClick="0" advTm="34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191"/>
          <p:cNvGrpSpPr/>
          <p:nvPr/>
        </p:nvGrpSpPr>
        <p:grpSpPr>
          <a:xfrm>
            <a:off x="357158" y="412576"/>
            <a:ext cx="8501122" cy="2036763"/>
            <a:chOff x="722313" y="273050"/>
            <a:chExt cx="7923212" cy="20367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314325"/>
              <a:ext cx="1201737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825" y="273050"/>
              <a:ext cx="1108075" cy="166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ZoneTexte 3"/>
            <p:cNvSpPr txBox="1">
              <a:spLocks noChangeArrowheads="1"/>
            </p:cNvSpPr>
            <p:nvPr/>
          </p:nvSpPr>
          <p:spPr bwMode="auto">
            <a:xfrm>
              <a:off x="855663" y="1958975"/>
              <a:ext cx="128111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fr-FR" altLang="fr-FR" sz="1600" i="0" baseline="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Eilenberg</a:t>
              </a:r>
              <a:endParaRPr lang="fr-FR" altLang="fr-FR" sz="1600" i="0" baseline="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ZoneTexte 5"/>
            <p:cNvSpPr txBox="1">
              <a:spLocks noChangeArrowheads="1"/>
            </p:cNvSpPr>
            <p:nvPr/>
          </p:nvSpPr>
          <p:spPr bwMode="auto">
            <a:xfrm>
              <a:off x="7362825" y="1971675"/>
              <a:ext cx="12827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600" i="0" baseline="0">
                  <a:solidFill>
                    <a:schemeClr val="bg1"/>
                  </a:solidFill>
                  <a:latin typeface="Calibri" panose="020F0502020204030204" pitchFamily="34" charset="0"/>
                </a:rPr>
                <a:t>Mac Lane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58188" y="821228"/>
            <a:ext cx="57864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The notion of a category has been introduced by </a:t>
            </a:r>
            <a:r>
              <a:rPr lang="en-GB" sz="2000" dirty="0" err="1">
                <a:solidFill>
                  <a:schemeClr val="bg1"/>
                </a:solidFill>
              </a:rPr>
              <a:t>Eilenberg</a:t>
            </a:r>
            <a:r>
              <a:rPr lang="en-GB" sz="2000" dirty="0">
                <a:solidFill>
                  <a:schemeClr val="bg1"/>
                </a:solidFill>
              </a:rPr>
              <a:t> and Mac Lane in 1945. Since then the Theory of Categories has much developed and can be found in many books.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Here we suppose already known the main categorical notions, for example the notion of the limit or colimit of a functor P	 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431050"/>
            <a:ext cx="4357718" cy="306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2ED4F77F-DAFD-283E-0435-FA4BD40D3973}"/>
              </a:ext>
            </a:extLst>
          </p:cNvPr>
          <p:cNvSpPr/>
          <p:nvPr/>
        </p:nvSpPr>
        <p:spPr>
          <a:xfrm>
            <a:off x="4500530" y="3342619"/>
            <a:ext cx="4643470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A functor P: K -&gt; K' admits a colimit C in K' if it exists a </a:t>
            </a:r>
            <a:r>
              <a:rPr lang="en-GB" sz="2000" dirty="0" err="1">
                <a:solidFill>
                  <a:schemeClr val="bg1"/>
                </a:solidFill>
              </a:rPr>
              <a:t>cône</a:t>
            </a:r>
            <a:r>
              <a:rPr lang="en-GB" sz="2000" dirty="0">
                <a:solidFill>
                  <a:schemeClr val="bg1"/>
                </a:solidFill>
              </a:rPr>
              <a:t> called </a:t>
            </a:r>
            <a:r>
              <a:rPr lang="en-GB" sz="2000" dirty="0" err="1">
                <a:solidFill>
                  <a:schemeClr val="bg1"/>
                </a:solidFill>
              </a:rPr>
              <a:t>colimP</a:t>
            </a:r>
            <a:r>
              <a:rPr lang="en-GB" sz="2000" dirty="0">
                <a:solidFill>
                  <a:schemeClr val="bg1"/>
                </a:solidFill>
              </a:rPr>
              <a:t> in K' with base P and top C   such that any other cone in K’ with  base P and top A factorizes  via </a:t>
            </a:r>
            <a:r>
              <a:rPr lang="en-GB" sz="2000" dirty="0" err="1">
                <a:solidFill>
                  <a:schemeClr val="bg1"/>
                </a:solidFill>
              </a:rPr>
              <a:t>colimP</a:t>
            </a:r>
            <a:r>
              <a:rPr lang="en-GB" sz="2000" dirty="0">
                <a:solidFill>
                  <a:schemeClr val="bg1"/>
                </a:solidFill>
              </a:rPr>
              <a:t> by a unique morphism from C to A </a:t>
            </a:r>
            <a:r>
              <a:rPr lang="fr-FR" sz="2000" dirty="0">
                <a:solidFill>
                  <a:schemeClr val="bg1"/>
                </a:solidFill>
              </a:rPr>
              <a:t>.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C can </a:t>
            </a:r>
            <a:r>
              <a:rPr lang="fr-FR" sz="2000" dirty="0" err="1">
                <a:solidFill>
                  <a:schemeClr val="bg1"/>
                </a:solidFill>
              </a:rPr>
              <a:t>be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thought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  <a:sym typeface="Wingdings" pitchFamily="2" charset="2"/>
              </a:rPr>
              <a:t>as a kind of "aggregate" in  K' of the objects P(k) for k object of K taking into account of their morphisms in K.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CF358523-FC3C-55CC-36CD-FCC045E4AB73}"/>
              </a:ext>
            </a:extLst>
          </p:cNvPr>
          <p:cNvSpPr txBox="1"/>
          <p:nvPr/>
        </p:nvSpPr>
        <p:spPr>
          <a:xfrm>
            <a:off x="827584" y="5641"/>
            <a:ext cx="72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CATEGORICAL CONSTRUCTIONS</a:t>
            </a:r>
            <a:endParaRPr lang="fr-FR" sz="2400" b="1" dirty="0"/>
          </a:p>
        </p:txBody>
      </p:sp>
      <p:pic>
        <p:nvPicPr>
          <p:cNvPr id="14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87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404664"/>
            <a:ext cx="495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MEMORY EVOLUTIVE SYSTEMS (MES)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596" y="980728"/>
            <a:ext cx="842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 enriching H-M-I in a complex </a:t>
            </a:r>
            <a:r>
              <a:rPr lang="en-US" sz="2400" dirty="0" err="1">
                <a:solidFill>
                  <a:schemeClr val="bg1"/>
                </a:solidFill>
              </a:rPr>
              <a:t>organisation</a:t>
            </a:r>
            <a:r>
              <a:rPr lang="en-US" sz="2400" dirty="0">
                <a:solidFill>
                  <a:schemeClr val="bg1"/>
                </a:solidFill>
              </a:rPr>
              <a:t> S, supported by a human group G, we will show how to construct a DA, using successive constructions of Category Theory which we’ll quickly describe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This will be done using the Memory Evolutive System (MES) theory (A. </a:t>
            </a:r>
            <a:r>
              <a:rPr lang="en-US" sz="2400" dirty="0" err="1">
                <a:solidFill>
                  <a:schemeClr val="bg1"/>
                </a:solidFill>
              </a:rPr>
              <a:t>Ehresmann</a:t>
            </a:r>
            <a:r>
              <a:rPr lang="en-US" sz="2400" dirty="0">
                <a:solidFill>
                  <a:schemeClr val="bg1"/>
                </a:solidFill>
              </a:rPr>
              <a:t> and J.-P. Vanbremeersch 1997-2007). The MES propose a Category-Theoretic approach for studying complex, evolutive, hierarchical and multi-agents, systems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A system S </a:t>
            </a:r>
            <a:r>
              <a:rPr lang="en-US" sz="2400" i="1" dirty="0">
                <a:solidFill>
                  <a:schemeClr val="bg1"/>
                </a:solidFill>
              </a:rPr>
              <a:t>is evolutive </a:t>
            </a:r>
            <a:r>
              <a:rPr lang="en-US" sz="2400" dirty="0">
                <a:solidFill>
                  <a:schemeClr val="bg1"/>
                </a:solidFill>
              </a:rPr>
              <a:t>if there is an interval T of </a:t>
            </a:r>
            <a:r>
              <a:rPr lang="en-US" sz="2400" b="1" dirty="0">
                <a:solidFill>
                  <a:schemeClr val="bg1"/>
                </a:solidFill>
              </a:rPr>
              <a:t>R </a:t>
            </a:r>
            <a:r>
              <a:rPr lang="en-US" sz="2400" dirty="0">
                <a:solidFill>
                  <a:schemeClr val="bg1"/>
                </a:solidFill>
              </a:rPr>
              <a:t>– its life time, such that, for each t in T, there is a category  S(t) called its t-</a:t>
            </a:r>
            <a:r>
              <a:rPr lang="en-US" sz="2400" i="1" dirty="0">
                <a:solidFill>
                  <a:schemeClr val="bg1"/>
                </a:solidFill>
              </a:rPr>
              <a:t>configuration</a:t>
            </a:r>
            <a:r>
              <a:rPr lang="en-US" sz="2400" dirty="0">
                <a:solidFill>
                  <a:schemeClr val="bg1"/>
                </a:solidFill>
              </a:rPr>
              <a:t> and, for t’ &gt; t in T a partial functor </a:t>
            </a:r>
            <a:r>
              <a:rPr lang="en-US" sz="2400" i="1" dirty="0">
                <a:solidFill>
                  <a:schemeClr val="bg1"/>
                </a:solidFill>
              </a:rPr>
              <a:t>transition</a:t>
            </a:r>
            <a:r>
              <a:rPr lang="en-US" sz="2400" dirty="0">
                <a:solidFill>
                  <a:schemeClr val="bg1"/>
                </a:solidFill>
              </a:rPr>
              <a:t> from S(t) to S(t’) which is a complexification of S(t) for a specific procedure on S(t); this defining a functor to the category Par(Cat).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" name="~PP3966.WAV">
            <a:hlinkClick r:id="" action="ppaction://media"/>
          </p:cNvPr>
          <p:cNvPicPr>
            <a:picLocks noRot="1" noChangeAspect="1"/>
          </p:cNvPicPr>
          <p:nvPr>
            <a:wavAudioFile r:embed="rId1" name="~PP3966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93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158" y="5286388"/>
            <a:ext cx="8501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COMPLEXIFICATION THEOREM : We consider a category H and a ‘procedure’ Pr on H with the following objectives: to suppress the cone E, to add </a:t>
            </a:r>
            <a:r>
              <a:rPr lang="en-US" dirty="0" err="1">
                <a:solidFill>
                  <a:schemeClr val="bg1"/>
                </a:solidFill>
              </a:rPr>
              <a:t>colimits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cP</a:t>
            </a:r>
            <a:r>
              <a:rPr lang="en-US" dirty="0" smtClean="0">
                <a:solidFill>
                  <a:schemeClr val="bg1"/>
                </a:solidFill>
              </a:rPr>
              <a:t>'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err="1">
                <a:solidFill>
                  <a:schemeClr val="bg1"/>
                </a:solidFill>
              </a:rPr>
              <a:t>cQ</a:t>
            </a:r>
            <a:r>
              <a:rPr lang="en-US" dirty="0">
                <a:solidFill>
                  <a:schemeClr val="bg1"/>
                </a:solidFill>
              </a:rPr>
              <a:t>' to the </a:t>
            </a:r>
            <a:r>
              <a:rPr lang="en-US" dirty="0" err="1">
                <a:solidFill>
                  <a:schemeClr val="bg1"/>
                </a:solidFill>
              </a:rPr>
              <a:t>functors</a:t>
            </a:r>
            <a:r>
              <a:rPr lang="en-US" dirty="0">
                <a:solidFill>
                  <a:schemeClr val="bg1"/>
                </a:solidFill>
              </a:rPr>
              <a:t> P</a:t>
            </a:r>
            <a:r>
              <a:rPr lang="en-US" dirty="0" smtClean="0">
                <a:solidFill>
                  <a:schemeClr val="bg1"/>
                </a:solidFill>
              </a:rPr>
              <a:t>' </a:t>
            </a:r>
            <a:r>
              <a:rPr lang="en-US" dirty="0">
                <a:solidFill>
                  <a:schemeClr val="bg1"/>
                </a:solidFill>
              </a:rPr>
              <a:t>and Q' in </a:t>
            </a:r>
            <a:r>
              <a:rPr lang="en-US" dirty="0" smtClean="0">
                <a:solidFill>
                  <a:schemeClr val="bg1"/>
                </a:solidFill>
              </a:rPr>
              <a:t>H.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 err="1">
                <a:solidFill>
                  <a:schemeClr val="bg1"/>
                </a:solidFill>
              </a:rPr>
              <a:t>complexification</a:t>
            </a:r>
            <a:r>
              <a:rPr lang="en-US" dirty="0">
                <a:solidFill>
                  <a:schemeClr val="bg1"/>
                </a:solidFill>
              </a:rPr>
              <a:t> H' for Pr 'optimally' adds the </a:t>
            </a:r>
            <a:r>
              <a:rPr lang="en-US" dirty="0" err="1">
                <a:solidFill>
                  <a:schemeClr val="bg1"/>
                </a:solidFill>
              </a:rPr>
              <a:t>colimit</a:t>
            </a:r>
            <a:r>
              <a:rPr lang="en-US" dirty="0">
                <a:solidFill>
                  <a:schemeClr val="bg1"/>
                </a:solidFill>
              </a:rPr>
              <a:t> cones of bases Q' and P', the simple links </a:t>
            </a:r>
            <a:r>
              <a:rPr lang="en-US" dirty="0" err="1">
                <a:solidFill>
                  <a:schemeClr val="bg1"/>
                </a:solidFill>
              </a:rPr>
              <a:t>cG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cG</a:t>
            </a:r>
            <a:r>
              <a:rPr lang="en-US" dirty="0">
                <a:solidFill>
                  <a:schemeClr val="bg1"/>
                </a:solidFill>
              </a:rPr>
              <a:t>' binding the clusters G and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',the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complex link c: </a:t>
            </a:r>
            <a:r>
              <a:rPr lang="en-US" dirty="0" err="1">
                <a:solidFill>
                  <a:schemeClr val="bg1"/>
                </a:solidFill>
              </a:rPr>
              <a:t>cQ</a:t>
            </a:r>
            <a:r>
              <a:rPr lang="en-US" dirty="0">
                <a:solidFill>
                  <a:schemeClr val="bg1"/>
                </a:solidFill>
              </a:rPr>
              <a:t>'-&gt; </a:t>
            </a:r>
            <a:r>
              <a:rPr lang="en-US" dirty="0" err="1">
                <a:solidFill>
                  <a:schemeClr val="bg1"/>
                </a:solidFill>
              </a:rPr>
              <a:t>cP</a:t>
            </a:r>
            <a:r>
              <a:rPr lang="en-US" dirty="0">
                <a:solidFill>
                  <a:schemeClr val="bg1"/>
                </a:solidFill>
              </a:rPr>
              <a:t>' which is their </a:t>
            </a:r>
            <a:r>
              <a:rPr lang="en-US" dirty="0" smtClean="0">
                <a:solidFill>
                  <a:schemeClr val="bg1"/>
                </a:solidFill>
              </a:rPr>
              <a:t>composite, whence the </a:t>
            </a:r>
            <a:r>
              <a:rPr lang="en-US" dirty="0" err="1" smtClean="0">
                <a:solidFill>
                  <a:schemeClr val="bg1"/>
                </a:solidFill>
              </a:rPr>
              <a:t>functor</a:t>
            </a:r>
            <a:r>
              <a:rPr lang="en-US" dirty="0" smtClean="0">
                <a:solidFill>
                  <a:schemeClr val="bg1"/>
                </a:solidFill>
              </a:rPr>
              <a:t> F: H -&gt; H'.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7158" y="214290"/>
            <a:ext cx="850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COMPLEXIFICATION PROCESS : </a:t>
            </a:r>
            <a:r>
              <a:rPr lang="fr-FR" sz="2000" dirty="0">
                <a:solidFill>
                  <a:schemeClr val="bg1"/>
                </a:solidFill>
              </a:rPr>
              <a:t>The complexification of a </a:t>
            </a:r>
            <a:r>
              <a:rPr lang="fr-FR" sz="2000" dirty="0" err="1">
                <a:solidFill>
                  <a:schemeClr val="bg1"/>
                </a:solidFill>
              </a:rPr>
              <a:t>category</a:t>
            </a:r>
            <a:r>
              <a:rPr lang="fr-FR" sz="2000" dirty="0">
                <a:solidFill>
                  <a:schemeClr val="bg1"/>
                </a:solidFill>
              </a:rPr>
              <a:t> H for a </a:t>
            </a:r>
            <a:r>
              <a:rPr lang="fr-FR" sz="2000" dirty="0" err="1">
                <a:solidFill>
                  <a:schemeClr val="bg1"/>
                </a:solidFill>
              </a:rPr>
              <a:t>procedure</a:t>
            </a:r>
            <a:r>
              <a:rPr lang="fr-FR" sz="2000" dirty="0">
                <a:solidFill>
                  <a:schemeClr val="bg1"/>
                </a:solidFill>
              </a:rPr>
              <a:t> Pr </a:t>
            </a:r>
            <a:r>
              <a:rPr lang="fr-FR" sz="2000" dirty="0" err="1">
                <a:solidFill>
                  <a:schemeClr val="bg1"/>
                </a:solidFill>
              </a:rPr>
              <a:t>given</a:t>
            </a:r>
            <a:r>
              <a:rPr lang="fr-FR" sz="2000" dirty="0">
                <a:solidFill>
                  <a:schemeClr val="bg1"/>
                </a:solidFill>
              </a:rPr>
              <a:t> on H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an important </a:t>
            </a:r>
            <a:r>
              <a:rPr lang="fr-FR" sz="2000" dirty="0" err="1">
                <a:solidFill>
                  <a:schemeClr val="bg1"/>
                </a:solidFill>
              </a:rPr>
              <a:t>process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which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will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iteratively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used</a:t>
            </a:r>
            <a:r>
              <a:rPr lang="fr-FR" sz="2000" dirty="0">
                <a:solidFill>
                  <a:schemeClr val="bg1"/>
                </a:solidFill>
              </a:rPr>
              <a:t> to </a:t>
            </a:r>
            <a:r>
              <a:rPr lang="fr-FR" sz="2000" dirty="0" err="1">
                <a:solidFill>
                  <a:schemeClr val="bg1"/>
                </a:solidFill>
              </a:rPr>
              <a:t>construct</a:t>
            </a:r>
            <a:r>
              <a:rPr lang="fr-FR" sz="2000" dirty="0">
                <a:solidFill>
                  <a:schemeClr val="bg1"/>
                </a:solidFill>
              </a:rPr>
              <a:t> the Data Analyser DA in a </a:t>
            </a:r>
            <a:r>
              <a:rPr lang="fr-FR" sz="2000" dirty="0" err="1">
                <a:solidFill>
                  <a:schemeClr val="bg1"/>
                </a:solidFill>
              </a:rPr>
              <a:t>complex</a:t>
            </a:r>
            <a:r>
              <a:rPr lang="fr-FR" sz="2000" dirty="0">
                <a:solidFill>
                  <a:schemeClr val="bg1"/>
                </a:solidFill>
              </a:rPr>
              <a:t> organisation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357290" y="1357298"/>
            <a:ext cx="6215106" cy="3929114"/>
            <a:chOff x="1357290" y="1357298"/>
            <a:chExt cx="6215106" cy="3929114"/>
          </a:xfrm>
        </p:grpSpPr>
        <p:grpSp>
          <p:nvGrpSpPr>
            <p:cNvPr id="9" name="Groupe 8"/>
            <p:cNvGrpSpPr/>
            <p:nvPr/>
          </p:nvGrpSpPr>
          <p:grpSpPr>
            <a:xfrm>
              <a:off x="1357290" y="1357298"/>
              <a:ext cx="6215106" cy="3929114"/>
              <a:chOff x="1357290" y="1357298"/>
              <a:chExt cx="6215106" cy="3929114"/>
            </a:xfrm>
          </p:grpSpPr>
          <p:pic>
            <p:nvPicPr>
              <p:cNvPr id="10" name="Picture 3">
                <a:extLst>
                  <a:ext uri="{FF2B5EF4-FFF2-40B4-BE49-F238E27FC236}">
                    <a16:creationId xmlns="" xmlns:a16="http://schemas.microsoft.com/office/drawing/2014/main" id="{1EE75FE8-9149-A38E-15E1-96B5734692A6}"/>
                  </a:ext>
                </a:extLst>
              </p:cNvPr>
              <p:cNvPicPr/>
              <p:nvPr/>
            </p:nvPicPr>
            <p:blipFill>
              <a:blip r:embed="rId3">
                <a:lum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1357298"/>
                <a:ext cx="6215106" cy="39291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247235" y="4143380"/>
                <a:ext cx="285752" cy="857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182678" y="4000504"/>
                <a:ext cx="216000" cy="857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Forme libre 12"/>
            <p:cNvSpPr/>
            <p:nvPr/>
          </p:nvSpPr>
          <p:spPr>
            <a:xfrm>
              <a:off x="1475715" y="1969129"/>
              <a:ext cx="737857" cy="2150722"/>
            </a:xfrm>
            <a:custGeom>
              <a:avLst/>
              <a:gdLst>
                <a:gd name="connsiteX0" fmla="*/ 0 w 737857"/>
                <a:gd name="connsiteY0" fmla="*/ 1534562 h 2150722"/>
                <a:gd name="connsiteX1" fmla="*/ 737857 w 737857"/>
                <a:gd name="connsiteY1" fmla="*/ 0 h 2150722"/>
                <a:gd name="connsiteX2" fmla="*/ 597529 w 737857"/>
                <a:gd name="connsiteY2" fmla="*/ 1611517 h 2150722"/>
                <a:gd name="connsiteX3" fmla="*/ 0 w 737857"/>
                <a:gd name="connsiteY3" fmla="*/ 1534562 h 21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857" h="2150722">
                  <a:moveTo>
                    <a:pt x="0" y="1534562"/>
                  </a:moveTo>
                  <a:lnTo>
                    <a:pt x="737857" y="0"/>
                  </a:lnTo>
                  <a:cubicBezTo>
                    <a:pt x="691211" y="537184"/>
                    <a:pt x="597529" y="2150722"/>
                    <a:pt x="597529" y="1611517"/>
                  </a:cubicBezTo>
                  <a:lnTo>
                    <a:pt x="0" y="1534562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459423" y="3375670"/>
              <a:ext cx="642942" cy="50006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500166" y="350043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70" kern="1100" dirty="0" smtClean="0"/>
                <a:t>Q'</a:t>
              </a:r>
              <a:endParaRPr lang="fr-FR" sz="1770" kern="1100" dirty="0"/>
            </a:p>
          </p:txBody>
        </p:sp>
        <p:sp>
          <p:nvSpPr>
            <p:cNvPr id="16" name="Forme libre 15"/>
            <p:cNvSpPr/>
            <p:nvPr/>
          </p:nvSpPr>
          <p:spPr>
            <a:xfrm rot="19960289">
              <a:off x="3298835" y="1988263"/>
              <a:ext cx="780141" cy="2143480"/>
            </a:xfrm>
            <a:custGeom>
              <a:avLst/>
              <a:gdLst>
                <a:gd name="connsiteX0" fmla="*/ 0 w 737857"/>
                <a:gd name="connsiteY0" fmla="*/ 1534562 h 2150722"/>
                <a:gd name="connsiteX1" fmla="*/ 737857 w 737857"/>
                <a:gd name="connsiteY1" fmla="*/ 0 h 2150722"/>
                <a:gd name="connsiteX2" fmla="*/ 597529 w 737857"/>
                <a:gd name="connsiteY2" fmla="*/ 1611517 h 2150722"/>
                <a:gd name="connsiteX3" fmla="*/ 0 w 737857"/>
                <a:gd name="connsiteY3" fmla="*/ 1534562 h 2150722"/>
                <a:gd name="connsiteX0" fmla="*/ 0 w 941695"/>
                <a:gd name="connsiteY0" fmla="*/ 1741296 h 2150722"/>
                <a:gd name="connsiteX1" fmla="*/ 941695 w 941695"/>
                <a:gd name="connsiteY1" fmla="*/ 0 h 2150722"/>
                <a:gd name="connsiteX2" fmla="*/ 801367 w 941695"/>
                <a:gd name="connsiteY2" fmla="*/ 1611517 h 2150722"/>
                <a:gd name="connsiteX3" fmla="*/ 0 w 941695"/>
                <a:gd name="connsiteY3" fmla="*/ 1741296 h 2150722"/>
                <a:gd name="connsiteX0" fmla="*/ 0 w 941695"/>
                <a:gd name="connsiteY0" fmla="*/ 1741296 h 2330599"/>
                <a:gd name="connsiteX1" fmla="*/ 941695 w 941695"/>
                <a:gd name="connsiteY1" fmla="*/ 0 h 2330599"/>
                <a:gd name="connsiteX2" fmla="*/ 648492 w 941695"/>
                <a:gd name="connsiteY2" fmla="*/ 1791394 h 2330599"/>
                <a:gd name="connsiteX3" fmla="*/ 0 w 941695"/>
                <a:gd name="connsiteY3" fmla="*/ 1741296 h 233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695" h="2330599">
                  <a:moveTo>
                    <a:pt x="0" y="1741296"/>
                  </a:moveTo>
                  <a:lnTo>
                    <a:pt x="941695" y="0"/>
                  </a:lnTo>
                  <a:cubicBezTo>
                    <a:pt x="895049" y="537184"/>
                    <a:pt x="648492" y="2330599"/>
                    <a:pt x="648492" y="1791394"/>
                  </a:cubicBezTo>
                  <a:lnTo>
                    <a:pt x="0" y="174129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571868" y="3429000"/>
              <a:ext cx="571504" cy="45991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3306" y="3500438"/>
              <a:ext cx="351378" cy="364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70" kern="1100" dirty="0" smtClean="0"/>
                <a:t>P'</a:t>
              </a:r>
              <a:endParaRPr lang="fr-FR" sz="1770" kern="1100" dirty="0"/>
            </a:p>
          </p:txBody>
        </p:sp>
      </p:grpSp>
      <p:pic>
        <p:nvPicPr>
          <p:cNvPr id="21" name="~PP1170.WAV">
            <a:hlinkClick r:id="" action="ppaction://media"/>
          </p:cNvPr>
          <p:cNvPicPr>
            <a:picLocks noRot="1" noChangeAspect="1"/>
          </p:cNvPicPr>
          <p:nvPr>
            <a:wavAudioFile r:embed="rId1" name="~PP1170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0060922"/>
      </p:ext>
    </p:extLst>
  </p:cSld>
  <p:clrMapOvr>
    <a:masterClrMapping/>
  </p:clrMapOvr>
  <p:transition advClick="0" advTm="91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9">
            <a:extLst>
              <a:ext uri="{FF2B5EF4-FFF2-40B4-BE49-F238E27FC236}">
                <a16:creationId xmlns="" xmlns:a16="http://schemas.microsoft.com/office/drawing/2014/main" id="{0DC763A7-44AD-44A5-9818-FA7ED46F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32" y="95735"/>
            <a:ext cx="8245474" cy="43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623" tIns="58311" rIns="116623" bIns="58311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2000" b="1" dirty="0">
                <a:cs typeface="Arial" panose="020B0604020202020204" pitchFamily="34" charset="0"/>
              </a:rPr>
              <a:t>HIERARCHICAL CATEGORY and HES</a:t>
            </a:r>
            <a:endParaRPr lang="fr-FR" altLang="fr-FR" sz="2000" dirty="0">
              <a:cs typeface="Arial" panose="020B0604020202020204" pitchFamily="34" charset="0"/>
            </a:endParaRPr>
          </a:p>
        </p:txBody>
      </p:sp>
      <p:sp>
        <p:nvSpPr>
          <p:cNvPr id="39" name="ZoneTexte 3">
            <a:extLst>
              <a:ext uri="{FF2B5EF4-FFF2-40B4-BE49-F238E27FC236}">
                <a16:creationId xmlns="" xmlns:a16="http://schemas.microsoft.com/office/drawing/2014/main" id="{BE19744B-1084-4521-8663-CBF553B1B141}"/>
              </a:ext>
            </a:extLst>
          </p:cNvPr>
          <p:cNvSpPr txBox="1"/>
          <p:nvPr/>
        </p:nvSpPr>
        <p:spPr>
          <a:xfrm>
            <a:off x="243289" y="1904922"/>
            <a:ext cx="4786346" cy="948758"/>
          </a:xfrm>
          <a:prstGeom prst="rect">
            <a:avLst/>
          </a:prstGeom>
          <a:noFill/>
        </p:spPr>
        <p:txBody>
          <a:bodyPr wrap="square" lIns="116623" tIns="58311" rIns="116623" bIns="58311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follows that each object C admits at least one ramification down to level 0 (whose 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set of patterns of level 0). </a:t>
            </a:r>
          </a:p>
        </p:txBody>
      </p:sp>
      <p:sp>
        <p:nvSpPr>
          <p:cNvPr id="49" name="ZoneTexte 13">
            <a:extLst>
              <a:ext uri="{FF2B5EF4-FFF2-40B4-BE49-F238E27FC236}">
                <a16:creationId xmlns="" xmlns:a16="http://schemas.microsoft.com/office/drawing/2014/main" id="{CEE41CB7-B78E-4FC8-821F-56D185486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75266"/>
            <a:ext cx="4714908" cy="14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n-GB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Definition. 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 i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hierarchica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its objects are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into different 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level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(from 0 to m) so that an object C of level </a:t>
            </a:r>
            <a:r>
              <a:rPr lang="en-GB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 is the colimit of at least one pattern of connected objects of levels ≤ n.</a:t>
            </a:r>
          </a:p>
        </p:txBody>
      </p:sp>
      <p:sp>
        <p:nvSpPr>
          <p:cNvPr id="41" name="ZoneTexte 3">
            <a:extLst>
              <a:ext uri="{FF2B5EF4-FFF2-40B4-BE49-F238E27FC236}">
                <a16:creationId xmlns="" xmlns:a16="http://schemas.microsoft.com/office/drawing/2014/main" id="{BB3E8911-6B84-EC38-02A6-31612BEA7774}"/>
              </a:ext>
            </a:extLst>
          </p:cNvPr>
          <p:cNvSpPr txBox="1"/>
          <p:nvPr/>
        </p:nvSpPr>
        <p:spPr>
          <a:xfrm>
            <a:off x="243289" y="2762178"/>
            <a:ext cx="4786346" cy="671759"/>
          </a:xfrm>
          <a:prstGeom prst="rect">
            <a:avLst/>
          </a:prstGeom>
          <a:noFill/>
        </p:spPr>
        <p:txBody>
          <a:bodyPr wrap="square" lIns="116623" tIns="58311" rIns="116623" bIns="58311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altLang="fr-F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order </a:t>
            </a:r>
            <a:r>
              <a:rPr lang="en-GB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 is the smallest length of such a ramification.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3A20AB2-23C7-F3C8-5475-FCCD7786A726}"/>
              </a:ext>
            </a:extLst>
          </p:cNvPr>
          <p:cNvSpPr/>
          <p:nvPr/>
        </p:nvSpPr>
        <p:spPr>
          <a:xfrm>
            <a:off x="457603" y="47558"/>
            <a:ext cx="363484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HIERARCHICAL CATEGORY</a:t>
            </a:r>
            <a:endParaRPr lang="fr-F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CB26A36C-FF62-DDAF-A8FB-60B8C159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845" y="4405252"/>
            <a:ext cx="3008460" cy="22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ZoneTexte 14">
            <a:extLst>
              <a:ext uri="{FF2B5EF4-FFF2-40B4-BE49-F238E27FC236}">
                <a16:creationId xmlns="" xmlns:a16="http://schemas.microsoft.com/office/drawing/2014/main" id="{B0F01C92-2AAC-F695-46C2-5FBC24BDFAFA}"/>
              </a:ext>
            </a:extLst>
          </p:cNvPr>
          <p:cNvSpPr txBox="1"/>
          <p:nvPr/>
        </p:nvSpPr>
        <p:spPr>
          <a:xfrm>
            <a:off x="4029503" y="4476690"/>
            <a:ext cx="4490991" cy="2333752"/>
          </a:xfrm>
          <a:prstGeom prst="rect">
            <a:avLst/>
          </a:prstGeom>
          <a:noFill/>
        </p:spPr>
        <p:txBody>
          <a:bodyPr wrap="square" lIns="116623" tIns="58311" rIns="116623" bIns="58311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K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hierarchical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diagrams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 and Q to K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satisfy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MP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the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colimit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and if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cluster </a:t>
            </a:r>
            <a:r>
              <a:rPr lang="fr-FR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and Q binding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C.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multifaceted</a:t>
            </a:r>
            <a:r>
              <a:rPr lang="fr-F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K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multiplicity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corresponds to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Edelman's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Degeneracy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45" name="ZoneTexte 15">
            <a:extLst>
              <a:ext uri="{FF2B5EF4-FFF2-40B4-BE49-F238E27FC236}">
                <a16:creationId xmlns="" xmlns:a16="http://schemas.microsoft.com/office/drawing/2014/main" id="{0658D4C1-DF12-46FC-A81F-90D449C17A30}"/>
              </a:ext>
            </a:extLst>
          </p:cNvPr>
          <p:cNvSpPr txBox="1"/>
          <p:nvPr/>
        </p:nvSpPr>
        <p:spPr>
          <a:xfrm>
            <a:off x="386165" y="3905186"/>
            <a:ext cx="6455313" cy="431814"/>
          </a:xfrm>
          <a:prstGeom prst="rect">
            <a:avLst/>
          </a:prstGeom>
          <a:noFill/>
        </p:spPr>
        <p:txBody>
          <a:bodyPr wrap="square" lIns="116623" tIns="58311" rIns="116623" bIns="58311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MULTIPLICITY PRINCIPLE (MP)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72E71B8-50C9-7260-11C2-1E00AAE23642}"/>
              </a:ext>
            </a:extLst>
          </p:cNvPr>
          <p:cNvSpPr/>
          <p:nvPr/>
        </p:nvSpPr>
        <p:spPr>
          <a:xfrm>
            <a:off x="314727" y="3333682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would mean that all complexity orders are 0 or 1.</a:t>
            </a:r>
          </a:p>
        </p:txBody>
      </p:sp>
      <p:pic>
        <p:nvPicPr>
          <p:cNvPr id="54" name="Image 71">
            <a:extLst>
              <a:ext uri="{FF2B5EF4-FFF2-40B4-BE49-F238E27FC236}">
                <a16:creationId xmlns="" xmlns:a16="http://schemas.microsoft.com/office/drawing/2014/main" id="{256BE9DB-E9A8-41C9-9323-454E2AE1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74" y="419865"/>
            <a:ext cx="3733437" cy="2655695"/>
          </a:xfrm>
          <a:prstGeom prst="rect">
            <a:avLst/>
          </a:prstGeom>
        </p:spPr>
      </p:pic>
      <p:pic>
        <p:nvPicPr>
          <p:cNvPr id="12" name="~PP2550.WAV">
            <a:hlinkClick r:id="" action="ppaction://media"/>
          </p:cNvPr>
          <p:cNvPicPr>
            <a:picLocks noRot="1" noChangeAspect="1"/>
          </p:cNvPicPr>
          <p:nvPr>
            <a:wavAudioFile r:embed="rId1" name="~PP2550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104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73">
            <a:extLst>
              <a:ext uri="{FF2B5EF4-FFF2-40B4-BE49-F238E27FC236}">
                <a16:creationId xmlns="" xmlns:a16="http://schemas.microsoft.com/office/drawing/2014/main" id="{974E8922-3FF2-401F-82F1-788DC900B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101930"/>
            <a:ext cx="8418868" cy="4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623" tIns="58311" rIns="116623" bIns="58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MP IMPLIES THE EMERGENCE OF MULTIPART LINKS</a:t>
            </a:r>
            <a:endParaRPr lang="fr-FR" altLang="fr-FR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490" name="ZoneTexte 63">
            <a:extLst>
              <a:ext uri="{FF2B5EF4-FFF2-40B4-BE49-F238E27FC236}">
                <a16:creationId xmlns="" xmlns:a16="http://schemas.microsoft.com/office/drawing/2014/main" id="{51C9C171-92BF-48BE-A9C3-07B5A90C4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61" y="4108130"/>
            <a:ext cx="8219503" cy="234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623" tIns="58311" rIns="116623" bIns="58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K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hierarchical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if C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n-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multifaceted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n the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multipart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gg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’: B → C’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fr-FR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</a:t>
            </a:r>
            <a:r>
              <a:rPr lang="fr-FR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en-US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'physically' observable’ via morphisms connecting objects of Q' and P'. </a:t>
            </a:r>
          </a:p>
          <a:p>
            <a:pPr algn="just" eaLnBrk="1" hangingPunct="1"/>
            <a:endParaRPr lang="en-US" alt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it depends on the 'global' structure of K</a:t>
            </a:r>
            <a:r>
              <a:rPr lang="en-US" altLang="fr-FR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'imposes' that Q and P have the same colimit C in K.</a:t>
            </a:r>
          </a:p>
          <a:p>
            <a:pPr algn="just" eaLnBrk="1" hangingPunct="1">
              <a:spcBef>
                <a:spcPts val="599"/>
              </a:spcBef>
            </a:pPr>
            <a:endParaRPr lang="en-US" alt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B5E0F112-AFD3-4F18-BB5E-5EB8B80066FE}"/>
              </a:ext>
            </a:extLst>
          </p:cNvPr>
          <p:cNvGrpSpPr/>
          <p:nvPr/>
        </p:nvGrpSpPr>
        <p:grpSpPr>
          <a:xfrm>
            <a:off x="767218" y="838037"/>
            <a:ext cx="5958654" cy="3151124"/>
            <a:chOff x="1292542" y="512216"/>
            <a:chExt cx="4799332" cy="2470569"/>
          </a:xfrm>
        </p:grpSpPr>
        <p:grpSp>
          <p:nvGrpSpPr>
            <p:cNvPr id="6" name="Groupe 19">
              <a:extLst>
                <a:ext uri="{FF2B5EF4-FFF2-40B4-BE49-F238E27FC236}">
                  <a16:creationId xmlns="" xmlns:a16="http://schemas.microsoft.com/office/drawing/2014/main" id="{5DEB8971-428A-4EDC-86D4-ED13CDFA0409}"/>
                </a:ext>
              </a:extLst>
            </p:cNvPr>
            <p:cNvGrpSpPr/>
            <p:nvPr/>
          </p:nvGrpSpPr>
          <p:grpSpPr>
            <a:xfrm>
              <a:off x="1292542" y="547509"/>
              <a:ext cx="4799332" cy="2435276"/>
              <a:chOff x="614977" y="626237"/>
              <a:chExt cx="4799332" cy="2551172"/>
            </a:xfrm>
          </p:grpSpPr>
          <p:grpSp>
            <p:nvGrpSpPr>
              <p:cNvPr id="8" name="Groupe 12">
                <a:extLst>
                  <a:ext uri="{FF2B5EF4-FFF2-40B4-BE49-F238E27FC236}">
                    <a16:creationId xmlns="" xmlns:a16="http://schemas.microsoft.com/office/drawing/2014/main" id="{FE12C645-B209-4328-AF77-76D3A1BB28CB}"/>
                  </a:ext>
                </a:extLst>
              </p:cNvPr>
              <p:cNvGrpSpPr/>
              <p:nvPr/>
            </p:nvGrpSpPr>
            <p:grpSpPr>
              <a:xfrm>
                <a:off x="614977" y="626237"/>
                <a:ext cx="4799332" cy="2551172"/>
                <a:chOff x="1335874" y="793181"/>
                <a:chExt cx="4799332" cy="2551172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="" xmlns:a16="http://schemas.microsoft.com/office/drawing/2014/main" id="{C0B93EEE-DACF-42F2-816A-F8ADD34D4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874" y="793181"/>
                  <a:ext cx="4225064" cy="2551172"/>
                </a:xfrm>
                <a:prstGeom prst="rect">
                  <a:avLst/>
                </a:prstGeom>
              </p:spPr>
            </p:pic>
            <p:cxnSp>
              <p:nvCxnSpPr>
                <p:cNvPr id="7" name="Connecteur droit avec flèche 6">
                  <a:extLst>
                    <a:ext uri="{FF2B5EF4-FFF2-40B4-BE49-F238E27FC236}">
                      <a16:creationId xmlns="" xmlns:a16="http://schemas.microsoft.com/office/drawing/2014/main" id="{3C0952DD-2881-4471-BB6B-A2AFF3D2C66D}"/>
                    </a:ext>
                  </a:extLst>
                </p:cNvPr>
                <p:cNvCxnSpPr/>
                <p:nvPr/>
              </p:nvCxnSpPr>
              <p:spPr>
                <a:xfrm>
                  <a:off x="2355265" y="1107944"/>
                  <a:ext cx="1068456" cy="39259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avec flèche 8">
                  <a:extLst>
                    <a:ext uri="{FF2B5EF4-FFF2-40B4-BE49-F238E27FC236}">
                      <a16:creationId xmlns="" xmlns:a16="http://schemas.microsoft.com/office/drawing/2014/main" id="{390B8B15-4E73-472F-BAE1-2D91350D7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30309" y="1111698"/>
                  <a:ext cx="1146837" cy="425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ZoneTexte 9">
                  <a:extLst>
                    <a:ext uri="{FF2B5EF4-FFF2-40B4-BE49-F238E27FC236}">
                      <a16:creationId xmlns="" xmlns:a16="http://schemas.microsoft.com/office/drawing/2014/main" id="{0C51A7A3-82BB-47E9-8757-0DB4FFAE314B}"/>
                    </a:ext>
                  </a:extLst>
                </p:cNvPr>
                <p:cNvSpPr txBox="1"/>
                <p:nvPr/>
              </p:nvSpPr>
              <p:spPr>
                <a:xfrm rot="1415634" flipH="1">
                  <a:off x="2382940" y="1314782"/>
                  <a:ext cx="1088744" cy="265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binding g'</a:t>
                  </a:r>
                </a:p>
              </p:txBody>
            </p:sp>
            <p:sp>
              <p:nvSpPr>
                <p:cNvPr id="78" name="ZoneTexte 77">
                  <a:extLst>
                    <a:ext uri="{FF2B5EF4-FFF2-40B4-BE49-F238E27FC236}">
                      <a16:creationId xmlns="" xmlns:a16="http://schemas.microsoft.com/office/drawing/2014/main" id="{A1C9D078-C39F-45E0-AE4A-CD6045CCF12C}"/>
                    </a:ext>
                  </a:extLst>
                </p:cNvPr>
                <p:cNvSpPr txBox="1"/>
                <p:nvPr/>
              </p:nvSpPr>
              <p:spPr>
                <a:xfrm rot="20194461" flipH="1">
                  <a:off x="3620478" y="1205382"/>
                  <a:ext cx="1088744" cy="265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binding g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="" xmlns:a16="http://schemas.microsoft.com/office/drawing/2014/main" id="{9446080D-2EFB-4D07-8B10-17D3F46124CC}"/>
                    </a:ext>
                  </a:extLst>
                </p:cNvPr>
                <p:cNvSpPr txBox="1"/>
                <p:nvPr/>
              </p:nvSpPr>
              <p:spPr>
                <a:xfrm flipH="1">
                  <a:off x="2739594" y="823340"/>
                  <a:ext cx="3395612" cy="265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5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multipart</a:t>
                  </a:r>
                  <a:r>
                    <a:rPr lang="fr-FR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15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link</a:t>
                  </a:r>
                  <a:r>
                    <a:rPr lang="fr-FR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15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g'g</a:t>
                  </a:r>
                  <a:endParaRPr lang="fr-FR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="" xmlns:a16="http://schemas.microsoft.com/office/drawing/2014/main" id="{C798C2FE-B50E-4AEB-956C-ACC4C90F73D0}"/>
                  </a:ext>
                </a:extLst>
              </p:cNvPr>
              <p:cNvSpPr txBox="1"/>
              <p:nvPr/>
            </p:nvSpPr>
            <p:spPr>
              <a:xfrm>
                <a:off x="4294518" y="2608144"/>
                <a:ext cx="527392" cy="328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fr-FR" sz="20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="" xmlns:a16="http://schemas.microsoft.com/office/drawing/2014/main" id="{6D531A30-0AB0-4480-8A73-976601C69C04}"/>
                  </a:ext>
                </a:extLst>
              </p:cNvPr>
              <p:cNvSpPr txBox="1"/>
              <p:nvPr/>
            </p:nvSpPr>
            <p:spPr>
              <a:xfrm>
                <a:off x="4384133" y="941000"/>
                <a:ext cx="592796" cy="328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fr-FR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n+1</a:t>
                </a: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50A7C066-406F-4A8F-BBE7-70FB5CF0AC7F}"/>
                </a:ext>
              </a:extLst>
            </p:cNvPr>
            <p:cNvSpPr/>
            <p:nvPr/>
          </p:nvSpPr>
          <p:spPr>
            <a:xfrm>
              <a:off x="1316584" y="512216"/>
              <a:ext cx="4260877" cy="23789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34AE0579-DD77-4F23-B9F5-99A6F4F305BF}"/>
              </a:ext>
            </a:extLst>
          </p:cNvPr>
          <p:cNvSpPr txBox="1"/>
          <p:nvPr/>
        </p:nvSpPr>
        <p:spPr>
          <a:xfrm>
            <a:off x="6175293" y="1017318"/>
            <a:ext cx="2719720" cy="2887750"/>
          </a:xfrm>
          <a:prstGeom prst="rect">
            <a:avLst/>
          </a:prstGeom>
          <a:noFill/>
        </p:spPr>
        <p:txBody>
          <a:bodyPr wrap="square" lIns="116623" tIns="58311" rIns="116623" bIns="58311" rtlCol="0">
            <a:spAutoFit/>
          </a:bodyPr>
          <a:lstStyle/>
          <a:p>
            <a:pPr algn="just">
              <a:spcBef>
                <a:spcPts val="599"/>
              </a:spcBef>
            </a:pPr>
            <a:r>
              <a:rPr lang="en-US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K be  a  (hierarchical or not) category. If P and Q are functors to K which satisfy MP the bindings g and g’ of the clusters G and G' must have a composite </a:t>
            </a:r>
            <a:r>
              <a:rPr lang="en-US" altLang="fr-F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g'g</a:t>
            </a:r>
            <a:r>
              <a:rPr lang="en-US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B to C'. It is called a </a:t>
            </a:r>
            <a:r>
              <a:rPr lang="en-US" altLang="fr-F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multipart link.</a:t>
            </a:r>
            <a:endParaRPr lang="en-US" altLang="fr-FR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~PP16.WAV">
            <a:hlinkClick r:id="" action="ppaction://media"/>
          </p:cNvPr>
          <p:cNvPicPr>
            <a:picLocks noRot="1" noChangeAspect="1"/>
          </p:cNvPicPr>
          <p:nvPr>
            <a:wavAudioFile r:embed="rId1" name="~PP16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56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1669</Words>
  <Application>Microsoft Office PowerPoint</Application>
  <PresentationFormat>Affichage à l'écran (4:3)</PresentationFormat>
  <Paragraphs>210</Paragraphs>
  <Slides>29</Slides>
  <Notes>10</Notes>
  <HiddenSlides>0</HiddenSlides>
  <MMClips>31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Thème Office</vt:lpstr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JPV</dc:creator>
  <cp:lastModifiedBy>JPV</cp:lastModifiedBy>
  <cp:revision>69</cp:revision>
  <dcterms:created xsi:type="dcterms:W3CDTF">2024-11-05T16:35:44Z</dcterms:created>
  <dcterms:modified xsi:type="dcterms:W3CDTF">2024-11-19T12:08:16Z</dcterms:modified>
</cp:coreProperties>
</file>