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3" r:id="rId1"/>
    <p:sldMasterId id="2147483774" r:id="rId2"/>
    <p:sldMasterId id="2147483777" r:id="rId3"/>
  </p:sldMasterIdLst>
  <p:notesMasterIdLst>
    <p:notesMasterId r:id="rId13"/>
  </p:notesMasterIdLst>
  <p:handoutMasterIdLst>
    <p:handoutMasterId r:id="rId14"/>
  </p:handoutMasterIdLst>
  <p:sldIdLst>
    <p:sldId id="264" r:id="rId4"/>
    <p:sldId id="265" r:id="rId5"/>
    <p:sldId id="266" r:id="rId6"/>
    <p:sldId id="330" r:id="rId7"/>
    <p:sldId id="331" r:id="rId8"/>
    <p:sldId id="332" r:id="rId9"/>
    <p:sldId id="333" r:id="rId10"/>
    <p:sldId id="326" r:id="rId11"/>
    <p:sldId id="334" r:id="rId12"/>
  </p:sldIdLst>
  <p:sldSz cx="9144000" cy="5143500" type="screen16x9"/>
  <p:notesSz cx="6797675" cy="992663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7600" b="1" kern="1200">
        <a:solidFill>
          <a:srgbClr val="FFD624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7600" b="1" kern="1200">
        <a:solidFill>
          <a:srgbClr val="FFD624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7600" b="1" kern="1200">
        <a:solidFill>
          <a:srgbClr val="FFD624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7600" b="1" kern="1200">
        <a:solidFill>
          <a:srgbClr val="FFD624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5494"/>
    <a:srgbClr val="00652E"/>
    <a:srgbClr val="00AEEF"/>
    <a:srgbClr val="2D5EC1"/>
    <a:srgbClr val="50253B"/>
    <a:srgbClr val="3166CF"/>
    <a:srgbClr val="FFD624"/>
    <a:srgbClr val="3E6F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438" autoAdjust="0"/>
    <p:restoredTop sz="86433" autoAdjust="0"/>
  </p:normalViewPr>
  <p:slideViewPr>
    <p:cSldViewPr>
      <p:cViewPr varScale="1">
        <p:scale>
          <a:sx n="74" d="100"/>
          <a:sy n="74" d="100"/>
        </p:scale>
        <p:origin x="46" y="12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2172" y="-90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F651F9F5-DF15-4753-90BA-F1AD1891BA0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EB7BE3E9-9AF6-41F1-BFB3-9D3717AB544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id="{62FBA1A3-8F7F-4B66-90EE-4CE6A9A5503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3" name="Rectangle 5">
            <a:extLst>
              <a:ext uri="{FF2B5EF4-FFF2-40B4-BE49-F238E27FC236}">
                <a16:creationId xmlns:a16="http://schemas.microsoft.com/office/drawing/2014/main" id="{E5B3CCA3-8160-4B65-967E-D29EB3D02A3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640889D9-A1D8-4453-868C-B3BBDA8CC1AD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5F275677-3AB4-46DB-858E-528C476754C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00ED77FC-D460-4440-A035-99E2F58DE19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8D4F41CD-6231-4C71-9B5A-BBCA4F74690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" y="744538"/>
            <a:ext cx="6615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9" name="Rectangle 5">
            <a:extLst>
              <a:ext uri="{FF2B5EF4-FFF2-40B4-BE49-F238E27FC236}">
                <a16:creationId xmlns:a16="http://schemas.microsoft.com/office/drawing/2014/main" id="{6E0A5C00-4731-4003-8BAA-1ECA9E0AF92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6870" name="Rectangle 6">
            <a:extLst>
              <a:ext uri="{FF2B5EF4-FFF2-40B4-BE49-F238E27FC236}">
                <a16:creationId xmlns:a16="http://schemas.microsoft.com/office/drawing/2014/main" id="{9D32DC0E-C93F-49BC-950E-E497BA156F3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71" name="Rectangle 7">
            <a:extLst>
              <a:ext uri="{FF2B5EF4-FFF2-40B4-BE49-F238E27FC236}">
                <a16:creationId xmlns:a16="http://schemas.microsoft.com/office/drawing/2014/main" id="{656E4B09-5AF3-4641-8EE4-8639710728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826603AC-9EA6-4333-AEA0-C47155AC448D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ce réservé de l'image des diapositives 1">
            <a:extLst>
              <a:ext uri="{FF2B5EF4-FFF2-40B4-BE49-F238E27FC236}">
                <a16:creationId xmlns:a16="http://schemas.microsoft.com/office/drawing/2014/main" id="{65FBB703-98B6-4225-A40E-71399B66CD8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Espace réservé des commentaires 2">
            <a:extLst>
              <a:ext uri="{FF2B5EF4-FFF2-40B4-BE49-F238E27FC236}">
                <a16:creationId xmlns:a16="http://schemas.microsoft.com/office/drawing/2014/main" id="{EA7A222E-7134-4EAE-8AE4-8A34E55E12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>
              <a:latin typeface="Arial" panose="020B0604020202020204" pitchFamily="34" charset="0"/>
            </a:endParaRPr>
          </a:p>
        </p:txBody>
      </p:sp>
      <p:sp>
        <p:nvSpPr>
          <p:cNvPr id="14340" name="Espace réservé du numéro de diapositive 3">
            <a:extLst>
              <a:ext uri="{FF2B5EF4-FFF2-40B4-BE49-F238E27FC236}">
                <a16:creationId xmlns:a16="http://schemas.microsoft.com/office/drawing/2014/main" id="{12EEFDCB-172D-4EE9-87FF-0F0ED1DABEC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7600" b="1">
                <a:solidFill>
                  <a:srgbClr val="FFD624"/>
                </a:solidFill>
                <a:latin typeface="Verdana" panose="020B0604030504040204" pitchFamily="34" charset="0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anose="020B0604030504040204" pitchFamily="34" charset="0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anose="020B0604030504040204" pitchFamily="34" charset="0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anose="020B0604030504040204" pitchFamily="34" charset="0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anose="020B0604030504040204" pitchFamily="34" charset="0"/>
              </a:defRPr>
            </a:lvl9pPr>
          </a:lstStyle>
          <a:p>
            <a:fld id="{B4FA269D-FCF1-4FC4-8DD2-5FA9515959D6}" type="slidenum">
              <a:rPr lang="fr-FR" altLang="fr-FR" sz="1200" b="0" smtClean="0">
                <a:solidFill>
                  <a:schemeClr val="tx1"/>
                </a:solidFill>
                <a:latin typeface="Arial" panose="020B0604020202020204" pitchFamily="34" charset="0"/>
              </a:rPr>
              <a:pPr/>
              <a:t>8</a:t>
            </a:fld>
            <a:endParaRPr lang="fr-FR" altLang="fr-FR" sz="1200" b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4268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1550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4609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0391"/>
            <a:ext cx="8229600" cy="637183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68313" y="1058862"/>
            <a:ext cx="8207375" cy="31690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742950" indent="-285750">
              <a:buFont typeface="Arial" panose="020B0604020202020204" pitchFamily="34" charset="0"/>
              <a:buChar char="•"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1143000" indent="-228600">
              <a:buFont typeface="Arial" panose="020B0604020202020204" pitchFamily="34" charset="0"/>
              <a:buChar char="•"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0277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0391"/>
            <a:ext cx="8229600" cy="637183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68313" y="1058862"/>
            <a:ext cx="4031679" cy="31690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742950" indent="-285750">
              <a:buFont typeface="Arial" panose="020B0604020202020204" pitchFamily="34" charset="0"/>
              <a:buChar char="•"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1143000" indent="-228600">
              <a:buFont typeface="Arial" panose="020B0604020202020204" pitchFamily="34" charset="0"/>
              <a:buChar char="•"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4572000" y="1058862"/>
            <a:ext cx="4103688" cy="31690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62716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mag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0391"/>
            <a:ext cx="8229600" cy="637183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467544" y="1058862"/>
            <a:ext cx="8208144" cy="31690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45283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17B85E5-EE16-49D3-A053-1E741F01E92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0" cy="0"/>
          </a:xfr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31ED811D-32D8-43B4-8E0F-1EB330840C83}" type="datetimeFigureOut">
              <a:rPr lang="fr-FR"/>
              <a:pPr>
                <a:defRPr/>
              </a:pPr>
              <a:t>27/05/2018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D8D384A-F69F-490A-83DC-8B390A136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0"/>
            <a:ext cx="0" cy="0"/>
          </a:xfr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1CD1218-F3C1-4428-9499-0154AC73B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0"/>
            <a:ext cx="0" cy="0"/>
          </a:xfr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7FEF3B1-F03B-430B-A12A-3757981E35F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4683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187914CC-29C7-4660-9ABC-2F7325800F6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>
            <a:extLst>
              <a:ext uri="{FF2B5EF4-FFF2-40B4-BE49-F238E27FC236}">
                <a16:creationId xmlns:a16="http://schemas.microsoft.com/office/drawing/2014/main" id="{532A9EB4-958B-465F-9008-B1B14B63DF1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">
            <a:extLst>
              <a:ext uri="{FF2B5EF4-FFF2-40B4-BE49-F238E27FC236}">
                <a16:creationId xmlns:a16="http://schemas.microsoft.com/office/drawing/2014/main" id="{C89CFF90-F7D4-4C73-A60D-DD0E4D0CB85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821" r:id="rId2"/>
    <p:sldLayoutId id="2147483822" r:id="rId3"/>
    <p:sldLayoutId id="2147483823" r:id="rId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1E5CB7-E371-413C-BB6C-6606CD027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627063"/>
            <a:ext cx="8229600" cy="8572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b="1" dirty="0"/>
              <a:t>A conceptual framework of</a:t>
            </a:r>
            <a:br>
              <a:rPr lang="en-GB" b="1" dirty="0"/>
            </a:br>
            <a:r>
              <a:rPr lang="en-GB" b="1" dirty="0"/>
              <a:t>Human-Machine interactions for</a:t>
            </a:r>
            <a:br>
              <a:rPr lang="fr-FR" dirty="0"/>
            </a:br>
            <a:r>
              <a:rPr lang="en-GB" b="1" dirty="0"/>
              <a:t>enriched Futures Literacy</a:t>
            </a:r>
            <a:br>
              <a:rPr lang="fr-FR" dirty="0"/>
            </a:br>
            <a:endParaRPr lang="en-GB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1B74756D-D06E-4710-8AA4-019300818662}"/>
              </a:ext>
            </a:extLst>
          </p:cNvPr>
          <p:cNvSpPr txBox="1">
            <a:spLocks/>
          </p:cNvSpPr>
          <p:nvPr/>
        </p:nvSpPr>
        <p:spPr>
          <a:xfrm>
            <a:off x="4356100" y="3651250"/>
            <a:ext cx="4341813" cy="12192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>
                    <a:lumMod val="8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GB" sz="2200" b="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Andrée</a:t>
            </a:r>
            <a:r>
              <a:rPr lang="en-GB" sz="22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EHRESMANN</a:t>
            </a:r>
          </a:p>
          <a:p>
            <a:pPr fontAlgn="auto">
              <a:spcAft>
                <a:spcPts val="0"/>
              </a:spcAft>
              <a:defRPr/>
            </a:pPr>
            <a:r>
              <a:rPr lang="en-GB" sz="20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with Mathias BEJEAN and </a:t>
            </a:r>
          </a:p>
          <a:p>
            <a:pPr fontAlgn="auto">
              <a:spcAft>
                <a:spcPts val="0"/>
              </a:spcAft>
              <a:defRPr/>
            </a:pPr>
            <a:r>
              <a:rPr lang="en-GB" sz="20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Jean-Paul VANBREMEERSCH</a:t>
            </a:r>
          </a:p>
        </p:txBody>
      </p: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22BB034-D514-436F-B343-1F1C48C3B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50838"/>
            <a:ext cx="8229600" cy="63658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/>
              <a:t>The Futures Literacy (FL) framework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C90CBF-23FE-416C-9A37-C6D3D1ED291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68313" y="1058863"/>
            <a:ext cx="8207375" cy="3168650"/>
          </a:xfrm>
        </p:spPr>
        <p:txBody>
          <a:bodyPr/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en-GB" sz="2000" dirty="0"/>
              <a:t>"FL is an emergent and evolving capability &lt;… &gt; the conscious human capability to anticipate." "By definition therefore, being Futures Literate is </a:t>
            </a:r>
            <a:r>
              <a:rPr lang="en-US" sz="2000" dirty="0"/>
              <a:t>the capacity to identify, design, target and deploy </a:t>
            </a:r>
            <a:r>
              <a:rPr lang="en-GB" sz="2000" b="1" dirty="0"/>
              <a:t>Anticipatory Assumptions</a:t>
            </a:r>
            <a:r>
              <a:rPr lang="en-GB" sz="2000" dirty="0"/>
              <a:t> (AA). &lt;…&gt; </a:t>
            </a:r>
            <a:r>
              <a:rPr lang="en-US" sz="2000" dirty="0"/>
              <a:t>to ‘use-the-future’ for specific ends in particular contexts".</a:t>
            </a:r>
          </a:p>
          <a:p>
            <a:pPr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000" dirty="0"/>
              <a:t>                                                       Riel Miller in </a:t>
            </a:r>
            <a:r>
              <a:rPr lang="en-GB" sz="2000" dirty="0"/>
              <a:t>"</a:t>
            </a:r>
            <a:r>
              <a:rPr lang="en-GB" sz="2000" i="1" dirty="0"/>
              <a:t>Transforming the Future</a:t>
            </a:r>
            <a:r>
              <a:rPr lang="en-GB" sz="2000" dirty="0"/>
              <a:t>" (2018)  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en-GB" sz="2000" dirty="0"/>
              <a:t>Here FL is extended to the case of a </a:t>
            </a:r>
            <a:r>
              <a:rPr lang="en-GB" sz="2000" b="1" dirty="0"/>
              <a:t>social organisation</a:t>
            </a:r>
            <a:r>
              <a:rPr lang="en-GB" sz="2000" dirty="0"/>
              <a:t> S which customizes an evolutive high-tech </a:t>
            </a:r>
            <a:r>
              <a:rPr lang="en-GB" sz="2000" b="1" dirty="0"/>
              <a:t>Data-Analyzer DA </a:t>
            </a:r>
            <a:r>
              <a:rPr lang="en-GB" sz="2000" dirty="0"/>
              <a:t>(with receptors, effectors,  process-sing unit and multi-level memory) for developing rich human-machine interactions, so that S+DA together become Futures Literate and act in this way for the long term.</a:t>
            </a:r>
            <a:endParaRPr lang="fr-FR" sz="20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en-GB" sz="20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D18D6F4-121E-4898-8348-83D326433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50838"/>
            <a:ext cx="8229600" cy="63658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/>
              <a:t>The approach: Memory Evolutive Systems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ABE0D6-7636-4329-916D-2F2C85E2A92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68313" y="1058863"/>
            <a:ext cx="8207375" cy="3168650"/>
          </a:xfrm>
        </p:spPr>
        <p:txBody>
          <a:bodyPr/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en-GB" sz="2000" dirty="0"/>
              <a:t>MES (Ehresmann &amp; Vanbremeersch) give a mathematical methodology for studying </a:t>
            </a:r>
            <a:r>
              <a:rPr lang="en-GB" sz="2000" b="1" dirty="0"/>
              <a:t>complex unpredictable systems </a:t>
            </a:r>
            <a:r>
              <a:rPr lang="en-GB" sz="2000" dirty="0"/>
              <a:t>with: </a:t>
            </a:r>
          </a:p>
          <a:p>
            <a:pPr eaLnBrk="1" fontAlgn="auto" hangingPunct="1">
              <a:spcBef>
                <a:spcPts val="400"/>
              </a:spcBef>
              <a:spcAft>
                <a:spcPts val="0"/>
              </a:spcAft>
              <a:defRPr/>
            </a:pPr>
            <a:r>
              <a:rPr lang="en-GB" sz="2000" dirty="0"/>
              <a:t>     (</a:t>
            </a:r>
            <a:r>
              <a:rPr lang="en-GB" sz="2000" dirty="0" err="1"/>
              <a:t>i</a:t>
            </a:r>
            <a:r>
              <a:rPr lang="en-GB" sz="2000" dirty="0"/>
              <a:t>) a </a:t>
            </a:r>
            <a:r>
              <a:rPr lang="en-GB" sz="2000" i="1" dirty="0"/>
              <a:t>hierarchy </a:t>
            </a:r>
            <a:r>
              <a:rPr lang="en-GB" sz="2000" dirty="0"/>
              <a:t>of interacting</a:t>
            </a:r>
            <a:r>
              <a:rPr lang="en-GB" sz="2000" i="1" dirty="0"/>
              <a:t> (multifaceted) </a:t>
            </a:r>
            <a:r>
              <a:rPr lang="en-GB" sz="2000" dirty="0"/>
              <a:t>components varying in time,</a:t>
            </a:r>
            <a:endParaRPr lang="en-GB" sz="2000" i="1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/>
              <a:t>    (ii) a self-organisation with a network of </a:t>
            </a:r>
            <a:r>
              <a:rPr lang="en-GB" sz="2000" i="1" dirty="0"/>
              <a:t>co-regulator </a:t>
            </a:r>
            <a:r>
              <a:rPr lang="en-GB" sz="2000" dirty="0"/>
              <a:t>agents,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/>
              <a:t>   (iii) a multi-level flexible </a:t>
            </a:r>
            <a:r>
              <a:rPr lang="en-GB" sz="2000" i="1" dirty="0"/>
              <a:t>memory </a:t>
            </a:r>
            <a:r>
              <a:rPr lang="en-GB" sz="2000" dirty="0"/>
              <a:t>developing in time. </a:t>
            </a:r>
          </a:p>
          <a:p>
            <a:pPr eaLnBrk="1" fontAlgn="auto" hangingPunct="1">
              <a:spcBef>
                <a:spcPts val="600"/>
              </a:spcBef>
              <a:spcAft>
                <a:spcPts val="1200"/>
              </a:spcAft>
              <a:defRPr/>
            </a:pPr>
            <a:r>
              <a:rPr lang="en-GB" sz="2000" dirty="0"/>
              <a:t>A main result is </a:t>
            </a:r>
            <a:r>
              <a:rPr lang="en-GB" sz="2000" b="1" dirty="0"/>
              <a:t>how to model emergency of complexity and 'changes in the conditions of change'</a:t>
            </a:r>
            <a:r>
              <a:rPr lang="en-GB" sz="2000" dirty="0"/>
              <a:t>.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en-GB" sz="2000" dirty="0"/>
              <a:t>S is modelled by a </a:t>
            </a:r>
            <a:r>
              <a:rPr lang="en-GB" sz="2000" b="1" dirty="0"/>
              <a:t>FL-MES</a:t>
            </a:r>
            <a:r>
              <a:rPr lang="en-GB" sz="2000" dirty="0"/>
              <a:t> with a co-regulator modelling DA and a co-regulator modelling an executive group G of S which processes DA.</a:t>
            </a:r>
            <a:endParaRPr lang="fr-FR" sz="20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en-GB" sz="2000" dirty="0"/>
          </a:p>
        </p:txBody>
      </p:sp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8CCFAB1-C1A4-43C0-8CF9-A9A635DB2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50838"/>
            <a:ext cx="8229600" cy="63658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/>
              <a:t>Results. Roles of DA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90E0B2-80D7-425E-88F8-658FBCFEC49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68313" y="1058863"/>
            <a:ext cx="8207375" cy="3168650"/>
          </a:xfrm>
        </p:spPr>
        <p:txBody>
          <a:bodyPr/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en-GB" sz="2000" dirty="0"/>
              <a:t>DA collects information of any nature, stores, analyses and classifies it.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/>
              <a:t>Rich human-machine interactions allow G and DA to share knowledge and values and develop a large relational data-base. Using it, collective intelligence knowledge creation</a:t>
            </a:r>
            <a:r>
              <a:rPr lang="en-GB" sz="2000" b="1" dirty="0"/>
              <a:t> </a:t>
            </a:r>
            <a:r>
              <a:rPr lang="en-GB" sz="2000" dirty="0"/>
              <a:t>processes help design both '</a:t>
            </a:r>
            <a:r>
              <a:rPr lang="en-GB" sz="2000" b="1" dirty="0"/>
              <a:t>repetition'</a:t>
            </a:r>
            <a:r>
              <a:rPr lang="en-GB" sz="2000" dirty="0"/>
              <a:t> AA ('colonising' the future), and '</a:t>
            </a:r>
            <a:r>
              <a:rPr lang="en-GB" sz="2000" b="1" dirty="0"/>
              <a:t>innovative'</a:t>
            </a:r>
            <a:r>
              <a:rPr lang="en-GB" sz="2000" dirty="0"/>
              <a:t> AA (for 'novel' futures).  </a:t>
            </a:r>
          </a:p>
          <a:p>
            <a:pPr algn="just"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en-GB" sz="2000" dirty="0"/>
              <a:t>Through its receptors DA can</a:t>
            </a:r>
            <a:r>
              <a:rPr lang="en-GB" sz="2000" b="1" dirty="0"/>
              <a:t> detect</a:t>
            </a:r>
            <a:r>
              <a:rPr lang="en-GB" sz="2000" dirty="0"/>
              <a:t> </a:t>
            </a:r>
            <a:r>
              <a:rPr lang="en-GB" sz="2000" b="1" dirty="0"/>
              <a:t>weaker signals, </a:t>
            </a:r>
            <a:r>
              <a:rPr lang="en-GB" sz="2000" dirty="0"/>
              <a:t>allowing it: (</a:t>
            </a:r>
            <a:r>
              <a:rPr lang="en-GB" sz="2000" dirty="0" err="1"/>
              <a:t>i</a:t>
            </a:r>
            <a:r>
              <a:rPr lang="en-GB" sz="2000" dirty="0"/>
              <a:t>) to </a:t>
            </a:r>
            <a:r>
              <a:rPr lang="en-GB" sz="2000" b="1" dirty="0"/>
              <a:t>alert </a:t>
            </a:r>
            <a:r>
              <a:rPr lang="en-GB" sz="2000" dirty="0"/>
              <a:t>G; (ii) to possibly </a:t>
            </a:r>
            <a:r>
              <a:rPr lang="en-GB" sz="2000" b="1" dirty="0"/>
              <a:t>react</a:t>
            </a:r>
            <a:r>
              <a:rPr lang="en-GB" sz="2000" dirty="0"/>
              <a:t> by itself to implement already learnt 'repetition' AA, e.g. in emergencies for risk prevention; (iii) to increase explicit and even tacit communication and negotiation in G, so that DA+G acts as an efficient </a:t>
            </a:r>
            <a:r>
              <a:rPr lang="en-GB" sz="2000" b="1" dirty="0"/>
              <a:t>decision-maker</a:t>
            </a:r>
            <a:r>
              <a:rPr lang="en-GB" sz="2000" dirty="0"/>
              <a:t>, possibly capable to implement 'innovative' AA. </a:t>
            </a:r>
            <a:endParaRPr lang="fr-FR" sz="2000" dirty="0"/>
          </a:p>
          <a:p>
            <a:pPr algn="just" eaLnBrk="1" fontAlgn="auto" hangingPunct="1">
              <a:spcAft>
                <a:spcPts val="0"/>
              </a:spcAft>
              <a:defRPr/>
            </a:pPr>
            <a:endParaRPr lang="fr-FR" sz="20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en-GB" sz="20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21E1114-B253-4C55-9876-666700748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50838"/>
            <a:ext cx="8229600" cy="63658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/>
              <a:t>Collaborative DA+G decision-making process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2AEDF4-A479-494F-AD46-DD8966D86A2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68313" y="1058863"/>
            <a:ext cx="8207375" cy="3168650"/>
          </a:xfrm>
        </p:spPr>
        <p:txBody>
          <a:bodyPr/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en-GB" sz="2000" dirty="0"/>
              <a:t>    (</a:t>
            </a:r>
            <a:r>
              <a:rPr lang="en-GB" sz="2000" dirty="0" err="1"/>
              <a:t>i</a:t>
            </a:r>
            <a:r>
              <a:rPr lang="en-GB" sz="2000" dirty="0"/>
              <a:t>) </a:t>
            </a:r>
            <a:r>
              <a:rPr lang="en-GB" sz="2000" b="1" dirty="0"/>
              <a:t>Formation of a pattern AG of multifaceted 'G-archetypal' records </a:t>
            </a:r>
            <a:r>
              <a:rPr lang="en-GB" sz="2000" dirty="0"/>
              <a:t>to share information and knowledge (explicit, tacit, even emotional).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en-GB" sz="2000" dirty="0"/>
              <a:t>    (ii) </a:t>
            </a:r>
            <a:r>
              <a:rPr lang="en-GB" sz="2000" b="1" dirty="0"/>
              <a:t>Retrospection Process: AG</a:t>
            </a:r>
            <a:r>
              <a:rPr lang="en-GB" sz="2000" dirty="0"/>
              <a:t> allows constructing an extended </a:t>
            </a:r>
            <a:r>
              <a:rPr lang="en-GB" sz="2000" i="1" dirty="0"/>
              <a:t>macro-landscape</a:t>
            </a:r>
            <a:r>
              <a:rPr lang="en-GB" sz="2000" dirty="0"/>
              <a:t> of DA+G and analysing it to sense and make sense of the situation.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en-GB" sz="2000" dirty="0"/>
              <a:t>   (iii) </a:t>
            </a:r>
            <a:r>
              <a:rPr lang="en-GB" sz="2000" b="1" dirty="0"/>
              <a:t>Prospection Process </a:t>
            </a:r>
            <a:r>
              <a:rPr lang="en-GB" sz="2000" dirty="0"/>
              <a:t>to search for adequate AAs</a:t>
            </a:r>
            <a:r>
              <a:rPr lang="en-GB" sz="2000" i="1" dirty="0"/>
              <a:t> </a:t>
            </a:r>
            <a:r>
              <a:rPr lang="en-GB" sz="2000" dirty="0"/>
              <a:t>and reach a consensus decision 'using-the-future', possibly leading to 'novel' futures.</a:t>
            </a:r>
          </a:p>
        </p:txBody>
      </p:sp>
      <p:grpSp>
        <p:nvGrpSpPr>
          <p:cNvPr id="11268" name="Groupe 4">
            <a:extLst>
              <a:ext uri="{FF2B5EF4-FFF2-40B4-BE49-F238E27FC236}">
                <a16:creationId xmlns:a16="http://schemas.microsoft.com/office/drawing/2014/main" id="{628CFF42-853C-49C3-8E3C-6935FE74AA44}"/>
              </a:ext>
            </a:extLst>
          </p:cNvPr>
          <p:cNvGrpSpPr>
            <a:grpSpLocks/>
          </p:cNvGrpSpPr>
          <p:nvPr/>
        </p:nvGrpSpPr>
        <p:grpSpPr bwMode="auto">
          <a:xfrm>
            <a:off x="3563938" y="3219450"/>
            <a:ext cx="4824412" cy="1512888"/>
            <a:chOff x="3851920" y="2890487"/>
            <a:chExt cx="4824536" cy="1841503"/>
          </a:xfrm>
        </p:grpSpPr>
        <p:grpSp>
          <p:nvGrpSpPr>
            <p:cNvPr id="11269" name="Groupe 5">
              <a:extLst>
                <a:ext uri="{FF2B5EF4-FFF2-40B4-BE49-F238E27FC236}">
                  <a16:creationId xmlns:a16="http://schemas.microsoft.com/office/drawing/2014/main" id="{FB8A0420-8C51-4E65-A487-F3D2A0E0E8D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51920" y="2890487"/>
              <a:ext cx="4824536" cy="1841503"/>
              <a:chOff x="1596157" y="822572"/>
              <a:chExt cx="5859462" cy="1841503"/>
            </a:xfrm>
          </p:grpSpPr>
          <p:grpSp>
            <p:nvGrpSpPr>
              <p:cNvPr id="11271" name="Groupe 7">
                <a:extLst>
                  <a:ext uri="{FF2B5EF4-FFF2-40B4-BE49-F238E27FC236}">
                    <a16:creationId xmlns:a16="http://schemas.microsoft.com/office/drawing/2014/main" id="{BBF99624-B3FF-4763-87F6-769E46FACB4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596157" y="822572"/>
                <a:ext cx="5859462" cy="1841503"/>
                <a:chOff x="1596157" y="822572"/>
                <a:chExt cx="5859462" cy="1841503"/>
              </a:xfrm>
            </p:grpSpPr>
            <p:sp>
              <p:nvSpPr>
                <p:cNvPr id="15" name="Rectangle 14">
                  <a:extLst>
                    <a:ext uri="{FF2B5EF4-FFF2-40B4-BE49-F238E27FC236}">
                      <a16:creationId xmlns:a16="http://schemas.microsoft.com/office/drawing/2014/main" id="{7867563E-D453-4B27-9027-26D41C5F6943}"/>
                    </a:ext>
                  </a:extLst>
                </p:cNvPr>
                <p:cNvSpPr/>
                <p:nvPr/>
              </p:nvSpPr>
              <p:spPr bwMode="auto">
                <a:xfrm>
                  <a:off x="1596157" y="857354"/>
                  <a:ext cx="5859462" cy="1806721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fr-FR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279" name="ZoneTexte 5">
                  <a:extLst>
                    <a:ext uri="{FF2B5EF4-FFF2-40B4-BE49-F238E27FC236}">
                      <a16:creationId xmlns:a16="http://schemas.microsoft.com/office/drawing/2014/main" id="{411EC160-651C-4D51-9B88-C32FBDEF16F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208340" y="822572"/>
                  <a:ext cx="4810370" cy="412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7600" b="1">
                      <a:solidFill>
                        <a:srgbClr val="FFD624"/>
                      </a:solidFill>
                      <a:latin typeface="Verdana" panose="020B0604030504040204" pitchFamily="34" charset="0"/>
                    </a:defRPr>
                  </a:lvl1pPr>
                  <a:lvl2pPr marL="742950" indent="-285750">
                    <a:defRPr sz="7600" b="1">
                      <a:solidFill>
                        <a:srgbClr val="FFD624"/>
                      </a:solidFill>
                      <a:latin typeface="Verdana" panose="020B0604030504040204" pitchFamily="34" charset="0"/>
                    </a:defRPr>
                  </a:lvl2pPr>
                  <a:lvl3pPr marL="1143000" indent="-228600">
                    <a:defRPr sz="7600" b="1">
                      <a:solidFill>
                        <a:srgbClr val="FFD624"/>
                      </a:solidFill>
                      <a:latin typeface="Verdana" panose="020B0604030504040204" pitchFamily="34" charset="0"/>
                    </a:defRPr>
                  </a:lvl3pPr>
                  <a:lvl4pPr marL="1600200" indent="-228600">
                    <a:defRPr sz="7600" b="1">
                      <a:solidFill>
                        <a:srgbClr val="FFD624"/>
                      </a:solidFill>
                      <a:latin typeface="Verdana" panose="020B0604030504040204" pitchFamily="34" charset="0"/>
                    </a:defRPr>
                  </a:lvl4pPr>
                  <a:lvl5pPr marL="2057400" indent="-228600">
                    <a:defRPr sz="7600" b="1">
                      <a:solidFill>
                        <a:srgbClr val="FFD624"/>
                      </a:solidFill>
                      <a:latin typeface="Verdan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7600" b="1">
                      <a:solidFill>
                        <a:srgbClr val="FFD624"/>
                      </a:solidFill>
                      <a:latin typeface="Verdan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7600" b="1">
                      <a:solidFill>
                        <a:srgbClr val="FFD624"/>
                      </a:solidFill>
                      <a:latin typeface="Verdan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7600" b="1">
                      <a:solidFill>
                        <a:srgbClr val="FFD624"/>
                      </a:solidFill>
                      <a:latin typeface="Verdan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7600" b="1">
                      <a:solidFill>
                        <a:srgbClr val="FFD624"/>
                      </a:solidFill>
                      <a:latin typeface="Verdana" panose="020B0604030504040204" pitchFamily="34" charset="0"/>
                    </a:defRPr>
                  </a:lvl9pPr>
                </a:lstStyle>
                <a:p>
                  <a:pPr algn="just" eaLnBrk="1" hangingPunct="1"/>
                  <a:r>
                    <a:rPr lang="fr-FR" altLang="fr-FR" sz="1600">
                      <a:solidFill>
                        <a:schemeClr val="tx1"/>
                      </a:solidFill>
                      <a:latin typeface="Calibri" panose="020F0502020204030204" pitchFamily="34" charset="0"/>
                    </a:rPr>
                    <a:t>Formation of the G-Archetypal Pattern AG</a:t>
                  </a:r>
                </a:p>
              </p:txBody>
            </p:sp>
            <p:grpSp>
              <p:nvGrpSpPr>
                <p:cNvPr id="11280" name="Groupe 39">
                  <a:extLst>
                    <a:ext uri="{FF2B5EF4-FFF2-40B4-BE49-F238E27FC236}">
                      <a16:creationId xmlns:a16="http://schemas.microsoft.com/office/drawing/2014/main" id="{0BA6B323-C7C8-4988-9859-AEEBBFA1BFB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830388" y="1497013"/>
                  <a:ext cx="1947862" cy="1114425"/>
                  <a:chOff x="2736582" y="2902883"/>
                  <a:chExt cx="2023442" cy="1258151"/>
                </a:xfrm>
              </p:grpSpPr>
              <p:sp>
                <p:nvSpPr>
                  <p:cNvPr id="19" name="Demi-tour 37">
                    <a:extLst>
                      <a:ext uri="{FF2B5EF4-FFF2-40B4-BE49-F238E27FC236}">
                        <a16:creationId xmlns:a16="http://schemas.microsoft.com/office/drawing/2014/main" id="{6DC03E1D-B48C-43A1-95BA-AF04D8525348}"/>
                      </a:ext>
                    </a:extLst>
                  </p:cNvPr>
                  <p:cNvSpPr/>
                  <p:nvPr/>
                </p:nvSpPr>
                <p:spPr bwMode="auto">
                  <a:xfrm rot="18000000">
                    <a:off x="3259712" y="3241713"/>
                    <a:ext cx="774444" cy="188273"/>
                  </a:xfrm>
                  <a:prstGeom prst="uturnArrow">
                    <a:avLst/>
                  </a:prstGeom>
                  <a:solidFill>
                    <a:srgbClr val="FF00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fr-FR" sz="1500" dirty="0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11283" name="ZoneTexte 19">
                    <a:extLst>
                      <a:ext uri="{FF2B5EF4-FFF2-40B4-BE49-F238E27FC236}">
                        <a16:creationId xmlns:a16="http://schemas.microsoft.com/office/drawing/2014/main" id="{A156C2E2-A9AE-4774-BAFD-90419E70F754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 rot="-494742">
                    <a:off x="2877835" y="3698024"/>
                    <a:ext cx="1827055" cy="38214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 sz="7600" b="1">
                        <a:solidFill>
                          <a:srgbClr val="FFD624"/>
                        </a:solidFill>
                        <a:latin typeface="Verdana" panose="020B0604030504040204" pitchFamily="34" charset="0"/>
                      </a:defRPr>
                    </a:lvl1pPr>
                    <a:lvl2pPr marL="742950" indent="-285750">
                      <a:defRPr sz="7600" b="1">
                        <a:solidFill>
                          <a:srgbClr val="FFD624"/>
                        </a:solidFill>
                        <a:latin typeface="Verdana" panose="020B0604030504040204" pitchFamily="34" charset="0"/>
                      </a:defRPr>
                    </a:lvl2pPr>
                    <a:lvl3pPr marL="1143000" indent="-228600">
                      <a:defRPr sz="7600" b="1">
                        <a:solidFill>
                          <a:srgbClr val="FFD624"/>
                        </a:solidFill>
                        <a:latin typeface="Verdana" panose="020B0604030504040204" pitchFamily="34" charset="0"/>
                      </a:defRPr>
                    </a:lvl3pPr>
                    <a:lvl4pPr marL="1600200" indent="-228600">
                      <a:defRPr sz="7600" b="1">
                        <a:solidFill>
                          <a:srgbClr val="FFD624"/>
                        </a:solidFill>
                        <a:latin typeface="Verdana" panose="020B0604030504040204" pitchFamily="34" charset="0"/>
                      </a:defRPr>
                    </a:lvl4pPr>
                    <a:lvl5pPr marL="2057400" indent="-228600">
                      <a:defRPr sz="7600" b="1">
                        <a:solidFill>
                          <a:srgbClr val="FFD624"/>
                        </a:solidFill>
                        <a:latin typeface="Verdana" panose="020B060403050404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7600" b="1">
                        <a:solidFill>
                          <a:srgbClr val="FFD624"/>
                        </a:solidFill>
                        <a:latin typeface="Verdana" panose="020B060403050404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7600" b="1">
                        <a:solidFill>
                          <a:srgbClr val="FFD624"/>
                        </a:solidFill>
                        <a:latin typeface="Verdana" panose="020B060403050404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7600" b="1">
                        <a:solidFill>
                          <a:srgbClr val="FFD624"/>
                        </a:solidFill>
                        <a:latin typeface="Verdana" panose="020B060403050404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7600" b="1">
                        <a:solidFill>
                          <a:srgbClr val="FFD624"/>
                        </a:solidFill>
                        <a:latin typeface="Verdana" panose="020B0604030504040204" pitchFamily="34" charset="0"/>
                      </a:defRPr>
                    </a:lvl9pPr>
                  </a:lstStyle>
                  <a:p>
                    <a:pPr algn="just" eaLnBrk="1" hangingPunct="1"/>
                    <a:r>
                      <a:rPr lang="fr-FR" altLang="fr-FR" sz="1600">
                        <a:solidFill>
                          <a:schemeClr val="tx1"/>
                        </a:solidFill>
                        <a:latin typeface="Calibri" panose="020F0502020204030204" pitchFamily="34" charset="0"/>
                      </a:rPr>
                      <a:t>Retrospection</a:t>
                    </a:r>
                  </a:p>
                </p:txBody>
              </p:sp>
              <p:sp>
                <p:nvSpPr>
                  <p:cNvPr id="21" name="Forme libre 39">
                    <a:extLst>
                      <a:ext uri="{FF2B5EF4-FFF2-40B4-BE49-F238E27FC236}">
                        <a16:creationId xmlns:a16="http://schemas.microsoft.com/office/drawing/2014/main" id="{4062C167-053F-4D62-85E8-09F39FF6BA42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735613" y="2902816"/>
                    <a:ext cx="2024935" cy="1258742"/>
                  </a:xfrm>
                  <a:custGeom>
                    <a:avLst/>
                    <a:gdLst>
                      <a:gd name="connsiteX0" fmla="*/ 2081107 w 2109894"/>
                      <a:gd name="connsiteY0" fmla="*/ 1659467 h 1969347"/>
                      <a:gd name="connsiteX1" fmla="*/ 313267 w 2109894"/>
                      <a:gd name="connsiteY1" fmla="*/ 1862667 h 1969347"/>
                      <a:gd name="connsiteX2" fmla="*/ 201507 w 2109894"/>
                      <a:gd name="connsiteY2" fmla="*/ 1019387 h 1969347"/>
                      <a:gd name="connsiteX3" fmla="*/ 1197187 w 2109894"/>
                      <a:gd name="connsiteY3" fmla="*/ 13547 h 1969347"/>
                      <a:gd name="connsiteX4" fmla="*/ 1979507 w 2109894"/>
                      <a:gd name="connsiteY4" fmla="*/ 938107 h 1969347"/>
                      <a:gd name="connsiteX5" fmla="*/ 1979507 w 2109894"/>
                      <a:gd name="connsiteY5" fmla="*/ 927947 h 196934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2109894" h="1969347">
                        <a:moveTo>
                          <a:pt x="2081107" y="1659467"/>
                        </a:moveTo>
                        <a:cubicBezTo>
                          <a:pt x="1353820" y="1814407"/>
                          <a:pt x="626534" y="1969347"/>
                          <a:pt x="313267" y="1862667"/>
                        </a:cubicBezTo>
                        <a:cubicBezTo>
                          <a:pt x="0" y="1755987"/>
                          <a:pt x="54187" y="1327574"/>
                          <a:pt x="201507" y="1019387"/>
                        </a:cubicBezTo>
                        <a:cubicBezTo>
                          <a:pt x="348827" y="711200"/>
                          <a:pt x="900854" y="27094"/>
                          <a:pt x="1197187" y="13547"/>
                        </a:cubicBezTo>
                        <a:cubicBezTo>
                          <a:pt x="1493520" y="0"/>
                          <a:pt x="1849120" y="785707"/>
                          <a:pt x="1979507" y="938107"/>
                        </a:cubicBezTo>
                        <a:cubicBezTo>
                          <a:pt x="2109894" y="1090507"/>
                          <a:pt x="2044700" y="1009227"/>
                          <a:pt x="1979507" y="927947"/>
                        </a:cubicBezTo>
                      </a:path>
                    </a:pathLst>
                  </a:custGeom>
                  <a:ln w="19050">
                    <a:solidFill>
                      <a:srgbClr val="FF0000"/>
                    </a:solidFill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fr-FR" sz="1500">
                      <a:solidFill>
                        <a:schemeClr val="bg1"/>
                      </a:solidFill>
                    </a:endParaRPr>
                  </a:p>
                </p:txBody>
              </p:sp>
            </p:grpSp>
            <p:sp>
              <p:nvSpPr>
                <p:cNvPr id="11281" name="ZoneTexte 34">
                  <a:extLst>
                    <a:ext uri="{FF2B5EF4-FFF2-40B4-BE49-F238E27FC236}">
                      <a16:creationId xmlns:a16="http://schemas.microsoft.com/office/drawing/2014/main" id="{B5502C09-96D4-40D6-931A-0B8FAD35609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782523" y="2016003"/>
                  <a:ext cx="2011457" cy="3385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7600" b="1">
                      <a:solidFill>
                        <a:srgbClr val="FFD624"/>
                      </a:solidFill>
                      <a:latin typeface="Verdana" panose="020B0604030504040204" pitchFamily="34" charset="0"/>
                    </a:defRPr>
                  </a:lvl1pPr>
                  <a:lvl2pPr marL="742950" indent="-285750">
                    <a:defRPr sz="7600" b="1">
                      <a:solidFill>
                        <a:srgbClr val="FFD624"/>
                      </a:solidFill>
                      <a:latin typeface="Verdana" panose="020B0604030504040204" pitchFamily="34" charset="0"/>
                    </a:defRPr>
                  </a:lvl2pPr>
                  <a:lvl3pPr marL="1143000" indent="-228600">
                    <a:defRPr sz="7600" b="1">
                      <a:solidFill>
                        <a:srgbClr val="FFD624"/>
                      </a:solidFill>
                      <a:latin typeface="Verdana" panose="020B0604030504040204" pitchFamily="34" charset="0"/>
                    </a:defRPr>
                  </a:lvl3pPr>
                  <a:lvl4pPr marL="1600200" indent="-228600">
                    <a:defRPr sz="7600" b="1">
                      <a:solidFill>
                        <a:srgbClr val="FFD624"/>
                      </a:solidFill>
                      <a:latin typeface="Verdana" panose="020B0604030504040204" pitchFamily="34" charset="0"/>
                    </a:defRPr>
                  </a:lvl4pPr>
                  <a:lvl5pPr marL="2057400" indent="-228600">
                    <a:defRPr sz="7600" b="1">
                      <a:solidFill>
                        <a:srgbClr val="FFD624"/>
                      </a:solidFill>
                      <a:latin typeface="Verdan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7600" b="1">
                      <a:solidFill>
                        <a:srgbClr val="FFD624"/>
                      </a:solidFill>
                      <a:latin typeface="Verdan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7600" b="1">
                      <a:solidFill>
                        <a:srgbClr val="FFD624"/>
                      </a:solidFill>
                      <a:latin typeface="Verdan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7600" b="1">
                      <a:solidFill>
                        <a:srgbClr val="FFD624"/>
                      </a:solidFill>
                      <a:latin typeface="Verdan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7600" b="1">
                      <a:solidFill>
                        <a:srgbClr val="FFD624"/>
                      </a:solidFill>
                      <a:latin typeface="Verdana" panose="020B0604030504040204" pitchFamily="34" charset="0"/>
                    </a:defRPr>
                  </a:lvl9pPr>
                </a:lstStyle>
                <a:p>
                  <a:pPr eaLnBrk="1" hangingPunct="1"/>
                  <a:r>
                    <a:rPr lang="fr-FR" altLang="fr-FR" sz="1600">
                      <a:solidFill>
                        <a:schemeClr val="tx1"/>
                      </a:solidFill>
                      <a:latin typeface="Calibri" panose="020F0502020204030204" pitchFamily="34" charset="0"/>
                    </a:rPr>
                    <a:t>MacroLandscape</a:t>
                  </a:r>
                </a:p>
              </p:txBody>
            </p:sp>
          </p:grpSp>
          <p:grpSp>
            <p:nvGrpSpPr>
              <p:cNvPr id="11272" name="Groupe 21">
                <a:extLst>
                  <a:ext uri="{FF2B5EF4-FFF2-40B4-BE49-F238E27FC236}">
                    <a16:creationId xmlns:a16="http://schemas.microsoft.com/office/drawing/2014/main" id="{D9D0CF4B-FB62-43F6-B99B-EDC22E6B6BB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380039" y="1200150"/>
                <a:ext cx="2075580" cy="1271588"/>
                <a:chOff x="5380039" y="1200150"/>
                <a:chExt cx="2075580" cy="1271588"/>
              </a:xfrm>
            </p:grpSpPr>
            <p:grpSp>
              <p:nvGrpSpPr>
                <p:cNvPr id="11273" name="Groupe 40">
                  <a:extLst>
                    <a:ext uri="{FF2B5EF4-FFF2-40B4-BE49-F238E27FC236}">
                      <a16:creationId xmlns:a16="http://schemas.microsoft.com/office/drawing/2014/main" id="{283B7BE3-6BE8-4A88-BC25-CD6B2EB4A3C0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380039" y="1423988"/>
                  <a:ext cx="1994761" cy="1047750"/>
                  <a:chOff x="5289947" y="2641083"/>
                  <a:chExt cx="2213312" cy="1048287"/>
                </a:xfrm>
              </p:grpSpPr>
              <p:sp>
                <p:nvSpPr>
                  <p:cNvPr id="11275" name="ZoneTexte 24">
                    <a:extLst>
                      <a:ext uri="{FF2B5EF4-FFF2-40B4-BE49-F238E27FC236}">
                        <a16:creationId xmlns:a16="http://schemas.microsoft.com/office/drawing/2014/main" id="{30952ADA-8D5C-4A99-A149-9186A4465FCB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 rot="-1688467">
                    <a:off x="5884474" y="3241856"/>
                    <a:ext cx="1618785" cy="33860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 sz="7600" b="1">
                        <a:solidFill>
                          <a:srgbClr val="FFD624"/>
                        </a:solidFill>
                        <a:latin typeface="Verdana" panose="020B0604030504040204" pitchFamily="34" charset="0"/>
                      </a:defRPr>
                    </a:lvl1pPr>
                    <a:lvl2pPr marL="742950" indent="-285750">
                      <a:defRPr sz="7600" b="1">
                        <a:solidFill>
                          <a:srgbClr val="FFD624"/>
                        </a:solidFill>
                        <a:latin typeface="Verdana" panose="020B0604030504040204" pitchFamily="34" charset="0"/>
                      </a:defRPr>
                    </a:lvl2pPr>
                    <a:lvl3pPr marL="1143000" indent="-228600">
                      <a:defRPr sz="7600" b="1">
                        <a:solidFill>
                          <a:srgbClr val="FFD624"/>
                        </a:solidFill>
                        <a:latin typeface="Verdana" panose="020B0604030504040204" pitchFamily="34" charset="0"/>
                      </a:defRPr>
                    </a:lvl3pPr>
                    <a:lvl4pPr marL="1600200" indent="-228600">
                      <a:defRPr sz="7600" b="1">
                        <a:solidFill>
                          <a:srgbClr val="FFD624"/>
                        </a:solidFill>
                        <a:latin typeface="Verdana" panose="020B0604030504040204" pitchFamily="34" charset="0"/>
                      </a:defRPr>
                    </a:lvl4pPr>
                    <a:lvl5pPr marL="2057400" indent="-228600">
                      <a:defRPr sz="7600" b="1">
                        <a:solidFill>
                          <a:srgbClr val="FFD624"/>
                        </a:solidFill>
                        <a:latin typeface="Verdana" panose="020B060403050404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7600" b="1">
                        <a:solidFill>
                          <a:srgbClr val="FFD624"/>
                        </a:solidFill>
                        <a:latin typeface="Verdana" panose="020B060403050404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7600" b="1">
                        <a:solidFill>
                          <a:srgbClr val="FFD624"/>
                        </a:solidFill>
                        <a:latin typeface="Verdana" panose="020B060403050404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7600" b="1">
                        <a:solidFill>
                          <a:srgbClr val="FFD624"/>
                        </a:solidFill>
                        <a:latin typeface="Verdana" panose="020B060403050404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7600" b="1">
                        <a:solidFill>
                          <a:srgbClr val="FFD624"/>
                        </a:solidFill>
                        <a:latin typeface="Verdana" panose="020B0604030504040204" pitchFamily="34" charset="0"/>
                      </a:defRPr>
                    </a:lvl9pPr>
                  </a:lstStyle>
                  <a:p>
                    <a:pPr algn="just" eaLnBrk="1" hangingPunct="1"/>
                    <a:r>
                      <a:rPr lang="fr-FR" altLang="fr-FR" sz="1600">
                        <a:solidFill>
                          <a:schemeClr val="tx1"/>
                        </a:solidFill>
                        <a:latin typeface="Calibri" panose="020F0502020204030204" pitchFamily="34" charset="0"/>
                      </a:rPr>
                      <a:t>Prospection</a:t>
                    </a:r>
                  </a:p>
                </p:txBody>
              </p:sp>
              <p:sp>
                <p:nvSpPr>
                  <p:cNvPr id="13" name="Forme libre 29">
                    <a:extLst>
                      <a:ext uri="{FF2B5EF4-FFF2-40B4-BE49-F238E27FC236}">
                        <a16:creationId xmlns:a16="http://schemas.microsoft.com/office/drawing/2014/main" id="{EC680F5A-06F4-4E00-84E2-37A5C21BFEB3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5291008" y="2795285"/>
                    <a:ext cx="1437634" cy="893190"/>
                  </a:xfrm>
                  <a:custGeom>
                    <a:avLst/>
                    <a:gdLst>
                      <a:gd name="connsiteX0" fmla="*/ 0 w 1746885"/>
                      <a:gd name="connsiteY0" fmla="*/ 2045970 h 2045970"/>
                      <a:gd name="connsiteX1" fmla="*/ 1543050 w 1746885"/>
                      <a:gd name="connsiteY1" fmla="*/ 1463040 h 2045970"/>
                      <a:gd name="connsiteX2" fmla="*/ 1223010 w 1746885"/>
                      <a:gd name="connsiteY2" fmla="*/ 0 h 2045970"/>
                      <a:gd name="connsiteX3" fmla="*/ 1223010 w 1746885"/>
                      <a:gd name="connsiteY3" fmla="*/ 0 h 2045970"/>
                      <a:gd name="connsiteX0" fmla="*/ 0 w 1746885"/>
                      <a:gd name="connsiteY0" fmla="*/ 2289175 h 2289175"/>
                      <a:gd name="connsiteX1" fmla="*/ 1543050 w 1746885"/>
                      <a:gd name="connsiteY1" fmla="*/ 1706245 h 2289175"/>
                      <a:gd name="connsiteX2" fmla="*/ 1223010 w 1746885"/>
                      <a:gd name="connsiteY2" fmla="*/ 243205 h 2289175"/>
                      <a:gd name="connsiteX3" fmla="*/ 1490980 w 1746885"/>
                      <a:gd name="connsiteY3" fmla="*/ 247015 h 2289175"/>
                      <a:gd name="connsiteX0" fmla="*/ 0 w 1746885"/>
                      <a:gd name="connsiteY0" fmla="*/ 2296583 h 2296583"/>
                      <a:gd name="connsiteX1" fmla="*/ 1543050 w 1746885"/>
                      <a:gd name="connsiteY1" fmla="*/ 1713653 h 2296583"/>
                      <a:gd name="connsiteX2" fmla="*/ 1223010 w 1746885"/>
                      <a:gd name="connsiteY2" fmla="*/ 250613 h 2296583"/>
                      <a:gd name="connsiteX3" fmla="*/ 1268730 w 1746885"/>
                      <a:gd name="connsiteY3" fmla="*/ 209974 h 2296583"/>
                      <a:gd name="connsiteX0" fmla="*/ 0 w 1821180"/>
                      <a:gd name="connsiteY0" fmla="*/ 2248322 h 2248322"/>
                      <a:gd name="connsiteX1" fmla="*/ 1543050 w 1821180"/>
                      <a:gd name="connsiteY1" fmla="*/ 1665392 h 2248322"/>
                      <a:gd name="connsiteX2" fmla="*/ 1668780 w 1821180"/>
                      <a:gd name="connsiteY2" fmla="*/ 250613 h 2248322"/>
                      <a:gd name="connsiteX3" fmla="*/ 1268730 w 1821180"/>
                      <a:gd name="connsiteY3" fmla="*/ 161713 h 2248322"/>
                      <a:gd name="connsiteX0" fmla="*/ 0 w 1754505"/>
                      <a:gd name="connsiteY0" fmla="*/ 2086609 h 2086609"/>
                      <a:gd name="connsiteX1" fmla="*/ 1543050 w 1754505"/>
                      <a:gd name="connsiteY1" fmla="*/ 1503679 h 2086609"/>
                      <a:gd name="connsiteX2" fmla="*/ 1268730 w 1754505"/>
                      <a:gd name="connsiteY2" fmla="*/ 0 h 2086609"/>
                      <a:gd name="connsiteX0" fmla="*/ 0 w 1828588"/>
                      <a:gd name="connsiteY0" fmla="*/ 2131060 h 2131060"/>
                      <a:gd name="connsiteX1" fmla="*/ 1543050 w 1828588"/>
                      <a:gd name="connsiteY1" fmla="*/ 1548130 h 2131060"/>
                      <a:gd name="connsiteX2" fmla="*/ 1713230 w 1828588"/>
                      <a:gd name="connsiteY2" fmla="*/ 0 h 213106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828588" h="2131060">
                        <a:moveTo>
                          <a:pt x="0" y="2131060"/>
                        </a:moveTo>
                        <a:cubicBezTo>
                          <a:pt x="669607" y="2010092"/>
                          <a:pt x="1257512" y="1903306"/>
                          <a:pt x="1543050" y="1548130"/>
                        </a:cubicBezTo>
                        <a:cubicBezTo>
                          <a:pt x="1828588" y="1192954"/>
                          <a:pt x="1770380" y="313267"/>
                          <a:pt x="1713230" y="0"/>
                        </a:cubicBezTo>
                      </a:path>
                    </a:pathLst>
                  </a:custGeom>
                  <a:ln w="25400">
                    <a:solidFill>
                      <a:srgbClr val="0070C0">
                        <a:alpha val="81000"/>
                      </a:srgbClr>
                    </a:solidFill>
                    <a:tailEnd type="stealth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fr-FR"/>
                  </a:p>
                </p:txBody>
              </p:sp>
              <p:sp>
                <p:nvSpPr>
                  <p:cNvPr id="14" name="Forme libre 30">
                    <a:extLst>
                      <a:ext uri="{FF2B5EF4-FFF2-40B4-BE49-F238E27FC236}">
                        <a16:creationId xmlns:a16="http://schemas.microsoft.com/office/drawing/2014/main" id="{58935FD3-7906-479E-8E1E-6D4C0BFEA409}"/>
                      </a:ext>
                    </a:extLst>
                  </p:cNvPr>
                  <p:cNvSpPr/>
                  <p:nvPr/>
                </p:nvSpPr>
                <p:spPr bwMode="auto">
                  <a:xfrm rot="937134">
                    <a:off x="6448389" y="2640620"/>
                    <a:ext cx="417170" cy="991788"/>
                  </a:xfrm>
                  <a:custGeom>
                    <a:avLst/>
                    <a:gdLst>
                      <a:gd name="connsiteX0" fmla="*/ 0 w 436245"/>
                      <a:gd name="connsiteY0" fmla="*/ 1325880 h 1325880"/>
                      <a:gd name="connsiteX1" fmla="*/ 377190 w 436245"/>
                      <a:gd name="connsiteY1" fmla="*/ 731520 h 1325880"/>
                      <a:gd name="connsiteX2" fmla="*/ 354330 w 436245"/>
                      <a:gd name="connsiteY2" fmla="*/ 0 h 132588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436245" h="1325880">
                        <a:moveTo>
                          <a:pt x="0" y="1325880"/>
                        </a:moveTo>
                        <a:cubicBezTo>
                          <a:pt x="159067" y="1139190"/>
                          <a:pt x="318135" y="952500"/>
                          <a:pt x="377190" y="731520"/>
                        </a:cubicBezTo>
                        <a:cubicBezTo>
                          <a:pt x="436245" y="510540"/>
                          <a:pt x="395287" y="255270"/>
                          <a:pt x="354330" y="0"/>
                        </a:cubicBezTo>
                      </a:path>
                    </a:pathLst>
                  </a:custGeom>
                  <a:ln w="19050">
                    <a:solidFill>
                      <a:srgbClr val="0070C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fr-FR"/>
                  </a:p>
                </p:txBody>
              </p:sp>
            </p:grpSp>
            <p:sp>
              <p:nvSpPr>
                <p:cNvPr id="11274" name="ZoneTexte 35">
                  <a:extLst>
                    <a:ext uri="{FF2B5EF4-FFF2-40B4-BE49-F238E27FC236}">
                      <a16:creationId xmlns:a16="http://schemas.microsoft.com/office/drawing/2014/main" id="{BB5EEF3F-3958-43D8-89E3-906B4ECDA27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851849" y="1200150"/>
                  <a:ext cx="1603770" cy="3607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7600" b="1">
                      <a:solidFill>
                        <a:srgbClr val="FFD624"/>
                      </a:solidFill>
                      <a:latin typeface="Verdana" panose="020B0604030504040204" pitchFamily="34" charset="0"/>
                    </a:defRPr>
                  </a:lvl1pPr>
                  <a:lvl2pPr marL="742950" indent="-285750">
                    <a:defRPr sz="7600" b="1">
                      <a:solidFill>
                        <a:srgbClr val="FFD624"/>
                      </a:solidFill>
                      <a:latin typeface="Verdana" panose="020B0604030504040204" pitchFamily="34" charset="0"/>
                    </a:defRPr>
                  </a:lvl2pPr>
                  <a:lvl3pPr marL="1143000" indent="-228600">
                    <a:defRPr sz="7600" b="1">
                      <a:solidFill>
                        <a:srgbClr val="FFD624"/>
                      </a:solidFill>
                      <a:latin typeface="Verdana" panose="020B0604030504040204" pitchFamily="34" charset="0"/>
                    </a:defRPr>
                  </a:lvl3pPr>
                  <a:lvl4pPr marL="1600200" indent="-228600">
                    <a:defRPr sz="7600" b="1">
                      <a:solidFill>
                        <a:srgbClr val="FFD624"/>
                      </a:solidFill>
                      <a:latin typeface="Verdana" panose="020B0604030504040204" pitchFamily="34" charset="0"/>
                    </a:defRPr>
                  </a:lvl4pPr>
                  <a:lvl5pPr marL="2057400" indent="-228600">
                    <a:defRPr sz="7600" b="1">
                      <a:solidFill>
                        <a:srgbClr val="FFD624"/>
                      </a:solidFill>
                      <a:latin typeface="Verdan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7600" b="1">
                      <a:solidFill>
                        <a:srgbClr val="FFD624"/>
                      </a:solidFill>
                      <a:latin typeface="Verdan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7600" b="1">
                      <a:solidFill>
                        <a:srgbClr val="FFD624"/>
                      </a:solidFill>
                      <a:latin typeface="Verdan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7600" b="1">
                      <a:solidFill>
                        <a:srgbClr val="FFD624"/>
                      </a:solidFill>
                      <a:latin typeface="Verdan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7600" b="1">
                      <a:solidFill>
                        <a:srgbClr val="FFD624"/>
                      </a:solidFill>
                      <a:latin typeface="Verdana" panose="020B0604030504040204" pitchFamily="34" charset="0"/>
                    </a:defRPr>
                  </a:lvl9pPr>
                </a:lstStyle>
                <a:p>
                  <a:pPr eaLnBrk="1" hangingPunct="1"/>
                  <a:r>
                    <a:rPr lang="fr-FR" altLang="fr-FR" sz="1600">
                      <a:solidFill>
                        <a:schemeClr val="tx1"/>
                      </a:solidFill>
                      <a:latin typeface="Calibri" panose="020F0502020204030204" pitchFamily="34" charset="0"/>
                    </a:rPr>
                    <a:t>AA Scenarios</a:t>
                  </a:r>
                </a:p>
              </p:txBody>
            </p:sp>
          </p:grpSp>
        </p:grpSp>
        <p:sp>
          <p:nvSpPr>
            <p:cNvPr id="7" name="Flèche : double flèche verticale 6">
              <a:extLst>
                <a:ext uri="{FF2B5EF4-FFF2-40B4-BE49-F238E27FC236}">
                  <a16:creationId xmlns:a16="http://schemas.microsoft.com/office/drawing/2014/main" id="{570C7CE6-63F0-4603-9FD1-27BF3A816232}"/>
                </a:ext>
              </a:extLst>
            </p:cNvPr>
            <p:cNvSpPr/>
            <p:nvPr/>
          </p:nvSpPr>
          <p:spPr>
            <a:xfrm>
              <a:off x="6299908" y="3325260"/>
              <a:ext cx="73027" cy="792252"/>
            </a:xfrm>
            <a:prstGeom prst="upDown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/>
            </a:p>
          </p:txBody>
        </p:sp>
      </p:grpSp>
    </p:spTree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21CE2FE-5E6C-4DBF-885B-4AC9E1BA6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50838"/>
            <a:ext cx="8229600" cy="63658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/>
              <a:t>Applications to risk prevention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9217E6-8501-4021-B819-3D25D073E00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68313" y="1058863"/>
            <a:ext cx="8207375" cy="31686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2000" b="1" dirty="0"/>
              <a:t>1. Environmental risk prevention 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en-US" sz="2000" dirty="0"/>
              <a:t>A group G of members of a local environmental agency S trains </a:t>
            </a:r>
            <a:r>
              <a:rPr lang="en-GB" sz="2000" dirty="0"/>
              <a:t>a DA to </a:t>
            </a:r>
            <a:r>
              <a:rPr lang="en-US" sz="2000" dirty="0"/>
              <a:t>help designing innovative AA for risk prevention, accounting for the complexity of the environmental changes.</a:t>
            </a:r>
            <a:endParaRPr lang="fr-FR" sz="20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000" dirty="0"/>
              <a:t> </a:t>
            </a:r>
            <a:endParaRPr lang="fr-FR" sz="2000" dirty="0"/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en-GB" sz="2000" b="1" dirty="0"/>
              <a:t>2. Health-risk prevention in a care-house for fragile people</a:t>
            </a:r>
            <a:endParaRPr lang="en-GB" sz="2000" dirty="0"/>
          </a:p>
          <a:p>
            <a:pPr indent="-514350" algn="just" eaLnBrk="1" fontAlgn="auto" hangingPunct="1">
              <a:spcAft>
                <a:spcPts val="0"/>
              </a:spcAft>
              <a:defRPr/>
            </a:pPr>
            <a:r>
              <a:rPr lang="en-GB" sz="2000" dirty="0"/>
              <a:t>The medical team trains a DA to develop creative processes monitoring health risks thanks to an earlier recognition of weak pathological signals and their faster treatment, e.g. preventing dissemination of epidemics.</a:t>
            </a:r>
            <a:endParaRPr lang="fr-FR" sz="20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en-GB" sz="2000" dirty="0"/>
          </a:p>
        </p:txBody>
      </p:sp>
    </p:spTree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>
            <a:extLst>
              <a:ext uri="{FF2B5EF4-FFF2-40B4-BE49-F238E27FC236}">
                <a16:creationId xmlns:a16="http://schemas.microsoft.com/office/drawing/2014/main" id="{326404B9-9424-4BD9-A763-4D3A9873B1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0" y="636588"/>
            <a:ext cx="6635750" cy="370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6" name="Groupe 75">
            <a:extLst>
              <a:ext uri="{FF2B5EF4-FFF2-40B4-BE49-F238E27FC236}">
                <a16:creationId xmlns:a16="http://schemas.microsoft.com/office/drawing/2014/main" id="{79BEF381-CD50-4507-841B-FFEDC6112ED4}"/>
              </a:ext>
            </a:extLst>
          </p:cNvPr>
          <p:cNvGrpSpPr>
            <a:grpSpLocks/>
          </p:cNvGrpSpPr>
          <p:nvPr/>
        </p:nvGrpSpPr>
        <p:grpSpPr bwMode="auto">
          <a:xfrm>
            <a:off x="3181350" y="668338"/>
            <a:ext cx="425450" cy="836612"/>
            <a:chOff x="2717238" y="1455774"/>
            <a:chExt cx="568878" cy="1113786"/>
          </a:xfrm>
        </p:grpSpPr>
        <p:sp>
          <p:nvSpPr>
            <p:cNvPr id="32" name="Forme libre 31">
              <a:extLst>
                <a:ext uri="{FF2B5EF4-FFF2-40B4-BE49-F238E27FC236}">
                  <a16:creationId xmlns:a16="http://schemas.microsoft.com/office/drawing/2014/main" id="{C44E0336-91F2-4D7C-B4DD-6E59C9C046B7}"/>
                </a:ext>
              </a:extLst>
            </p:cNvPr>
            <p:cNvSpPr/>
            <p:nvPr/>
          </p:nvSpPr>
          <p:spPr>
            <a:xfrm>
              <a:off x="2717238" y="1527631"/>
              <a:ext cx="517934" cy="598105"/>
            </a:xfrm>
            <a:custGeom>
              <a:avLst/>
              <a:gdLst>
                <a:gd name="connsiteX0" fmla="*/ 0 w 354564"/>
                <a:gd name="connsiteY0" fmla="*/ 313509 h 313509"/>
                <a:gd name="connsiteX1" fmla="*/ 190345 w 354564"/>
                <a:gd name="connsiteY1" fmla="*/ 0 h 313509"/>
                <a:gd name="connsiteX2" fmla="*/ 354564 w 354564"/>
                <a:gd name="connsiteY2" fmla="*/ 291115 h 313509"/>
                <a:gd name="connsiteX0" fmla="*/ 0 w 354564"/>
                <a:gd name="connsiteY0" fmla="*/ 384923 h 384923"/>
                <a:gd name="connsiteX1" fmla="*/ 190345 w 354564"/>
                <a:gd name="connsiteY1" fmla="*/ 0 h 384923"/>
                <a:gd name="connsiteX2" fmla="*/ 354564 w 354564"/>
                <a:gd name="connsiteY2" fmla="*/ 291115 h 384923"/>
                <a:gd name="connsiteX0" fmla="*/ 0 w 568846"/>
                <a:gd name="connsiteY0" fmla="*/ 384923 h 384923"/>
                <a:gd name="connsiteX1" fmla="*/ 190345 w 568846"/>
                <a:gd name="connsiteY1" fmla="*/ 0 h 384923"/>
                <a:gd name="connsiteX2" fmla="*/ 568846 w 568846"/>
                <a:gd name="connsiteY2" fmla="*/ 362529 h 384923"/>
                <a:gd name="connsiteX0" fmla="*/ 0 w 640316"/>
                <a:gd name="connsiteY0" fmla="*/ 813527 h 813527"/>
                <a:gd name="connsiteX1" fmla="*/ 261815 w 640316"/>
                <a:gd name="connsiteY1" fmla="*/ 0 h 813527"/>
                <a:gd name="connsiteX2" fmla="*/ 640316 w 640316"/>
                <a:gd name="connsiteY2" fmla="*/ 362529 h 813527"/>
                <a:gd name="connsiteX0" fmla="*/ 0 w 640316"/>
                <a:gd name="connsiteY0" fmla="*/ 813527 h 813527"/>
                <a:gd name="connsiteX1" fmla="*/ 261815 w 640316"/>
                <a:gd name="connsiteY1" fmla="*/ 0 h 813527"/>
                <a:gd name="connsiteX2" fmla="*/ 640316 w 640316"/>
                <a:gd name="connsiteY2" fmla="*/ 362529 h 813527"/>
                <a:gd name="connsiteX0" fmla="*/ 0 w 640316"/>
                <a:gd name="connsiteY0" fmla="*/ 813527 h 813527"/>
                <a:gd name="connsiteX1" fmla="*/ 261815 w 640316"/>
                <a:gd name="connsiteY1" fmla="*/ 0 h 813527"/>
                <a:gd name="connsiteX2" fmla="*/ 640316 w 640316"/>
                <a:gd name="connsiteY2" fmla="*/ 362529 h 813527"/>
                <a:gd name="connsiteX0" fmla="*/ 0 w 663846"/>
                <a:gd name="connsiteY0" fmla="*/ 813527 h 813527"/>
                <a:gd name="connsiteX1" fmla="*/ 663846 w 663846"/>
                <a:gd name="connsiteY1" fmla="*/ 0 h 813527"/>
                <a:gd name="connsiteX2" fmla="*/ 640316 w 663846"/>
                <a:gd name="connsiteY2" fmla="*/ 362529 h 813527"/>
                <a:gd name="connsiteX0" fmla="*/ 0 w 583469"/>
                <a:gd name="connsiteY0" fmla="*/ 599189 h 599189"/>
                <a:gd name="connsiteX1" fmla="*/ 583469 w 583469"/>
                <a:gd name="connsiteY1" fmla="*/ 0 h 599189"/>
                <a:gd name="connsiteX2" fmla="*/ 559939 w 583469"/>
                <a:gd name="connsiteY2" fmla="*/ 362529 h 599189"/>
                <a:gd name="connsiteX0" fmla="*/ 0 w 583469"/>
                <a:gd name="connsiteY0" fmla="*/ 599189 h 599189"/>
                <a:gd name="connsiteX1" fmla="*/ 583469 w 583469"/>
                <a:gd name="connsiteY1" fmla="*/ 0 h 599189"/>
                <a:gd name="connsiteX2" fmla="*/ 559939 w 583469"/>
                <a:gd name="connsiteY2" fmla="*/ 505381 h 5991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83469" h="599189">
                  <a:moveTo>
                    <a:pt x="0" y="599189"/>
                  </a:moveTo>
                  <a:lnTo>
                    <a:pt x="583469" y="0"/>
                  </a:lnTo>
                  <a:lnTo>
                    <a:pt x="559939" y="505381"/>
                  </a:lnTo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5700"/>
            </a:p>
          </p:txBody>
        </p:sp>
        <p:sp>
          <p:nvSpPr>
            <p:cNvPr id="34" name="Ellipse 33">
              <a:extLst>
                <a:ext uri="{FF2B5EF4-FFF2-40B4-BE49-F238E27FC236}">
                  <a16:creationId xmlns:a16="http://schemas.microsoft.com/office/drawing/2014/main" id="{80CBF466-4775-4F99-B9E3-4E888D979776}"/>
                </a:ext>
              </a:extLst>
            </p:cNvPr>
            <p:cNvSpPr/>
            <p:nvPr/>
          </p:nvSpPr>
          <p:spPr>
            <a:xfrm rot="18881456">
              <a:off x="2527952" y="1962104"/>
              <a:ext cx="803110" cy="411800"/>
            </a:xfrm>
            <a:prstGeom prst="ellipse">
              <a:avLst/>
            </a:prstGeom>
            <a:solidFill>
              <a:srgbClr val="FEFCDE"/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5700"/>
            </a:p>
          </p:txBody>
        </p:sp>
        <p:sp>
          <p:nvSpPr>
            <p:cNvPr id="33" name="Ellipse 32">
              <a:extLst>
                <a:ext uri="{FF2B5EF4-FFF2-40B4-BE49-F238E27FC236}">
                  <a16:creationId xmlns:a16="http://schemas.microsoft.com/office/drawing/2014/main" id="{50F9B3A9-AC79-4386-B7D9-F71E88266685}"/>
                </a:ext>
              </a:extLst>
            </p:cNvPr>
            <p:cNvSpPr/>
            <p:nvPr/>
          </p:nvSpPr>
          <p:spPr>
            <a:xfrm>
              <a:off x="3213945" y="1455774"/>
              <a:ext cx="72171" cy="71857"/>
            </a:xfrm>
            <a:prstGeom prst="ellipse">
              <a:avLst/>
            </a:prstGeom>
            <a:solidFill>
              <a:schemeClr val="tx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5700"/>
            </a:p>
          </p:txBody>
        </p:sp>
      </p:grpSp>
      <p:grpSp>
        <p:nvGrpSpPr>
          <p:cNvPr id="74" name="Groupe 73">
            <a:extLst>
              <a:ext uri="{FF2B5EF4-FFF2-40B4-BE49-F238E27FC236}">
                <a16:creationId xmlns:a16="http://schemas.microsoft.com/office/drawing/2014/main" id="{514C5BE5-A6C2-4E88-8CC8-8768A5C39356}"/>
              </a:ext>
            </a:extLst>
          </p:cNvPr>
          <p:cNvGrpSpPr>
            <a:grpSpLocks/>
          </p:cNvGrpSpPr>
          <p:nvPr/>
        </p:nvGrpSpPr>
        <p:grpSpPr bwMode="auto">
          <a:xfrm>
            <a:off x="2527300" y="1309688"/>
            <a:ext cx="812800" cy="1082675"/>
            <a:chOff x="1845166" y="2310535"/>
            <a:chExt cx="1083760" cy="1442643"/>
          </a:xfrm>
        </p:grpSpPr>
        <p:sp>
          <p:nvSpPr>
            <p:cNvPr id="25" name="Forme libre 24">
              <a:extLst>
                <a:ext uri="{FF2B5EF4-FFF2-40B4-BE49-F238E27FC236}">
                  <a16:creationId xmlns:a16="http://schemas.microsoft.com/office/drawing/2014/main" id="{B60719B1-13F5-440F-89DC-82D854214276}"/>
                </a:ext>
              </a:extLst>
            </p:cNvPr>
            <p:cNvSpPr/>
            <p:nvPr/>
          </p:nvSpPr>
          <p:spPr>
            <a:xfrm>
              <a:off x="1845166" y="2384570"/>
              <a:ext cx="1032959" cy="1368608"/>
            </a:xfrm>
            <a:custGeom>
              <a:avLst/>
              <a:gdLst>
                <a:gd name="connsiteX0" fmla="*/ 0 w 1200647"/>
                <a:gd name="connsiteY0" fmla="*/ 1804946 h 1804946"/>
                <a:gd name="connsiteX1" fmla="*/ 604299 w 1200647"/>
                <a:gd name="connsiteY1" fmla="*/ 0 h 1804946"/>
                <a:gd name="connsiteX2" fmla="*/ 1200647 w 1200647"/>
                <a:gd name="connsiteY2" fmla="*/ 1335819 h 1804946"/>
                <a:gd name="connsiteX3" fmla="*/ 1200647 w 1200647"/>
                <a:gd name="connsiteY3" fmla="*/ 1335819 h 1804946"/>
                <a:gd name="connsiteX0" fmla="*/ 0 w 1486431"/>
                <a:gd name="connsiteY0" fmla="*/ 1363565 h 1363565"/>
                <a:gd name="connsiteX1" fmla="*/ 890083 w 1486431"/>
                <a:gd name="connsiteY1" fmla="*/ 0 h 1363565"/>
                <a:gd name="connsiteX2" fmla="*/ 1486431 w 1486431"/>
                <a:gd name="connsiteY2" fmla="*/ 1335819 h 1363565"/>
                <a:gd name="connsiteX3" fmla="*/ 1486431 w 1486431"/>
                <a:gd name="connsiteY3" fmla="*/ 1335819 h 1363565"/>
                <a:gd name="connsiteX0" fmla="*/ 0 w 1486431"/>
                <a:gd name="connsiteY0" fmla="*/ 1363565 h 1363565"/>
                <a:gd name="connsiteX1" fmla="*/ 890083 w 1486431"/>
                <a:gd name="connsiteY1" fmla="*/ 0 h 1363565"/>
                <a:gd name="connsiteX2" fmla="*/ 1486431 w 1486431"/>
                <a:gd name="connsiteY2" fmla="*/ 1335819 h 1363565"/>
                <a:gd name="connsiteX3" fmla="*/ 1486431 w 1486431"/>
                <a:gd name="connsiteY3" fmla="*/ 1335819 h 1363565"/>
                <a:gd name="connsiteX0" fmla="*/ 0 w 1486431"/>
                <a:gd name="connsiteY0" fmla="*/ 1363565 h 1363565"/>
                <a:gd name="connsiteX1" fmla="*/ 890083 w 1486431"/>
                <a:gd name="connsiteY1" fmla="*/ 0 h 1363565"/>
                <a:gd name="connsiteX2" fmla="*/ 1486431 w 1486431"/>
                <a:gd name="connsiteY2" fmla="*/ 1335819 h 1363565"/>
                <a:gd name="connsiteX0" fmla="*/ 0 w 986333"/>
                <a:gd name="connsiteY0" fmla="*/ 1363565 h 1482913"/>
                <a:gd name="connsiteX1" fmla="*/ 890083 w 986333"/>
                <a:gd name="connsiteY1" fmla="*/ 0 h 1482913"/>
                <a:gd name="connsiteX2" fmla="*/ 986333 w 986333"/>
                <a:gd name="connsiteY2" fmla="*/ 1482913 h 1482913"/>
                <a:gd name="connsiteX0" fmla="*/ 0 w 1032927"/>
                <a:gd name="connsiteY0" fmla="*/ 1363565 h 1482913"/>
                <a:gd name="connsiteX1" fmla="*/ 1032927 w 1032927"/>
                <a:gd name="connsiteY1" fmla="*/ 0 h 1482913"/>
                <a:gd name="connsiteX2" fmla="*/ 986333 w 1032927"/>
                <a:gd name="connsiteY2" fmla="*/ 1482913 h 1482913"/>
                <a:gd name="connsiteX0" fmla="*/ 0 w 1032927"/>
                <a:gd name="connsiteY0" fmla="*/ 1290030 h 1409378"/>
                <a:gd name="connsiteX1" fmla="*/ 1032927 w 1032927"/>
                <a:gd name="connsiteY1" fmla="*/ 0 h 1409378"/>
                <a:gd name="connsiteX2" fmla="*/ 986333 w 1032927"/>
                <a:gd name="connsiteY2" fmla="*/ 1409378 h 14093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32927" h="1409378">
                  <a:moveTo>
                    <a:pt x="0" y="1290030"/>
                  </a:moveTo>
                  <a:lnTo>
                    <a:pt x="1032927" y="0"/>
                  </a:lnTo>
                  <a:lnTo>
                    <a:pt x="986333" y="1409378"/>
                  </a:lnTo>
                </a:path>
              </a:pathLst>
            </a:custGeom>
            <a:solidFill>
              <a:srgbClr val="EBF1DE">
                <a:alpha val="89804"/>
              </a:srgbClr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5700"/>
            </a:p>
          </p:txBody>
        </p:sp>
        <p:sp>
          <p:nvSpPr>
            <p:cNvPr id="31" name="Ellipse 30">
              <a:extLst>
                <a:ext uri="{FF2B5EF4-FFF2-40B4-BE49-F238E27FC236}">
                  <a16:creationId xmlns:a16="http://schemas.microsoft.com/office/drawing/2014/main" id="{A0983C50-0140-4FBE-9F79-70F58A81CDB0}"/>
                </a:ext>
              </a:extLst>
            </p:cNvPr>
            <p:cNvSpPr/>
            <p:nvPr/>
          </p:nvSpPr>
          <p:spPr>
            <a:xfrm>
              <a:off x="2856958" y="2310535"/>
              <a:ext cx="71968" cy="71921"/>
            </a:xfrm>
            <a:prstGeom prst="ellipse">
              <a:avLst/>
            </a:prstGeom>
            <a:solidFill>
              <a:schemeClr val="tx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5700"/>
            </a:p>
          </p:txBody>
        </p:sp>
      </p:grpSp>
      <p:sp>
        <p:nvSpPr>
          <p:cNvPr id="24" name="Ellipse 23">
            <a:extLst>
              <a:ext uri="{FF2B5EF4-FFF2-40B4-BE49-F238E27FC236}">
                <a16:creationId xmlns:a16="http://schemas.microsoft.com/office/drawing/2014/main" id="{051FB4C4-9058-4A5E-BB44-AC63A13E4986}"/>
              </a:ext>
            </a:extLst>
          </p:cNvPr>
          <p:cNvSpPr/>
          <p:nvPr/>
        </p:nvSpPr>
        <p:spPr>
          <a:xfrm>
            <a:off x="2374900" y="2008188"/>
            <a:ext cx="1017588" cy="2143125"/>
          </a:xfrm>
          <a:prstGeom prst="ellipse">
            <a:avLst/>
          </a:prstGeom>
          <a:solidFill>
            <a:srgbClr val="DCE6F2">
              <a:alpha val="69804"/>
            </a:srgb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 sz="5700"/>
          </a:p>
        </p:txBody>
      </p:sp>
      <p:grpSp>
        <p:nvGrpSpPr>
          <p:cNvPr id="78" name="Groupe 77">
            <a:extLst>
              <a:ext uri="{FF2B5EF4-FFF2-40B4-BE49-F238E27FC236}">
                <a16:creationId xmlns:a16="http://schemas.microsoft.com/office/drawing/2014/main" id="{07BAF6CB-E56A-4036-B79F-94A71CB85EE4}"/>
              </a:ext>
            </a:extLst>
          </p:cNvPr>
          <p:cNvGrpSpPr>
            <a:grpSpLocks/>
          </p:cNvGrpSpPr>
          <p:nvPr/>
        </p:nvGrpSpPr>
        <p:grpSpPr bwMode="auto">
          <a:xfrm>
            <a:off x="3217863" y="2078038"/>
            <a:ext cx="1023937" cy="1885950"/>
            <a:chOff x="2767052" y="3334264"/>
            <a:chExt cx="1365625" cy="2514666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93E7B0B4-3742-41B3-A65D-573294C8395A}"/>
                </a:ext>
              </a:extLst>
            </p:cNvPr>
            <p:cNvSpPr/>
            <p:nvPr/>
          </p:nvSpPr>
          <p:spPr>
            <a:xfrm>
              <a:off x="3071936" y="5633024"/>
              <a:ext cx="71986" cy="21590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5700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6675BC4-2680-4B91-9CB1-71ADB25E33BE}"/>
                </a:ext>
              </a:extLst>
            </p:cNvPr>
            <p:cNvSpPr/>
            <p:nvPr/>
          </p:nvSpPr>
          <p:spPr>
            <a:xfrm>
              <a:off x="3012653" y="5171579"/>
              <a:ext cx="35993" cy="215906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5700"/>
            </a:p>
          </p:txBody>
        </p:sp>
        <p:sp>
          <p:nvSpPr>
            <p:cNvPr id="43" name="Forme libre 42">
              <a:extLst>
                <a:ext uri="{FF2B5EF4-FFF2-40B4-BE49-F238E27FC236}">
                  <a16:creationId xmlns:a16="http://schemas.microsoft.com/office/drawing/2014/main" id="{2EF0C6F0-B512-4E34-ABF4-5C32AD016528}"/>
                </a:ext>
              </a:extLst>
            </p:cNvPr>
            <p:cNvSpPr/>
            <p:nvPr/>
          </p:nvSpPr>
          <p:spPr>
            <a:xfrm>
              <a:off x="2767052" y="3825344"/>
              <a:ext cx="1365625" cy="203205"/>
            </a:xfrm>
            <a:custGeom>
              <a:avLst/>
              <a:gdLst>
                <a:gd name="connsiteX0" fmla="*/ 144684 w 1163256"/>
                <a:gd name="connsiteY0" fmla="*/ 202557 h 202557"/>
                <a:gd name="connsiteX1" fmla="*/ 1163256 w 1163256"/>
                <a:gd name="connsiteY1" fmla="*/ 202557 h 202557"/>
                <a:gd name="connsiteX2" fmla="*/ 1157469 w 1163256"/>
                <a:gd name="connsiteY2" fmla="*/ 0 h 202557"/>
                <a:gd name="connsiteX3" fmla="*/ 601884 w 1163256"/>
                <a:gd name="connsiteY3" fmla="*/ 17362 h 202557"/>
                <a:gd name="connsiteX4" fmla="*/ 0 w 1163256"/>
                <a:gd name="connsiteY4" fmla="*/ 185195 h 202557"/>
                <a:gd name="connsiteX0" fmla="*/ 144684 w 1163256"/>
                <a:gd name="connsiteY0" fmla="*/ 202557 h 202557"/>
                <a:gd name="connsiteX1" fmla="*/ 1163256 w 1163256"/>
                <a:gd name="connsiteY1" fmla="*/ 202557 h 202557"/>
                <a:gd name="connsiteX2" fmla="*/ 1157469 w 1163256"/>
                <a:gd name="connsiteY2" fmla="*/ 0 h 202557"/>
                <a:gd name="connsiteX3" fmla="*/ 601884 w 1163256"/>
                <a:gd name="connsiteY3" fmla="*/ 88776 h 202557"/>
                <a:gd name="connsiteX4" fmla="*/ 0 w 1163256"/>
                <a:gd name="connsiteY4" fmla="*/ 185195 h 202557"/>
                <a:gd name="connsiteX0" fmla="*/ 144684 w 1163256"/>
                <a:gd name="connsiteY0" fmla="*/ 202557 h 202557"/>
                <a:gd name="connsiteX1" fmla="*/ 1163256 w 1163256"/>
                <a:gd name="connsiteY1" fmla="*/ 202557 h 202557"/>
                <a:gd name="connsiteX2" fmla="*/ 1157469 w 1163256"/>
                <a:gd name="connsiteY2" fmla="*/ 0 h 202557"/>
                <a:gd name="connsiteX3" fmla="*/ 816166 w 1163256"/>
                <a:gd name="connsiteY3" fmla="*/ 88776 h 202557"/>
                <a:gd name="connsiteX4" fmla="*/ 0 w 1163256"/>
                <a:gd name="connsiteY4" fmla="*/ 185195 h 202557"/>
                <a:gd name="connsiteX0" fmla="*/ 144684 w 1163256"/>
                <a:gd name="connsiteY0" fmla="*/ 202557 h 202557"/>
                <a:gd name="connsiteX1" fmla="*/ 1163256 w 1163256"/>
                <a:gd name="connsiteY1" fmla="*/ 202557 h 202557"/>
                <a:gd name="connsiteX2" fmla="*/ 1157469 w 1163256"/>
                <a:gd name="connsiteY2" fmla="*/ 0 h 202557"/>
                <a:gd name="connsiteX3" fmla="*/ 816166 w 1163256"/>
                <a:gd name="connsiteY3" fmla="*/ 17314 h 202557"/>
                <a:gd name="connsiteX4" fmla="*/ 0 w 1163256"/>
                <a:gd name="connsiteY4" fmla="*/ 185195 h 202557"/>
                <a:gd name="connsiteX0" fmla="*/ 144684 w 1875074"/>
                <a:gd name="connsiteY0" fmla="*/ 202557 h 203096"/>
                <a:gd name="connsiteX1" fmla="*/ 1163256 w 1875074"/>
                <a:gd name="connsiteY1" fmla="*/ 202557 h 203096"/>
                <a:gd name="connsiteX2" fmla="*/ 1875074 w 1875074"/>
                <a:gd name="connsiteY2" fmla="*/ 203096 h 203096"/>
                <a:gd name="connsiteX3" fmla="*/ 1157469 w 1875074"/>
                <a:gd name="connsiteY3" fmla="*/ 0 h 203096"/>
                <a:gd name="connsiteX4" fmla="*/ 816166 w 1875074"/>
                <a:gd name="connsiteY4" fmla="*/ 17314 h 203096"/>
                <a:gd name="connsiteX5" fmla="*/ 0 w 1875074"/>
                <a:gd name="connsiteY5" fmla="*/ 185195 h 203096"/>
                <a:gd name="connsiteX0" fmla="*/ 144684 w 1875074"/>
                <a:gd name="connsiteY0" fmla="*/ 202557 h 203096"/>
                <a:gd name="connsiteX1" fmla="*/ 828438 w 1875074"/>
                <a:gd name="connsiteY1" fmla="*/ 202557 h 203096"/>
                <a:gd name="connsiteX2" fmla="*/ 1875074 w 1875074"/>
                <a:gd name="connsiteY2" fmla="*/ 203096 h 203096"/>
                <a:gd name="connsiteX3" fmla="*/ 1157469 w 1875074"/>
                <a:gd name="connsiteY3" fmla="*/ 0 h 203096"/>
                <a:gd name="connsiteX4" fmla="*/ 816166 w 1875074"/>
                <a:gd name="connsiteY4" fmla="*/ 17314 h 203096"/>
                <a:gd name="connsiteX5" fmla="*/ 0 w 1875074"/>
                <a:gd name="connsiteY5" fmla="*/ 185195 h 203096"/>
                <a:gd name="connsiteX0" fmla="*/ 0 w 1730390"/>
                <a:gd name="connsiteY0" fmla="*/ 202557 h 203096"/>
                <a:gd name="connsiteX1" fmla="*/ 683754 w 1730390"/>
                <a:gd name="connsiteY1" fmla="*/ 202557 h 203096"/>
                <a:gd name="connsiteX2" fmla="*/ 1730390 w 1730390"/>
                <a:gd name="connsiteY2" fmla="*/ 203096 h 203096"/>
                <a:gd name="connsiteX3" fmla="*/ 1012785 w 1730390"/>
                <a:gd name="connsiteY3" fmla="*/ 0 h 203096"/>
                <a:gd name="connsiteX4" fmla="*/ 671482 w 1730390"/>
                <a:gd name="connsiteY4" fmla="*/ 17314 h 203096"/>
                <a:gd name="connsiteX0" fmla="*/ 12272 w 1058908"/>
                <a:gd name="connsiteY0" fmla="*/ 202557 h 203096"/>
                <a:gd name="connsiteX1" fmla="*/ 1058908 w 1058908"/>
                <a:gd name="connsiteY1" fmla="*/ 203096 h 203096"/>
                <a:gd name="connsiteX2" fmla="*/ 341303 w 1058908"/>
                <a:gd name="connsiteY2" fmla="*/ 0 h 203096"/>
                <a:gd name="connsiteX3" fmla="*/ 0 w 1058908"/>
                <a:gd name="connsiteY3" fmla="*/ 17314 h 203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58908" h="203096">
                  <a:moveTo>
                    <a:pt x="12272" y="202557"/>
                  </a:moveTo>
                  <a:lnTo>
                    <a:pt x="1058908" y="203096"/>
                  </a:lnTo>
                  <a:lnTo>
                    <a:pt x="341303" y="0"/>
                  </a:lnTo>
                  <a:lnTo>
                    <a:pt x="0" y="17314"/>
                  </a:lnTo>
                </a:path>
              </a:pathLst>
            </a:cu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5700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648ED730-42C8-4B99-BC8A-71801E08DE2E}"/>
                </a:ext>
              </a:extLst>
            </p:cNvPr>
            <p:cNvSpPr/>
            <p:nvPr/>
          </p:nvSpPr>
          <p:spPr>
            <a:xfrm>
              <a:off x="3213791" y="3334264"/>
              <a:ext cx="35994" cy="251889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5700"/>
            </a:p>
          </p:txBody>
        </p:sp>
      </p:grpSp>
      <p:grpSp>
        <p:nvGrpSpPr>
          <p:cNvPr id="75" name="Groupe 74">
            <a:extLst>
              <a:ext uri="{FF2B5EF4-FFF2-40B4-BE49-F238E27FC236}">
                <a16:creationId xmlns:a16="http://schemas.microsoft.com/office/drawing/2014/main" id="{9F1EFE11-575E-41F7-9067-B4BD7D797D9E}"/>
              </a:ext>
            </a:extLst>
          </p:cNvPr>
          <p:cNvGrpSpPr>
            <a:grpSpLocks/>
          </p:cNvGrpSpPr>
          <p:nvPr/>
        </p:nvGrpSpPr>
        <p:grpSpPr bwMode="auto">
          <a:xfrm>
            <a:off x="3209925" y="1000125"/>
            <a:ext cx="446088" cy="312738"/>
            <a:chOff x="2755739" y="1897981"/>
            <a:chExt cx="595281" cy="417047"/>
          </a:xfrm>
        </p:grpSpPr>
        <p:grpSp>
          <p:nvGrpSpPr>
            <p:cNvPr id="13369" name="Groupe 29">
              <a:extLst>
                <a:ext uri="{FF2B5EF4-FFF2-40B4-BE49-F238E27FC236}">
                  <a16:creationId xmlns:a16="http://schemas.microsoft.com/office/drawing/2014/main" id="{CEF1B73C-E485-427A-B1A4-D0FF0401FAA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84652" y="1897981"/>
              <a:ext cx="466368" cy="307776"/>
              <a:chOff x="2702480" y="1752077"/>
              <a:chExt cx="697080" cy="346627"/>
            </a:xfrm>
          </p:grpSpPr>
          <p:sp>
            <p:nvSpPr>
              <p:cNvPr id="29" name="Ellipse 28">
                <a:extLst>
                  <a:ext uri="{FF2B5EF4-FFF2-40B4-BE49-F238E27FC236}">
                    <a16:creationId xmlns:a16="http://schemas.microsoft.com/office/drawing/2014/main" id="{F2F30E58-0D09-4EEA-8109-DEDA4A306830}"/>
                  </a:ext>
                </a:extLst>
              </p:cNvPr>
              <p:cNvSpPr/>
              <p:nvPr/>
            </p:nvSpPr>
            <p:spPr>
              <a:xfrm>
                <a:off x="2775773" y="1763999"/>
                <a:ext cx="357807" cy="293258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fr-FR" sz="900"/>
              </a:p>
            </p:txBody>
          </p:sp>
          <p:sp>
            <p:nvSpPr>
              <p:cNvPr id="13372" name="ZoneTexte 21">
                <a:extLst>
                  <a:ext uri="{FF2B5EF4-FFF2-40B4-BE49-F238E27FC236}">
                    <a16:creationId xmlns:a16="http://schemas.microsoft.com/office/drawing/2014/main" id="{C5BDA03D-1F4D-46C3-9AA9-66F6A65BFA0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02480" y="1752077"/>
                <a:ext cx="697080" cy="3466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7600" b="1">
                    <a:solidFill>
                      <a:srgbClr val="FFD624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 sz="7600" b="1">
                    <a:solidFill>
                      <a:srgbClr val="FFD624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 sz="7600" b="1">
                    <a:solidFill>
                      <a:srgbClr val="FFD624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 sz="7600" b="1">
                    <a:solidFill>
                      <a:srgbClr val="FFD624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 sz="7600" b="1">
                    <a:solidFill>
                      <a:srgbClr val="FFD624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7600" b="1">
                    <a:solidFill>
                      <a:srgbClr val="FFD624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7600" b="1">
                    <a:solidFill>
                      <a:srgbClr val="FFD624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7600" b="1">
                    <a:solidFill>
                      <a:srgbClr val="FFD624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7600" b="1">
                    <a:solidFill>
                      <a:srgbClr val="FFD624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r>
                  <a:rPr lang="fr-FR" altLang="fr-FR" sz="900">
                    <a:solidFill>
                      <a:srgbClr val="FFFF00"/>
                    </a:solidFill>
                  </a:rPr>
                  <a:t>C1</a:t>
                </a:r>
              </a:p>
            </p:txBody>
          </p:sp>
        </p:grpSp>
        <p:sp>
          <p:nvSpPr>
            <p:cNvPr id="47" name="Forme libre 46">
              <a:extLst>
                <a:ext uri="{FF2B5EF4-FFF2-40B4-BE49-F238E27FC236}">
                  <a16:creationId xmlns:a16="http://schemas.microsoft.com/office/drawing/2014/main" id="{8A9BF2A6-A503-48CC-B14D-389C4CC3B912}"/>
                </a:ext>
              </a:extLst>
            </p:cNvPr>
            <p:cNvSpPr/>
            <p:nvPr/>
          </p:nvSpPr>
          <p:spPr>
            <a:xfrm>
              <a:off x="2755739" y="2088510"/>
              <a:ext cx="127106" cy="226518"/>
            </a:xfrm>
            <a:custGeom>
              <a:avLst/>
              <a:gdLst>
                <a:gd name="connsiteX0" fmla="*/ 62696 w 126357"/>
                <a:gd name="connsiteY0" fmla="*/ 225706 h 225706"/>
                <a:gd name="connsiteX1" fmla="*/ 10610 w 126357"/>
                <a:gd name="connsiteY1" fmla="*/ 40511 h 225706"/>
                <a:gd name="connsiteX2" fmla="*/ 126357 w 126357"/>
                <a:gd name="connsiteY2" fmla="*/ 0 h 225706"/>
                <a:gd name="connsiteX0" fmla="*/ 62696 w 126357"/>
                <a:gd name="connsiteY0" fmla="*/ 225706 h 225706"/>
                <a:gd name="connsiteX1" fmla="*/ 10610 w 126357"/>
                <a:gd name="connsiteY1" fmla="*/ 111925 h 225706"/>
                <a:gd name="connsiteX2" fmla="*/ 126357 w 126357"/>
                <a:gd name="connsiteY2" fmla="*/ 0 h 225706"/>
                <a:gd name="connsiteX0" fmla="*/ 62696 w 126357"/>
                <a:gd name="connsiteY0" fmla="*/ 225706 h 225706"/>
                <a:gd name="connsiteX1" fmla="*/ 10610 w 126357"/>
                <a:gd name="connsiteY1" fmla="*/ 111925 h 225706"/>
                <a:gd name="connsiteX2" fmla="*/ 126357 w 126357"/>
                <a:gd name="connsiteY2" fmla="*/ 0 h 2257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6357" h="225706">
                  <a:moveTo>
                    <a:pt x="62696" y="225706"/>
                  </a:moveTo>
                  <a:cubicBezTo>
                    <a:pt x="31348" y="151917"/>
                    <a:pt x="0" y="149543"/>
                    <a:pt x="10610" y="111925"/>
                  </a:cubicBezTo>
                  <a:cubicBezTo>
                    <a:pt x="21220" y="74307"/>
                    <a:pt x="97593" y="27815"/>
                    <a:pt x="126357" y="0"/>
                  </a:cubicBezTo>
                </a:path>
              </a:pathLst>
            </a:custGeom>
            <a:ln w="19050">
              <a:solidFill>
                <a:srgbClr val="FF00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5700"/>
            </a:p>
          </p:txBody>
        </p:sp>
      </p:grpSp>
      <p:sp>
        <p:nvSpPr>
          <p:cNvPr id="48" name="Double flèche verticale 47">
            <a:extLst>
              <a:ext uri="{FF2B5EF4-FFF2-40B4-BE49-F238E27FC236}">
                <a16:creationId xmlns:a16="http://schemas.microsoft.com/office/drawing/2014/main" id="{13514F9E-1BFB-430B-9699-4D0AE3E013A0}"/>
              </a:ext>
            </a:extLst>
          </p:cNvPr>
          <p:cNvSpPr/>
          <p:nvPr/>
        </p:nvSpPr>
        <p:spPr>
          <a:xfrm>
            <a:off x="4833938" y="354013"/>
            <a:ext cx="160337" cy="4017962"/>
          </a:xfrm>
          <a:prstGeom prst="upDown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 sz="5700"/>
          </a:p>
        </p:txBody>
      </p:sp>
      <p:grpSp>
        <p:nvGrpSpPr>
          <p:cNvPr id="77" name="Groupe 76">
            <a:extLst>
              <a:ext uri="{FF2B5EF4-FFF2-40B4-BE49-F238E27FC236}">
                <a16:creationId xmlns:a16="http://schemas.microsoft.com/office/drawing/2014/main" id="{C810A023-D515-458C-A3C7-C5140BBF4E99}"/>
              </a:ext>
            </a:extLst>
          </p:cNvPr>
          <p:cNvGrpSpPr>
            <a:grpSpLocks/>
          </p:cNvGrpSpPr>
          <p:nvPr/>
        </p:nvGrpSpPr>
        <p:grpSpPr bwMode="auto">
          <a:xfrm>
            <a:off x="3446463" y="668338"/>
            <a:ext cx="4394200" cy="53975"/>
            <a:chOff x="3071802" y="1455774"/>
            <a:chExt cx="5857916" cy="71438"/>
          </a:xfrm>
        </p:grpSpPr>
        <p:sp>
          <p:nvSpPr>
            <p:cNvPr id="37" name="Ellipse 36">
              <a:extLst>
                <a:ext uri="{FF2B5EF4-FFF2-40B4-BE49-F238E27FC236}">
                  <a16:creationId xmlns:a16="http://schemas.microsoft.com/office/drawing/2014/main" id="{F1D83E0F-5EA6-48CA-BE7B-C45F90AB0FA9}"/>
                </a:ext>
              </a:extLst>
            </p:cNvPr>
            <p:cNvSpPr/>
            <p:nvPr/>
          </p:nvSpPr>
          <p:spPr>
            <a:xfrm>
              <a:off x="3787111" y="1455774"/>
              <a:ext cx="69837" cy="71438"/>
            </a:xfrm>
            <a:prstGeom prst="ellipse">
              <a:avLst/>
            </a:prstGeom>
            <a:solidFill>
              <a:schemeClr val="tx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5700"/>
            </a:p>
          </p:txBody>
        </p:sp>
        <p:sp>
          <p:nvSpPr>
            <p:cNvPr id="38" name="Ellipse 37">
              <a:extLst>
                <a:ext uri="{FF2B5EF4-FFF2-40B4-BE49-F238E27FC236}">
                  <a16:creationId xmlns:a16="http://schemas.microsoft.com/office/drawing/2014/main" id="{74D33172-F72D-4D79-915D-7B26E11DEE34}"/>
                </a:ext>
              </a:extLst>
            </p:cNvPr>
            <p:cNvSpPr/>
            <p:nvPr/>
          </p:nvSpPr>
          <p:spPr>
            <a:xfrm>
              <a:off x="4358512" y="1455774"/>
              <a:ext cx="69837" cy="71438"/>
            </a:xfrm>
            <a:prstGeom prst="ellipse">
              <a:avLst/>
            </a:prstGeom>
            <a:solidFill>
              <a:schemeClr val="tx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5700"/>
            </a:p>
          </p:txBody>
        </p:sp>
        <p:sp>
          <p:nvSpPr>
            <p:cNvPr id="39" name="Ellipse 38">
              <a:extLst>
                <a:ext uri="{FF2B5EF4-FFF2-40B4-BE49-F238E27FC236}">
                  <a16:creationId xmlns:a16="http://schemas.microsoft.com/office/drawing/2014/main" id="{DF163467-8622-4376-9EBC-492D748E6ACD}"/>
                </a:ext>
              </a:extLst>
            </p:cNvPr>
            <p:cNvSpPr/>
            <p:nvPr/>
          </p:nvSpPr>
          <p:spPr>
            <a:xfrm>
              <a:off x="4857958" y="1455774"/>
              <a:ext cx="71954" cy="71438"/>
            </a:xfrm>
            <a:prstGeom prst="ellipse">
              <a:avLst/>
            </a:prstGeom>
            <a:solidFill>
              <a:schemeClr val="tx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5700"/>
            </a:p>
          </p:txBody>
        </p:sp>
        <p:cxnSp>
          <p:nvCxnSpPr>
            <p:cNvPr id="41" name="Connecteur droit 40">
              <a:extLst>
                <a:ext uri="{FF2B5EF4-FFF2-40B4-BE49-F238E27FC236}">
                  <a16:creationId xmlns:a16="http://schemas.microsoft.com/office/drawing/2014/main" id="{F79280F8-150A-4D0D-9361-77652F420F91}"/>
                </a:ext>
              </a:extLst>
            </p:cNvPr>
            <p:cNvCxnSpPr/>
            <p:nvPr/>
          </p:nvCxnSpPr>
          <p:spPr>
            <a:xfrm>
              <a:off x="3071802" y="1495695"/>
              <a:ext cx="5857916" cy="2102"/>
            </a:xfrm>
            <a:prstGeom prst="line">
              <a:avLst/>
            </a:prstGeom>
            <a:ln w="9525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Ellipse 41">
              <a:extLst>
                <a:ext uri="{FF2B5EF4-FFF2-40B4-BE49-F238E27FC236}">
                  <a16:creationId xmlns:a16="http://schemas.microsoft.com/office/drawing/2014/main" id="{1FC88EEF-EA9D-4EA5-B390-E52652A46BC7}"/>
                </a:ext>
              </a:extLst>
            </p:cNvPr>
            <p:cNvSpPr/>
            <p:nvPr/>
          </p:nvSpPr>
          <p:spPr>
            <a:xfrm>
              <a:off x="8644017" y="1455774"/>
              <a:ext cx="71954" cy="71438"/>
            </a:xfrm>
            <a:prstGeom prst="ellipse">
              <a:avLst/>
            </a:prstGeom>
            <a:solidFill>
              <a:schemeClr val="tx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5700"/>
            </a:p>
          </p:txBody>
        </p:sp>
        <p:sp>
          <p:nvSpPr>
            <p:cNvPr id="53" name="Ellipse 52">
              <a:extLst>
                <a:ext uri="{FF2B5EF4-FFF2-40B4-BE49-F238E27FC236}">
                  <a16:creationId xmlns:a16="http://schemas.microsoft.com/office/drawing/2014/main" id="{5524B861-9474-449F-82C0-644222FBC2D6}"/>
                </a:ext>
              </a:extLst>
            </p:cNvPr>
            <p:cNvSpPr/>
            <p:nvPr/>
          </p:nvSpPr>
          <p:spPr>
            <a:xfrm>
              <a:off x="5913991" y="1455774"/>
              <a:ext cx="71954" cy="71438"/>
            </a:xfrm>
            <a:prstGeom prst="ellipse">
              <a:avLst/>
            </a:prstGeom>
            <a:solidFill>
              <a:schemeClr val="tx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5700"/>
            </a:p>
          </p:txBody>
        </p:sp>
      </p:grpSp>
      <p:grpSp>
        <p:nvGrpSpPr>
          <p:cNvPr id="86" name="Groupe 85">
            <a:extLst>
              <a:ext uri="{FF2B5EF4-FFF2-40B4-BE49-F238E27FC236}">
                <a16:creationId xmlns:a16="http://schemas.microsoft.com/office/drawing/2014/main" id="{7C6BB13F-CDCB-4BEE-995A-9E499EAEAD13}"/>
              </a:ext>
            </a:extLst>
          </p:cNvPr>
          <p:cNvGrpSpPr>
            <a:grpSpLocks/>
          </p:cNvGrpSpPr>
          <p:nvPr/>
        </p:nvGrpSpPr>
        <p:grpSpPr bwMode="auto">
          <a:xfrm>
            <a:off x="5000625" y="1311275"/>
            <a:ext cx="536575" cy="2625725"/>
            <a:chOff x="5143503" y="2313030"/>
            <a:chExt cx="714381" cy="3500462"/>
          </a:xfrm>
        </p:grpSpPr>
        <p:sp>
          <p:nvSpPr>
            <p:cNvPr id="54" name="Forme libre 53">
              <a:extLst>
                <a:ext uri="{FF2B5EF4-FFF2-40B4-BE49-F238E27FC236}">
                  <a16:creationId xmlns:a16="http://schemas.microsoft.com/office/drawing/2014/main" id="{07EDD894-90AB-45E4-A3AB-0251E9E4D155}"/>
                </a:ext>
              </a:extLst>
            </p:cNvPr>
            <p:cNvSpPr/>
            <p:nvPr/>
          </p:nvSpPr>
          <p:spPr>
            <a:xfrm>
              <a:off x="5299906" y="2313030"/>
              <a:ext cx="498799" cy="1153418"/>
            </a:xfrm>
            <a:custGeom>
              <a:avLst/>
              <a:gdLst>
                <a:gd name="connsiteX0" fmla="*/ 0 w 1200647"/>
                <a:gd name="connsiteY0" fmla="*/ 1804946 h 1804946"/>
                <a:gd name="connsiteX1" fmla="*/ 604299 w 1200647"/>
                <a:gd name="connsiteY1" fmla="*/ 0 h 1804946"/>
                <a:gd name="connsiteX2" fmla="*/ 1200647 w 1200647"/>
                <a:gd name="connsiteY2" fmla="*/ 1335819 h 1804946"/>
                <a:gd name="connsiteX3" fmla="*/ 1200647 w 1200647"/>
                <a:gd name="connsiteY3" fmla="*/ 1335819 h 1804946"/>
                <a:gd name="connsiteX0" fmla="*/ 0 w 1486431"/>
                <a:gd name="connsiteY0" fmla="*/ 1363565 h 1363565"/>
                <a:gd name="connsiteX1" fmla="*/ 890083 w 1486431"/>
                <a:gd name="connsiteY1" fmla="*/ 0 h 1363565"/>
                <a:gd name="connsiteX2" fmla="*/ 1486431 w 1486431"/>
                <a:gd name="connsiteY2" fmla="*/ 1335819 h 1363565"/>
                <a:gd name="connsiteX3" fmla="*/ 1486431 w 1486431"/>
                <a:gd name="connsiteY3" fmla="*/ 1335819 h 1363565"/>
                <a:gd name="connsiteX0" fmla="*/ 0 w 1486431"/>
                <a:gd name="connsiteY0" fmla="*/ 1363565 h 1363565"/>
                <a:gd name="connsiteX1" fmla="*/ 890083 w 1486431"/>
                <a:gd name="connsiteY1" fmla="*/ 0 h 1363565"/>
                <a:gd name="connsiteX2" fmla="*/ 1486431 w 1486431"/>
                <a:gd name="connsiteY2" fmla="*/ 1335819 h 1363565"/>
                <a:gd name="connsiteX3" fmla="*/ 1486431 w 1486431"/>
                <a:gd name="connsiteY3" fmla="*/ 1335819 h 1363565"/>
                <a:gd name="connsiteX0" fmla="*/ 0 w 1486431"/>
                <a:gd name="connsiteY0" fmla="*/ 1363565 h 1363565"/>
                <a:gd name="connsiteX1" fmla="*/ 890083 w 1486431"/>
                <a:gd name="connsiteY1" fmla="*/ 0 h 1363565"/>
                <a:gd name="connsiteX2" fmla="*/ 1486431 w 1486431"/>
                <a:gd name="connsiteY2" fmla="*/ 1335819 h 1363565"/>
                <a:gd name="connsiteX0" fmla="*/ 0 w 986333"/>
                <a:gd name="connsiteY0" fmla="*/ 1363565 h 1482913"/>
                <a:gd name="connsiteX1" fmla="*/ 890083 w 986333"/>
                <a:gd name="connsiteY1" fmla="*/ 0 h 1482913"/>
                <a:gd name="connsiteX2" fmla="*/ 986333 w 986333"/>
                <a:gd name="connsiteY2" fmla="*/ 1482913 h 1482913"/>
                <a:gd name="connsiteX0" fmla="*/ 0 w 1032927"/>
                <a:gd name="connsiteY0" fmla="*/ 1363565 h 1482913"/>
                <a:gd name="connsiteX1" fmla="*/ 1032927 w 1032927"/>
                <a:gd name="connsiteY1" fmla="*/ 0 h 1482913"/>
                <a:gd name="connsiteX2" fmla="*/ 986333 w 1032927"/>
                <a:gd name="connsiteY2" fmla="*/ 1482913 h 1482913"/>
                <a:gd name="connsiteX0" fmla="*/ 0 w 1032927"/>
                <a:gd name="connsiteY0" fmla="*/ 1290030 h 1409378"/>
                <a:gd name="connsiteX1" fmla="*/ 1032927 w 1032927"/>
                <a:gd name="connsiteY1" fmla="*/ 0 h 1409378"/>
                <a:gd name="connsiteX2" fmla="*/ 986333 w 1032927"/>
                <a:gd name="connsiteY2" fmla="*/ 1409378 h 1409378"/>
                <a:gd name="connsiteX0" fmla="*/ 0 w 880724"/>
                <a:gd name="connsiteY0" fmla="*/ 1096560 h 1409378"/>
                <a:gd name="connsiteX1" fmla="*/ 880724 w 880724"/>
                <a:gd name="connsiteY1" fmla="*/ 0 h 1409378"/>
                <a:gd name="connsiteX2" fmla="*/ 834130 w 880724"/>
                <a:gd name="connsiteY2" fmla="*/ 1409378 h 14093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80724" h="1409378">
                  <a:moveTo>
                    <a:pt x="0" y="1096560"/>
                  </a:moveTo>
                  <a:lnTo>
                    <a:pt x="880724" y="0"/>
                  </a:lnTo>
                  <a:lnTo>
                    <a:pt x="834130" y="1409378"/>
                  </a:lnTo>
                </a:path>
              </a:pathLst>
            </a:custGeom>
            <a:solidFill>
              <a:srgbClr val="EBF1DE">
                <a:alpha val="89804"/>
              </a:srgbClr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5700"/>
            </a:p>
          </p:txBody>
        </p:sp>
        <p:sp>
          <p:nvSpPr>
            <p:cNvPr id="55" name="Ellipse 54">
              <a:extLst>
                <a:ext uri="{FF2B5EF4-FFF2-40B4-BE49-F238E27FC236}">
                  <a16:creationId xmlns:a16="http://schemas.microsoft.com/office/drawing/2014/main" id="{9F35D914-198E-4E93-A08B-2CE777727696}"/>
                </a:ext>
              </a:extLst>
            </p:cNvPr>
            <p:cNvSpPr/>
            <p:nvPr/>
          </p:nvSpPr>
          <p:spPr>
            <a:xfrm>
              <a:off x="5143503" y="2956404"/>
              <a:ext cx="714381" cy="2857088"/>
            </a:xfrm>
            <a:prstGeom prst="ellipse">
              <a:avLst/>
            </a:prstGeom>
            <a:solidFill>
              <a:srgbClr val="DCE6F2">
                <a:alpha val="69804"/>
              </a:srgb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5700"/>
            </a:p>
          </p:txBody>
        </p:sp>
      </p:grpSp>
      <p:sp>
        <p:nvSpPr>
          <p:cNvPr id="57" name="Forme libre 56">
            <a:extLst>
              <a:ext uri="{FF2B5EF4-FFF2-40B4-BE49-F238E27FC236}">
                <a16:creationId xmlns:a16="http://schemas.microsoft.com/office/drawing/2014/main" id="{B18AE35F-8456-49A1-AD40-8B13A8751C73}"/>
              </a:ext>
            </a:extLst>
          </p:cNvPr>
          <p:cNvSpPr/>
          <p:nvPr/>
        </p:nvSpPr>
        <p:spPr>
          <a:xfrm>
            <a:off x="5426075" y="695325"/>
            <a:ext cx="147638" cy="565150"/>
          </a:xfrm>
          <a:custGeom>
            <a:avLst/>
            <a:gdLst>
              <a:gd name="connsiteX0" fmla="*/ 28136 w 196949"/>
              <a:gd name="connsiteY0" fmla="*/ 752621 h 752621"/>
              <a:gd name="connsiteX1" fmla="*/ 28136 w 196949"/>
              <a:gd name="connsiteY1" fmla="*/ 246184 h 752621"/>
              <a:gd name="connsiteX2" fmla="*/ 196949 w 196949"/>
              <a:gd name="connsiteY2" fmla="*/ 0 h 752621"/>
              <a:gd name="connsiteX3" fmla="*/ 196949 w 196949"/>
              <a:gd name="connsiteY3" fmla="*/ 0 h 752621"/>
              <a:gd name="connsiteX4" fmla="*/ 196949 w 196949"/>
              <a:gd name="connsiteY4" fmla="*/ 0 h 7526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6949" h="752621">
                <a:moveTo>
                  <a:pt x="28136" y="752621"/>
                </a:moveTo>
                <a:cubicBezTo>
                  <a:pt x="14068" y="562121"/>
                  <a:pt x="0" y="371621"/>
                  <a:pt x="28136" y="246184"/>
                </a:cubicBezTo>
                <a:cubicBezTo>
                  <a:pt x="56272" y="120747"/>
                  <a:pt x="196949" y="0"/>
                  <a:pt x="196949" y="0"/>
                </a:cubicBezTo>
                <a:lnTo>
                  <a:pt x="196949" y="0"/>
                </a:lnTo>
                <a:lnTo>
                  <a:pt x="196949" y="0"/>
                </a:lnTo>
              </a:path>
            </a:pathLst>
          </a:custGeom>
          <a:ln w="190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 sz="5700"/>
          </a:p>
        </p:txBody>
      </p:sp>
      <p:sp>
        <p:nvSpPr>
          <p:cNvPr id="59" name="Forme libre 58">
            <a:extLst>
              <a:ext uri="{FF2B5EF4-FFF2-40B4-BE49-F238E27FC236}">
                <a16:creationId xmlns:a16="http://schemas.microsoft.com/office/drawing/2014/main" id="{112D0F2F-0266-4AB3-8B8B-C3733DEA9373}"/>
              </a:ext>
            </a:extLst>
          </p:cNvPr>
          <p:cNvSpPr/>
          <p:nvPr/>
        </p:nvSpPr>
        <p:spPr>
          <a:xfrm>
            <a:off x="5648325" y="742950"/>
            <a:ext cx="84138" cy="274638"/>
          </a:xfrm>
          <a:custGeom>
            <a:avLst/>
            <a:gdLst>
              <a:gd name="connsiteX0" fmla="*/ 0 w 111368"/>
              <a:gd name="connsiteY0" fmla="*/ 0 h 365760"/>
              <a:gd name="connsiteX1" fmla="*/ 98473 w 111368"/>
              <a:gd name="connsiteY1" fmla="*/ 218049 h 365760"/>
              <a:gd name="connsiteX2" fmla="*/ 77372 w 111368"/>
              <a:gd name="connsiteY2" fmla="*/ 365760 h 365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1368" h="365760">
                <a:moveTo>
                  <a:pt x="0" y="0"/>
                </a:moveTo>
                <a:cubicBezTo>
                  <a:pt x="42789" y="78544"/>
                  <a:pt x="85578" y="157089"/>
                  <a:pt x="98473" y="218049"/>
                </a:cubicBezTo>
                <a:cubicBezTo>
                  <a:pt x="111368" y="279009"/>
                  <a:pt x="94370" y="322384"/>
                  <a:pt x="77372" y="365760"/>
                </a:cubicBezTo>
              </a:path>
            </a:pathLst>
          </a:custGeom>
          <a:ln w="190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 sz="5700"/>
          </a:p>
        </p:txBody>
      </p:sp>
      <p:grpSp>
        <p:nvGrpSpPr>
          <p:cNvPr id="94" name="Groupe 93">
            <a:extLst>
              <a:ext uri="{FF2B5EF4-FFF2-40B4-BE49-F238E27FC236}">
                <a16:creationId xmlns:a16="http://schemas.microsoft.com/office/drawing/2014/main" id="{2A19F1FB-4349-49E4-AB6A-8C7646FEA3D6}"/>
              </a:ext>
            </a:extLst>
          </p:cNvPr>
          <p:cNvGrpSpPr>
            <a:grpSpLocks/>
          </p:cNvGrpSpPr>
          <p:nvPr/>
        </p:nvGrpSpPr>
        <p:grpSpPr bwMode="auto">
          <a:xfrm>
            <a:off x="2374900" y="138113"/>
            <a:ext cx="3911600" cy="452437"/>
            <a:chOff x="1643042" y="747330"/>
            <a:chExt cx="5214974" cy="603856"/>
          </a:xfrm>
        </p:grpSpPr>
        <p:cxnSp>
          <p:nvCxnSpPr>
            <p:cNvPr id="63" name="Connecteur droit avec flèche 62">
              <a:extLst>
                <a:ext uri="{FF2B5EF4-FFF2-40B4-BE49-F238E27FC236}">
                  <a16:creationId xmlns:a16="http://schemas.microsoft.com/office/drawing/2014/main" id="{5F6D8518-C457-48D1-BA08-755CA1085330}"/>
                </a:ext>
              </a:extLst>
            </p:cNvPr>
            <p:cNvCxnSpPr/>
            <p:nvPr/>
          </p:nvCxnSpPr>
          <p:spPr>
            <a:xfrm>
              <a:off x="1643042" y="969803"/>
              <a:ext cx="2571508" cy="2119"/>
            </a:xfrm>
            <a:prstGeom prst="straightConnector1">
              <a:avLst/>
            </a:prstGeom>
            <a:ln w="12700"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ZoneTexte 63">
              <a:extLst>
                <a:ext uri="{FF2B5EF4-FFF2-40B4-BE49-F238E27FC236}">
                  <a16:creationId xmlns:a16="http://schemas.microsoft.com/office/drawing/2014/main" id="{28826392-A185-4C73-9941-BD5E8DF4379F}"/>
                </a:ext>
              </a:extLst>
            </p:cNvPr>
            <p:cNvSpPr txBox="1"/>
            <p:nvPr/>
          </p:nvSpPr>
          <p:spPr>
            <a:xfrm>
              <a:off x="2635666" y="747330"/>
              <a:ext cx="810606" cy="30722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fr-FR" sz="900" dirty="0">
                  <a:solidFill>
                    <a:schemeClr val="accent1">
                      <a:lumMod val="75000"/>
                    </a:schemeClr>
                  </a:solidFill>
                </a:rPr>
                <a:t>5 </a:t>
              </a:r>
              <a:r>
                <a:rPr lang="fr-FR" sz="900" dirty="0" err="1">
                  <a:solidFill>
                    <a:schemeClr val="accent1">
                      <a:lumMod val="75000"/>
                    </a:schemeClr>
                  </a:solidFill>
                </a:rPr>
                <a:t>days</a:t>
              </a:r>
              <a:endParaRPr lang="fr-FR" sz="9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65" name="Connecteur droit avec flèche 64">
              <a:extLst>
                <a:ext uri="{FF2B5EF4-FFF2-40B4-BE49-F238E27FC236}">
                  <a16:creationId xmlns:a16="http://schemas.microsoft.com/office/drawing/2014/main" id="{DC4E3101-08F3-440F-955E-71EB9FE0D6DE}"/>
                </a:ext>
              </a:extLst>
            </p:cNvPr>
            <p:cNvCxnSpPr/>
            <p:nvPr/>
          </p:nvCxnSpPr>
          <p:spPr>
            <a:xfrm>
              <a:off x="5215638" y="969803"/>
              <a:ext cx="1642378" cy="2119"/>
            </a:xfrm>
            <a:prstGeom prst="straightConnector1">
              <a:avLst/>
            </a:prstGeom>
            <a:ln w="12700"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ZoneTexte 65">
              <a:extLst>
                <a:ext uri="{FF2B5EF4-FFF2-40B4-BE49-F238E27FC236}">
                  <a16:creationId xmlns:a16="http://schemas.microsoft.com/office/drawing/2014/main" id="{7E943659-C6F5-45AD-BF9C-2129D728AAC0}"/>
                </a:ext>
              </a:extLst>
            </p:cNvPr>
            <p:cNvSpPr txBox="1"/>
            <p:nvPr/>
          </p:nvSpPr>
          <p:spPr>
            <a:xfrm>
              <a:off x="5708775" y="747330"/>
              <a:ext cx="810606" cy="30722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fr-FR" sz="900" dirty="0">
                  <a:solidFill>
                    <a:schemeClr val="accent1">
                      <a:lumMod val="75000"/>
                    </a:schemeClr>
                  </a:solidFill>
                </a:rPr>
                <a:t>3 </a:t>
              </a:r>
              <a:r>
                <a:rPr lang="fr-FR" sz="900" dirty="0" err="1">
                  <a:solidFill>
                    <a:schemeClr val="accent1">
                      <a:lumMod val="75000"/>
                    </a:schemeClr>
                  </a:solidFill>
                </a:rPr>
                <a:t>days</a:t>
              </a:r>
              <a:endParaRPr lang="fr-FR" sz="9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68" name="Connecteur droit avec flèche 67">
              <a:extLst>
                <a:ext uri="{FF2B5EF4-FFF2-40B4-BE49-F238E27FC236}">
                  <a16:creationId xmlns:a16="http://schemas.microsoft.com/office/drawing/2014/main" id="{76992098-2C9E-4493-9CC7-E6EE22389F6C}"/>
                </a:ext>
              </a:extLst>
            </p:cNvPr>
            <p:cNvCxnSpPr/>
            <p:nvPr/>
          </p:nvCxnSpPr>
          <p:spPr>
            <a:xfrm>
              <a:off x="1643042" y="1264316"/>
              <a:ext cx="1511157" cy="0"/>
            </a:xfrm>
            <a:prstGeom prst="straightConnector1">
              <a:avLst/>
            </a:prstGeom>
            <a:ln w="12700"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ZoneTexte 68">
              <a:extLst>
                <a:ext uri="{FF2B5EF4-FFF2-40B4-BE49-F238E27FC236}">
                  <a16:creationId xmlns:a16="http://schemas.microsoft.com/office/drawing/2014/main" id="{F183CA67-C852-4AB8-AAE0-1CFDFB214768}"/>
                </a:ext>
              </a:extLst>
            </p:cNvPr>
            <p:cNvSpPr txBox="1"/>
            <p:nvPr/>
          </p:nvSpPr>
          <p:spPr>
            <a:xfrm>
              <a:off x="2136179" y="1043961"/>
              <a:ext cx="975690" cy="30722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fr-FR" sz="900" dirty="0">
                  <a:solidFill>
                    <a:schemeClr val="accent1">
                      <a:lumMod val="75000"/>
                    </a:schemeClr>
                  </a:solidFill>
                </a:rPr>
                <a:t>2.5 </a:t>
              </a:r>
              <a:r>
                <a:rPr lang="fr-FR" sz="900" dirty="0" err="1">
                  <a:solidFill>
                    <a:schemeClr val="accent1">
                      <a:lumMod val="75000"/>
                    </a:schemeClr>
                  </a:solidFill>
                </a:rPr>
                <a:t>days</a:t>
              </a:r>
              <a:endParaRPr lang="fr-FR" sz="9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70" name="Connecteur droit avec flèche 69">
              <a:extLst>
                <a:ext uri="{FF2B5EF4-FFF2-40B4-BE49-F238E27FC236}">
                  <a16:creationId xmlns:a16="http://schemas.microsoft.com/office/drawing/2014/main" id="{BA706ED0-5BFF-4660-8AAC-734A53358949}"/>
                </a:ext>
              </a:extLst>
            </p:cNvPr>
            <p:cNvCxnSpPr/>
            <p:nvPr/>
          </p:nvCxnSpPr>
          <p:spPr>
            <a:xfrm>
              <a:off x="5215638" y="1264316"/>
              <a:ext cx="827539" cy="0"/>
            </a:xfrm>
            <a:prstGeom prst="straightConnector1">
              <a:avLst/>
            </a:prstGeom>
            <a:ln w="12700"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ZoneTexte 70">
              <a:extLst>
                <a:ext uri="{FF2B5EF4-FFF2-40B4-BE49-F238E27FC236}">
                  <a16:creationId xmlns:a16="http://schemas.microsoft.com/office/drawing/2014/main" id="{E842FB1C-47DA-417A-8703-F4EF85482565}"/>
                </a:ext>
              </a:extLst>
            </p:cNvPr>
            <p:cNvSpPr txBox="1"/>
            <p:nvPr/>
          </p:nvSpPr>
          <p:spPr>
            <a:xfrm>
              <a:off x="5351092" y="1043961"/>
              <a:ext cx="717483" cy="30722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fr-FR" sz="900" dirty="0">
                  <a:solidFill>
                    <a:schemeClr val="accent1">
                      <a:lumMod val="75000"/>
                    </a:schemeClr>
                  </a:solidFill>
                </a:rPr>
                <a:t>1 </a:t>
              </a:r>
              <a:r>
                <a:rPr lang="fr-FR" sz="900" dirty="0" err="1">
                  <a:solidFill>
                    <a:schemeClr val="accent1">
                      <a:lumMod val="75000"/>
                    </a:schemeClr>
                  </a:solidFill>
                </a:rPr>
                <a:t>day</a:t>
              </a:r>
              <a:endParaRPr lang="fr-FR" sz="9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73" name="Groupe 72">
            <a:extLst>
              <a:ext uri="{FF2B5EF4-FFF2-40B4-BE49-F238E27FC236}">
                <a16:creationId xmlns:a16="http://schemas.microsoft.com/office/drawing/2014/main" id="{7D8BF4CC-393F-4015-B0CA-95A73F7EEBCE}"/>
              </a:ext>
            </a:extLst>
          </p:cNvPr>
          <p:cNvGrpSpPr>
            <a:grpSpLocks/>
          </p:cNvGrpSpPr>
          <p:nvPr/>
        </p:nvGrpSpPr>
        <p:grpSpPr bwMode="auto">
          <a:xfrm>
            <a:off x="2443163" y="2078038"/>
            <a:ext cx="842962" cy="1885950"/>
            <a:chOff x="1733529" y="3334264"/>
            <a:chExt cx="1123971" cy="2514666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CC2F5B1-5BBD-4DDC-8AE8-E91D2759E6B9}"/>
                </a:ext>
              </a:extLst>
            </p:cNvPr>
            <p:cNvSpPr/>
            <p:nvPr/>
          </p:nvSpPr>
          <p:spPr>
            <a:xfrm>
              <a:off x="2072202" y="5633024"/>
              <a:ext cx="69851" cy="215906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570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933CF4DC-5B26-4805-9CA7-10D7CAA3788B}"/>
                </a:ext>
              </a:extLst>
            </p:cNvPr>
            <p:cNvSpPr/>
            <p:nvPr/>
          </p:nvSpPr>
          <p:spPr>
            <a:xfrm>
              <a:off x="2427809" y="5171579"/>
              <a:ext cx="38101" cy="215906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5700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62B5FC01-CC1E-4DCF-8400-F62635E119E5}"/>
                </a:ext>
              </a:extLst>
            </p:cNvPr>
            <p:cNvSpPr/>
            <p:nvPr/>
          </p:nvSpPr>
          <p:spPr>
            <a:xfrm>
              <a:off x="2427809" y="3334264"/>
              <a:ext cx="71968" cy="251889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5700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B69D68E5-7EF8-460C-8671-680A7573D88B}"/>
                </a:ext>
              </a:extLst>
            </p:cNvPr>
            <p:cNvSpPr/>
            <p:nvPr/>
          </p:nvSpPr>
          <p:spPr>
            <a:xfrm>
              <a:off x="2821517" y="4600064"/>
              <a:ext cx="35983" cy="251889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5700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450398F1-7B7A-4BD9-A499-2F50C8CCDAA6}"/>
                </a:ext>
              </a:extLst>
            </p:cNvPr>
            <p:cNvSpPr/>
            <p:nvPr/>
          </p:nvSpPr>
          <p:spPr>
            <a:xfrm>
              <a:off x="2427809" y="5633024"/>
              <a:ext cx="71968" cy="215906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5700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8534A568-54AA-48EA-9DDD-9447B3648685}"/>
                </a:ext>
              </a:extLst>
            </p:cNvPr>
            <p:cNvSpPr/>
            <p:nvPr/>
          </p:nvSpPr>
          <p:spPr>
            <a:xfrm>
              <a:off x="2643713" y="5171579"/>
              <a:ext cx="35983" cy="215906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5700"/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B1714738-0B30-491B-B72A-448E494492B4}"/>
                </a:ext>
              </a:extLst>
            </p:cNvPr>
            <p:cNvSpPr/>
            <p:nvPr/>
          </p:nvSpPr>
          <p:spPr>
            <a:xfrm>
              <a:off x="2214021" y="3334264"/>
              <a:ext cx="71968" cy="251889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5700"/>
            </a:p>
          </p:txBody>
        </p:sp>
        <p:sp>
          <p:nvSpPr>
            <p:cNvPr id="72" name="Forme libre 71">
              <a:extLst>
                <a:ext uri="{FF2B5EF4-FFF2-40B4-BE49-F238E27FC236}">
                  <a16:creationId xmlns:a16="http://schemas.microsoft.com/office/drawing/2014/main" id="{7EE21B69-3FD7-45DB-B6C5-463ED641D828}"/>
                </a:ext>
              </a:extLst>
            </p:cNvPr>
            <p:cNvSpPr/>
            <p:nvPr/>
          </p:nvSpPr>
          <p:spPr>
            <a:xfrm>
              <a:off x="1733529" y="3842277"/>
              <a:ext cx="1123971" cy="209555"/>
            </a:xfrm>
            <a:custGeom>
              <a:avLst/>
              <a:gdLst>
                <a:gd name="connsiteX0" fmla="*/ 144684 w 1163256"/>
                <a:gd name="connsiteY0" fmla="*/ 202557 h 202557"/>
                <a:gd name="connsiteX1" fmla="*/ 1163256 w 1163256"/>
                <a:gd name="connsiteY1" fmla="*/ 202557 h 202557"/>
                <a:gd name="connsiteX2" fmla="*/ 1157469 w 1163256"/>
                <a:gd name="connsiteY2" fmla="*/ 0 h 202557"/>
                <a:gd name="connsiteX3" fmla="*/ 601884 w 1163256"/>
                <a:gd name="connsiteY3" fmla="*/ 17362 h 202557"/>
                <a:gd name="connsiteX4" fmla="*/ 0 w 1163256"/>
                <a:gd name="connsiteY4" fmla="*/ 185195 h 202557"/>
                <a:gd name="connsiteX0" fmla="*/ 144684 w 1163256"/>
                <a:gd name="connsiteY0" fmla="*/ 202557 h 202557"/>
                <a:gd name="connsiteX1" fmla="*/ 1163256 w 1163256"/>
                <a:gd name="connsiteY1" fmla="*/ 202557 h 202557"/>
                <a:gd name="connsiteX2" fmla="*/ 1157469 w 1163256"/>
                <a:gd name="connsiteY2" fmla="*/ 0 h 202557"/>
                <a:gd name="connsiteX3" fmla="*/ 601884 w 1163256"/>
                <a:gd name="connsiteY3" fmla="*/ 88776 h 202557"/>
                <a:gd name="connsiteX4" fmla="*/ 0 w 1163256"/>
                <a:gd name="connsiteY4" fmla="*/ 185195 h 202557"/>
                <a:gd name="connsiteX0" fmla="*/ 144684 w 1163256"/>
                <a:gd name="connsiteY0" fmla="*/ 202557 h 202557"/>
                <a:gd name="connsiteX1" fmla="*/ 1163256 w 1163256"/>
                <a:gd name="connsiteY1" fmla="*/ 202557 h 202557"/>
                <a:gd name="connsiteX2" fmla="*/ 1157469 w 1163256"/>
                <a:gd name="connsiteY2" fmla="*/ 0 h 202557"/>
                <a:gd name="connsiteX3" fmla="*/ 816166 w 1163256"/>
                <a:gd name="connsiteY3" fmla="*/ 88776 h 202557"/>
                <a:gd name="connsiteX4" fmla="*/ 0 w 1163256"/>
                <a:gd name="connsiteY4" fmla="*/ 185195 h 202557"/>
                <a:gd name="connsiteX0" fmla="*/ 144684 w 1163256"/>
                <a:gd name="connsiteY0" fmla="*/ 202557 h 202557"/>
                <a:gd name="connsiteX1" fmla="*/ 1163256 w 1163256"/>
                <a:gd name="connsiteY1" fmla="*/ 202557 h 202557"/>
                <a:gd name="connsiteX2" fmla="*/ 1157469 w 1163256"/>
                <a:gd name="connsiteY2" fmla="*/ 0 h 202557"/>
                <a:gd name="connsiteX3" fmla="*/ 816166 w 1163256"/>
                <a:gd name="connsiteY3" fmla="*/ 17314 h 202557"/>
                <a:gd name="connsiteX4" fmla="*/ 0 w 1163256"/>
                <a:gd name="connsiteY4" fmla="*/ 185195 h 202557"/>
                <a:gd name="connsiteX0" fmla="*/ 144684 w 1875074"/>
                <a:gd name="connsiteY0" fmla="*/ 202557 h 203096"/>
                <a:gd name="connsiteX1" fmla="*/ 1163256 w 1875074"/>
                <a:gd name="connsiteY1" fmla="*/ 202557 h 203096"/>
                <a:gd name="connsiteX2" fmla="*/ 1875074 w 1875074"/>
                <a:gd name="connsiteY2" fmla="*/ 203096 h 203096"/>
                <a:gd name="connsiteX3" fmla="*/ 1157469 w 1875074"/>
                <a:gd name="connsiteY3" fmla="*/ 0 h 203096"/>
                <a:gd name="connsiteX4" fmla="*/ 816166 w 1875074"/>
                <a:gd name="connsiteY4" fmla="*/ 17314 h 203096"/>
                <a:gd name="connsiteX5" fmla="*/ 0 w 1875074"/>
                <a:gd name="connsiteY5" fmla="*/ 185195 h 203096"/>
                <a:gd name="connsiteX0" fmla="*/ 144684 w 1163256"/>
                <a:gd name="connsiteY0" fmla="*/ 202557 h 202557"/>
                <a:gd name="connsiteX1" fmla="*/ 1163256 w 1163256"/>
                <a:gd name="connsiteY1" fmla="*/ 202557 h 202557"/>
                <a:gd name="connsiteX2" fmla="*/ 1157469 w 1163256"/>
                <a:gd name="connsiteY2" fmla="*/ 0 h 202557"/>
                <a:gd name="connsiteX3" fmla="*/ 816166 w 1163256"/>
                <a:gd name="connsiteY3" fmla="*/ 17314 h 202557"/>
                <a:gd name="connsiteX4" fmla="*/ 0 w 1163256"/>
                <a:gd name="connsiteY4" fmla="*/ 185195 h 202557"/>
                <a:gd name="connsiteX0" fmla="*/ 144684 w 1157469"/>
                <a:gd name="connsiteY0" fmla="*/ 202557 h 202557"/>
                <a:gd name="connsiteX1" fmla="*/ 1157469 w 1157469"/>
                <a:gd name="connsiteY1" fmla="*/ 0 h 202557"/>
                <a:gd name="connsiteX2" fmla="*/ 816166 w 1157469"/>
                <a:gd name="connsiteY2" fmla="*/ 17314 h 202557"/>
                <a:gd name="connsiteX3" fmla="*/ 0 w 1157469"/>
                <a:gd name="connsiteY3" fmla="*/ 185195 h 202557"/>
                <a:gd name="connsiteX0" fmla="*/ 144684 w 817727"/>
                <a:gd name="connsiteY0" fmla="*/ 185243 h 185886"/>
                <a:gd name="connsiteX1" fmla="*/ 817727 w 817727"/>
                <a:gd name="connsiteY1" fmla="*/ 185886 h 185886"/>
                <a:gd name="connsiteX2" fmla="*/ 816166 w 817727"/>
                <a:gd name="connsiteY2" fmla="*/ 0 h 185886"/>
                <a:gd name="connsiteX3" fmla="*/ 0 w 817727"/>
                <a:gd name="connsiteY3" fmla="*/ 167881 h 185886"/>
                <a:gd name="connsiteX0" fmla="*/ 144684 w 817727"/>
                <a:gd name="connsiteY0" fmla="*/ 185243 h 185886"/>
                <a:gd name="connsiteX1" fmla="*/ 817727 w 817727"/>
                <a:gd name="connsiteY1" fmla="*/ 185886 h 185886"/>
                <a:gd name="connsiteX2" fmla="*/ 816166 w 817727"/>
                <a:gd name="connsiteY2" fmla="*/ 0 h 185886"/>
                <a:gd name="connsiteX3" fmla="*/ 0 w 817727"/>
                <a:gd name="connsiteY3" fmla="*/ 167881 h 185886"/>
                <a:gd name="connsiteX0" fmla="*/ 144684 w 817727"/>
                <a:gd name="connsiteY0" fmla="*/ 185243 h 185886"/>
                <a:gd name="connsiteX1" fmla="*/ 817727 w 817727"/>
                <a:gd name="connsiteY1" fmla="*/ 185886 h 185886"/>
                <a:gd name="connsiteX2" fmla="*/ 816166 w 817727"/>
                <a:gd name="connsiteY2" fmla="*/ 0 h 185886"/>
                <a:gd name="connsiteX3" fmla="*/ 0 w 817727"/>
                <a:gd name="connsiteY3" fmla="*/ 167881 h 185886"/>
                <a:gd name="connsiteX0" fmla="*/ 817727 w 817727"/>
                <a:gd name="connsiteY0" fmla="*/ 185886 h 185886"/>
                <a:gd name="connsiteX1" fmla="*/ 816166 w 817727"/>
                <a:gd name="connsiteY1" fmla="*/ 0 h 185886"/>
                <a:gd name="connsiteX2" fmla="*/ 0 w 817727"/>
                <a:gd name="connsiteY2" fmla="*/ 167881 h 185886"/>
                <a:gd name="connsiteX0" fmla="*/ 817727 w 817727"/>
                <a:gd name="connsiteY0" fmla="*/ 185886 h 185886"/>
                <a:gd name="connsiteX1" fmla="*/ 816166 w 817727"/>
                <a:gd name="connsiteY1" fmla="*/ 0 h 185886"/>
                <a:gd name="connsiteX2" fmla="*/ 0 w 817727"/>
                <a:gd name="connsiteY2" fmla="*/ 167881 h 185886"/>
                <a:gd name="connsiteX0" fmla="*/ 817727 w 817727"/>
                <a:gd name="connsiteY0" fmla="*/ 185886 h 210247"/>
                <a:gd name="connsiteX1" fmla="*/ 816166 w 817727"/>
                <a:gd name="connsiteY1" fmla="*/ 0 h 210247"/>
                <a:gd name="connsiteX2" fmla="*/ 0 w 817727"/>
                <a:gd name="connsiteY2" fmla="*/ 210247 h 210247"/>
                <a:gd name="connsiteX0" fmla="*/ 817727 w 952293"/>
                <a:gd name="connsiteY0" fmla="*/ 191103 h 215464"/>
                <a:gd name="connsiteX1" fmla="*/ 816764 w 952293"/>
                <a:gd name="connsiteY1" fmla="*/ 184159 h 215464"/>
                <a:gd name="connsiteX2" fmla="*/ 816166 w 952293"/>
                <a:gd name="connsiteY2" fmla="*/ 5217 h 215464"/>
                <a:gd name="connsiteX3" fmla="*/ 0 w 952293"/>
                <a:gd name="connsiteY3" fmla="*/ 215464 h 215464"/>
                <a:gd name="connsiteX0" fmla="*/ 817727 w 952293"/>
                <a:gd name="connsiteY0" fmla="*/ 191103 h 215464"/>
                <a:gd name="connsiteX1" fmla="*/ 816764 w 952293"/>
                <a:gd name="connsiteY1" fmla="*/ 184159 h 215464"/>
                <a:gd name="connsiteX2" fmla="*/ 816166 w 952293"/>
                <a:gd name="connsiteY2" fmla="*/ 5217 h 215464"/>
                <a:gd name="connsiteX3" fmla="*/ 0 w 952293"/>
                <a:gd name="connsiteY3" fmla="*/ 215464 h 215464"/>
                <a:gd name="connsiteX0" fmla="*/ 817727 w 952293"/>
                <a:gd name="connsiteY0" fmla="*/ 191103 h 215464"/>
                <a:gd name="connsiteX1" fmla="*/ 816764 w 952293"/>
                <a:gd name="connsiteY1" fmla="*/ 184159 h 215464"/>
                <a:gd name="connsiteX2" fmla="*/ 816166 w 952293"/>
                <a:gd name="connsiteY2" fmla="*/ 5217 h 215464"/>
                <a:gd name="connsiteX3" fmla="*/ 0 w 952293"/>
                <a:gd name="connsiteY3" fmla="*/ 215464 h 215464"/>
                <a:gd name="connsiteX0" fmla="*/ 817727 w 817727"/>
                <a:gd name="connsiteY0" fmla="*/ 185886 h 210247"/>
                <a:gd name="connsiteX1" fmla="*/ 816764 w 817727"/>
                <a:gd name="connsiteY1" fmla="*/ 178942 h 210247"/>
                <a:gd name="connsiteX2" fmla="*/ 816166 w 817727"/>
                <a:gd name="connsiteY2" fmla="*/ 0 h 210247"/>
                <a:gd name="connsiteX3" fmla="*/ 0 w 817727"/>
                <a:gd name="connsiteY3" fmla="*/ 210247 h 210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7727" h="210247">
                  <a:moveTo>
                    <a:pt x="817727" y="185886"/>
                  </a:moveTo>
                  <a:cubicBezTo>
                    <a:pt x="817567" y="184729"/>
                    <a:pt x="817024" y="209923"/>
                    <a:pt x="816764" y="178942"/>
                  </a:cubicBezTo>
                  <a:cubicBezTo>
                    <a:pt x="816504" y="147961"/>
                    <a:pt x="817266" y="166799"/>
                    <a:pt x="816166" y="0"/>
                  </a:cubicBezTo>
                  <a:lnTo>
                    <a:pt x="0" y="210247"/>
                  </a:lnTo>
                </a:path>
              </a:pathLst>
            </a:cu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5700"/>
            </a:p>
          </p:txBody>
        </p:sp>
      </p:grpSp>
      <p:grpSp>
        <p:nvGrpSpPr>
          <p:cNvPr id="83" name="Groupe 82">
            <a:extLst>
              <a:ext uri="{FF2B5EF4-FFF2-40B4-BE49-F238E27FC236}">
                <a16:creationId xmlns:a16="http://schemas.microsoft.com/office/drawing/2014/main" id="{4F4A48B8-8446-4EEE-ADC6-9847A16C6E36}"/>
              </a:ext>
            </a:extLst>
          </p:cNvPr>
          <p:cNvGrpSpPr>
            <a:grpSpLocks/>
          </p:cNvGrpSpPr>
          <p:nvPr/>
        </p:nvGrpSpPr>
        <p:grpSpPr bwMode="auto">
          <a:xfrm>
            <a:off x="3308350" y="995363"/>
            <a:ext cx="350838" cy="231775"/>
            <a:chOff x="4060093" y="2181654"/>
            <a:chExt cx="466368" cy="307776"/>
          </a:xfrm>
        </p:grpSpPr>
        <p:sp>
          <p:nvSpPr>
            <p:cNvPr id="81" name="Ellipse 80">
              <a:extLst>
                <a:ext uri="{FF2B5EF4-FFF2-40B4-BE49-F238E27FC236}">
                  <a16:creationId xmlns:a16="http://schemas.microsoft.com/office/drawing/2014/main" id="{EF92A8E5-39D2-428D-96AF-7BD5EF43B0D7}"/>
                </a:ext>
              </a:extLst>
            </p:cNvPr>
            <p:cNvSpPr/>
            <p:nvPr/>
          </p:nvSpPr>
          <p:spPr>
            <a:xfrm>
              <a:off x="4104409" y="2192194"/>
              <a:ext cx="238459" cy="261399"/>
            </a:xfrm>
            <a:prstGeom prst="ellipse">
              <a:avLst/>
            </a:prstGeom>
            <a:solidFill>
              <a:srgbClr val="FFFF00"/>
            </a:solidFill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900"/>
            </a:p>
          </p:txBody>
        </p:sp>
        <p:sp>
          <p:nvSpPr>
            <p:cNvPr id="13344" name="ZoneTexte 81">
              <a:extLst>
                <a:ext uri="{FF2B5EF4-FFF2-40B4-BE49-F238E27FC236}">
                  <a16:creationId xmlns:a16="http://schemas.microsoft.com/office/drawing/2014/main" id="{EFDE7E1B-C115-4163-B410-D9AB0BB3BF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60093" y="2181654"/>
              <a:ext cx="466368" cy="3077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7600" b="1">
                  <a:solidFill>
                    <a:srgbClr val="FFD624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7600" b="1">
                  <a:solidFill>
                    <a:srgbClr val="FFD624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7600" b="1">
                  <a:solidFill>
                    <a:srgbClr val="FFD624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7600" b="1">
                  <a:solidFill>
                    <a:srgbClr val="FFD624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7600" b="1">
                  <a:solidFill>
                    <a:srgbClr val="FFD624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7600" b="1">
                  <a:solidFill>
                    <a:srgbClr val="FFD624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7600" b="1">
                  <a:solidFill>
                    <a:srgbClr val="FFD624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7600" b="1">
                  <a:solidFill>
                    <a:srgbClr val="FFD624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7600" b="1">
                  <a:solidFill>
                    <a:srgbClr val="FFD624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r>
                <a:rPr lang="fr-FR" altLang="fr-FR" sz="900">
                  <a:solidFill>
                    <a:srgbClr val="FF0000"/>
                  </a:solidFill>
                </a:rPr>
                <a:t>C1</a:t>
              </a:r>
            </a:p>
          </p:txBody>
        </p:sp>
      </p:grpSp>
      <p:grpSp>
        <p:nvGrpSpPr>
          <p:cNvPr id="93" name="Groupe 92">
            <a:extLst>
              <a:ext uri="{FF2B5EF4-FFF2-40B4-BE49-F238E27FC236}">
                <a16:creationId xmlns:a16="http://schemas.microsoft.com/office/drawing/2014/main" id="{E70820A8-C902-461D-A1A1-1BC8363C0AB6}"/>
              </a:ext>
            </a:extLst>
          </p:cNvPr>
          <p:cNvGrpSpPr>
            <a:grpSpLocks/>
          </p:cNvGrpSpPr>
          <p:nvPr/>
        </p:nvGrpSpPr>
        <p:grpSpPr bwMode="auto">
          <a:xfrm>
            <a:off x="5268913" y="2451100"/>
            <a:ext cx="1071562" cy="763588"/>
            <a:chOff x="5500695" y="3831036"/>
            <a:chExt cx="1428760" cy="1020010"/>
          </a:xfrm>
        </p:grpSpPr>
        <p:sp>
          <p:nvSpPr>
            <p:cNvPr id="52" name="Forme libre 51">
              <a:extLst>
                <a:ext uri="{FF2B5EF4-FFF2-40B4-BE49-F238E27FC236}">
                  <a16:creationId xmlns:a16="http://schemas.microsoft.com/office/drawing/2014/main" id="{BAD0CDB8-016C-445E-BB89-DEF284120B23}"/>
                </a:ext>
              </a:extLst>
            </p:cNvPr>
            <p:cNvSpPr/>
            <p:nvPr/>
          </p:nvSpPr>
          <p:spPr>
            <a:xfrm>
              <a:off x="5500695" y="3831036"/>
              <a:ext cx="1428760" cy="203578"/>
            </a:xfrm>
            <a:custGeom>
              <a:avLst/>
              <a:gdLst>
                <a:gd name="connsiteX0" fmla="*/ 144684 w 1163256"/>
                <a:gd name="connsiteY0" fmla="*/ 202557 h 202557"/>
                <a:gd name="connsiteX1" fmla="*/ 1163256 w 1163256"/>
                <a:gd name="connsiteY1" fmla="*/ 202557 h 202557"/>
                <a:gd name="connsiteX2" fmla="*/ 1157469 w 1163256"/>
                <a:gd name="connsiteY2" fmla="*/ 0 h 202557"/>
                <a:gd name="connsiteX3" fmla="*/ 601884 w 1163256"/>
                <a:gd name="connsiteY3" fmla="*/ 17362 h 202557"/>
                <a:gd name="connsiteX4" fmla="*/ 0 w 1163256"/>
                <a:gd name="connsiteY4" fmla="*/ 185195 h 202557"/>
                <a:gd name="connsiteX0" fmla="*/ 144684 w 1163256"/>
                <a:gd name="connsiteY0" fmla="*/ 202557 h 202557"/>
                <a:gd name="connsiteX1" fmla="*/ 1163256 w 1163256"/>
                <a:gd name="connsiteY1" fmla="*/ 202557 h 202557"/>
                <a:gd name="connsiteX2" fmla="*/ 1157469 w 1163256"/>
                <a:gd name="connsiteY2" fmla="*/ 0 h 202557"/>
                <a:gd name="connsiteX3" fmla="*/ 601884 w 1163256"/>
                <a:gd name="connsiteY3" fmla="*/ 88776 h 202557"/>
                <a:gd name="connsiteX4" fmla="*/ 0 w 1163256"/>
                <a:gd name="connsiteY4" fmla="*/ 185195 h 202557"/>
                <a:gd name="connsiteX0" fmla="*/ 144684 w 1163256"/>
                <a:gd name="connsiteY0" fmla="*/ 202557 h 202557"/>
                <a:gd name="connsiteX1" fmla="*/ 1163256 w 1163256"/>
                <a:gd name="connsiteY1" fmla="*/ 202557 h 202557"/>
                <a:gd name="connsiteX2" fmla="*/ 1157469 w 1163256"/>
                <a:gd name="connsiteY2" fmla="*/ 0 h 202557"/>
                <a:gd name="connsiteX3" fmla="*/ 816166 w 1163256"/>
                <a:gd name="connsiteY3" fmla="*/ 88776 h 202557"/>
                <a:gd name="connsiteX4" fmla="*/ 0 w 1163256"/>
                <a:gd name="connsiteY4" fmla="*/ 185195 h 202557"/>
                <a:gd name="connsiteX0" fmla="*/ 144684 w 1163256"/>
                <a:gd name="connsiteY0" fmla="*/ 202557 h 202557"/>
                <a:gd name="connsiteX1" fmla="*/ 1163256 w 1163256"/>
                <a:gd name="connsiteY1" fmla="*/ 202557 h 202557"/>
                <a:gd name="connsiteX2" fmla="*/ 1157469 w 1163256"/>
                <a:gd name="connsiteY2" fmla="*/ 0 h 202557"/>
                <a:gd name="connsiteX3" fmla="*/ 816166 w 1163256"/>
                <a:gd name="connsiteY3" fmla="*/ 17314 h 202557"/>
                <a:gd name="connsiteX4" fmla="*/ 0 w 1163256"/>
                <a:gd name="connsiteY4" fmla="*/ 185195 h 202557"/>
                <a:gd name="connsiteX0" fmla="*/ 144684 w 1875074"/>
                <a:gd name="connsiteY0" fmla="*/ 202557 h 203096"/>
                <a:gd name="connsiteX1" fmla="*/ 1163256 w 1875074"/>
                <a:gd name="connsiteY1" fmla="*/ 202557 h 203096"/>
                <a:gd name="connsiteX2" fmla="*/ 1875074 w 1875074"/>
                <a:gd name="connsiteY2" fmla="*/ 203096 h 203096"/>
                <a:gd name="connsiteX3" fmla="*/ 1157469 w 1875074"/>
                <a:gd name="connsiteY3" fmla="*/ 0 h 203096"/>
                <a:gd name="connsiteX4" fmla="*/ 816166 w 1875074"/>
                <a:gd name="connsiteY4" fmla="*/ 17314 h 203096"/>
                <a:gd name="connsiteX5" fmla="*/ 0 w 1875074"/>
                <a:gd name="connsiteY5" fmla="*/ 185195 h 203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75074" h="203096">
                  <a:moveTo>
                    <a:pt x="144684" y="202557"/>
                  </a:moveTo>
                  <a:lnTo>
                    <a:pt x="1163256" y="202557"/>
                  </a:lnTo>
                  <a:lnTo>
                    <a:pt x="1875074" y="203096"/>
                  </a:lnTo>
                  <a:lnTo>
                    <a:pt x="1157469" y="0"/>
                  </a:lnTo>
                  <a:lnTo>
                    <a:pt x="816166" y="17314"/>
                  </a:lnTo>
                  <a:lnTo>
                    <a:pt x="0" y="185195"/>
                  </a:lnTo>
                </a:path>
              </a:pathLst>
            </a:cu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5700"/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1B5EC162-F0E4-4A05-BDC3-6AD600424EF2}"/>
                </a:ext>
              </a:extLst>
            </p:cNvPr>
            <p:cNvSpPr/>
            <p:nvPr/>
          </p:nvSpPr>
          <p:spPr>
            <a:xfrm>
              <a:off x="5928265" y="4598694"/>
              <a:ext cx="19049" cy="252352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5700"/>
            </a:p>
          </p:txBody>
        </p:sp>
      </p:grpSp>
      <p:sp>
        <p:nvSpPr>
          <p:cNvPr id="84" name="Ellipse 83">
            <a:extLst>
              <a:ext uri="{FF2B5EF4-FFF2-40B4-BE49-F238E27FC236}">
                <a16:creationId xmlns:a16="http://schemas.microsoft.com/office/drawing/2014/main" id="{A08837F8-010B-4F3D-B6C7-218CF27AAE19}"/>
              </a:ext>
            </a:extLst>
          </p:cNvPr>
          <p:cNvSpPr/>
          <p:nvPr/>
        </p:nvSpPr>
        <p:spPr>
          <a:xfrm>
            <a:off x="3289300" y="1309688"/>
            <a:ext cx="53975" cy="53975"/>
          </a:xfrm>
          <a:prstGeom prst="ellipse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 sz="5700"/>
          </a:p>
        </p:txBody>
      </p:sp>
      <p:sp>
        <p:nvSpPr>
          <p:cNvPr id="87" name="Ellipse 86">
            <a:extLst>
              <a:ext uri="{FF2B5EF4-FFF2-40B4-BE49-F238E27FC236}">
                <a16:creationId xmlns:a16="http://schemas.microsoft.com/office/drawing/2014/main" id="{597EC5F4-771F-44A8-9EC3-4D985C68F9F7}"/>
              </a:ext>
            </a:extLst>
          </p:cNvPr>
          <p:cNvSpPr/>
          <p:nvPr/>
        </p:nvSpPr>
        <p:spPr>
          <a:xfrm>
            <a:off x="5464175" y="1254125"/>
            <a:ext cx="52388" cy="52388"/>
          </a:xfrm>
          <a:prstGeom prst="ellipse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 sz="5700"/>
          </a:p>
        </p:txBody>
      </p:sp>
      <p:grpSp>
        <p:nvGrpSpPr>
          <p:cNvPr id="88" name="Groupe 87">
            <a:extLst>
              <a:ext uri="{FF2B5EF4-FFF2-40B4-BE49-F238E27FC236}">
                <a16:creationId xmlns:a16="http://schemas.microsoft.com/office/drawing/2014/main" id="{7F923138-91DF-49DC-BF0F-9DB0000DDB1F}"/>
              </a:ext>
            </a:extLst>
          </p:cNvPr>
          <p:cNvGrpSpPr>
            <a:grpSpLocks/>
          </p:cNvGrpSpPr>
          <p:nvPr/>
        </p:nvGrpSpPr>
        <p:grpSpPr bwMode="auto">
          <a:xfrm>
            <a:off x="5595938" y="1016000"/>
            <a:ext cx="349250" cy="230188"/>
            <a:chOff x="4060093" y="2181654"/>
            <a:chExt cx="466368" cy="307776"/>
          </a:xfrm>
        </p:grpSpPr>
        <p:sp>
          <p:nvSpPr>
            <p:cNvPr id="89" name="Ellipse 88">
              <a:extLst>
                <a:ext uri="{FF2B5EF4-FFF2-40B4-BE49-F238E27FC236}">
                  <a16:creationId xmlns:a16="http://schemas.microsoft.com/office/drawing/2014/main" id="{423A1CDA-C837-476E-AF8A-520B4ADB16C6}"/>
                </a:ext>
              </a:extLst>
            </p:cNvPr>
            <p:cNvSpPr/>
            <p:nvPr/>
          </p:nvSpPr>
          <p:spPr>
            <a:xfrm>
              <a:off x="4104609" y="2192268"/>
              <a:ext cx="239544" cy="261078"/>
            </a:xfrm>
            <a:prstGeom prst="ellipse">
              <a:avLst/>
            </a:prstGeom>
            <a:solidFill>
              <a:srgbClr val="FFFF00"/>
            </a:solidFill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900"/>
            </a:p>
          </p:txBody>
        </p:sp>
        <p:sp>
          <p:nvSpPr>
            <p:cNvPr id="13340" name="ZoneTexte 89">
              <a:extLst>
                <a:ext uri="{FF2B5EF4-FFF2-40B4-BE49-F238E27FC236}">
                  <a16:creationId xmlns:a16="http://schemas.microsoft.com/office/drawing/2014/main" id="{AE4616C2-1462-4EF9-A71F-AC558EDDA3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60093" y="2181654"/>
              <a:ext cx="466368" cy="3077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7600" b="1">
                  <a:solidFill>
                    <a:srgbClr val="FFD624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 sz="7600" b="1">
                  <a:solidFill>
                    <a:srgbClr val="FFD624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 sz="7600" b="1">
                  <a:solidFill>
                    <a:srgbClr val="FFD624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 sz="7600" b="1">
                  <a:solidFill>
                    <a:srgbClr val="FFD624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 sz="7600" b="1">
                  <a:solidFill>
                    <a:srgbClr val="FFD624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7600" b="1">
                  <a:solidFill>
                    <a:srgbClr val="FFD624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7600" b="1">
                  <a:solidFill>
                    <a:srgbClr val="FFD624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7600" b="1">
                  <a:solidFill>
                    <a:srgbClr val="FFD624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7600" b="1">
                  <a:solidFill>
                    <a:srgbClr val="FFD624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r>
                <a:rPr lang="fr-FR" altLang="fr-FR" sz="900">
                  <a:solidFill>
                    <a:srgbClr val="FF0000"/>
                  </a:solidFill>
                </a:rPr>
                <a:t>C1</a:t>
              </a:r>
            </a:p>
          </p:txBody>
        </p:sp>
      </p:grpSp>
      <p:grpSp>
        <p:nvGrpSpPr>
          <p:cNvPr id="92" name="Groupe 91">
            <a:extLst>
              <a:ext uri="{FF2B5EF4-FFF2-40B4-BE49-F238E27FC236}">
                <a16:creationId xmlns:a16="http://schemas.microsoft.com/office/drawing/2014/main" id="{67F4E270-4DE5-4B6D-BE59-460184644548}"/>
              </a:ext>
            </a:extLst>
          </p:cNvPr>
          <p:cNvGrpSpPr>
            <a:grpSpLocks/>
          </p:cNvGrpSpPr>
          <p:nvPr/>
        </p:nvGrpSpPr>
        <p:grpSpPr bwMode="auto">
          <a:xfrm>
            <a:off x="5160963" y="2062163"/>
            <a:ext cx="374650" cy="1901825"/>
            <a:chOff x="5357818" y="3313162"/>
            <a:chExt cx="497992" cy="2535768"/>
          </a:xfrm>
        </p:grpSpPr>
        <p:grpSp>
          <p:nvGrpSpPr>
            <p:cNvPr id="13333" name="Groupe 84">
              <a:extLst>
                <a:ext uri="{FF2B5EF4-FFF2-40B4-BE49-F238E27FC236}">
                  <a16:creationId xmlns:a16="http://schemas.microsoft.com/office/drawing/2014/main" id="{67B41FA1-9E4E-4098-B2E5-66550EADC67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357818" y="3313162"/>
              <a:ext cx="285752" cy="2535768"/>
              <a:chOff x="5357818" y="3313162"/>
              <a:chExt cx="285752" cy="2535768"/>
            </a:xfrm>
          </p:grpSpPr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74C73651-3D60-4C8A-BE97-E285B3247720}"/>
                  </a:ext>
                </a:extLst>
              </p:cNvPr>
              <p:cNvSpPr/>
              <p:nvPr/>
            </p:nvSpPr>
            <p:spPr>
              <a:xfrm>
                <a:off x="5357818" y="5171596"/>
                <a:ext cx="35872" cy="2159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fr-FR" sz="5700"/>
              </a:p>
            </p:txBody>
          </p:sp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9DD71D44-C723-4FE5-83EA-42B3797C40C0}"/>
                  </a:ext>
                </a:extLst>
              </p:cNvPr>
              <p:cNvSpPr/>
              <p:nvPr/>
            </p:nvSpPr>
            <p:spPr>
              <a:xfrm>
                <a:off x="5570941" y="5171596"/>
                <a:ext cx="35873" cy="2159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fr-FR" sz="5700"/>
              </a:p>
            </p:txBody>
          </p:sp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05474B5A-3722-4F8D-9809-BA5AD13F94FC}"/>
                  </a:ext>
                </a:extLst>
              </p:cNvPr>
              <p:cNvSpPr/>
              <p:nvPr/>
            </p:nvSpPr>
            <p:spPr>
              <a:xfrm>
                <a:off x="5501307" y="3313162"/>
                <a:ext cx="141379" cy="251883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fr-FR" sz="5700"/>
              </a:p>
            </p:txBody>
          </p:sp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850F460A-D82F-4FE2-BE2B-A19464FE3C74}"/>
                  </a:ext>
                </a:extLst>
              </p:cNvPr>
              <p:cNvSpPr/>
              <p:nvPr/>
            </p:nvSpPr>
            <p:spPr>
              <a:xfrm>
                <a:off x="5570941" y="5633030"/>
                <a:ext cx="18992" cy="2159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fr-FR" sz="5700"/>
              </a:p>
            </p:txBody>
          </p:sp>
        </p:grpSp>
        <p:sp>
          <p:nvSpPr>
            <p:cNvPr id="91" name="Forme libre 90">
              <a:extLst>
                <a:ext uri="{FF2B5EF4-FFF2-40B4-BE49-F238E27FC236}">
                  <a16:creationId xmlns:a16="http://schemas.microsoft.com/office/drawing/2014/main" id="{E2431A9D-FC3D-4F09-93CB-6C8E6BB53499}"/>
                </a:ext>
              </a:extLst>
            </p:cNvPr>
            <p:cNvSpPr/>
            <p:nvPr/>
          </p:nvSpPr>
          <p:spPr>
            <a:xfrm>
              <a:off x="5488646" y="3943929"/>
              <a:ext cx="367164" cy="99483"/>
            </a:xfrm>
            <a:custGeom>
              <a:avLst/>
              <a:gdLst>
                <a:gd name="connsiteX0" fmla="*/ 144684 w 1163256"/>
                <a:gd name="connsiteY0" fmla="*/ 202557 h 202557"/>
                <a:gd name="connsiteX1" fmla="*/ 1163256 w 1163256"/>
                <a:gd name="connsiteY1" fmla="*/ 202557 h 202557"/>
                <a:gd name="connsiteX2" fmla="*/ 1157469 w 1163256"/>
                <a:gd name="connsiteY2" fmla="*/ 0 h 202557"/>
                <a:gd name="connsiteX3" fmla="*/ 601884 w 1163256"/>
                <a:gd name="connsiteY3" fmla="*/ 17362 h 202557"/>
                <a:gd name="connsiteX4" fmla="*/ 0 w 1163256"/>
                <a:gd name="connsiteY4" fmla="*/ 185195 h 202557"/>
                <a:gd name="connsiteX0" fmla="*/ 144684 w 1163256"/>
                <a:gd name="connsiteY0" fmla="*/ 202557 h 202557"/>
                <a:gd name="connsiteX1" fmla="*/ 1163256 w 1163256"/>
                <a:gd name="connsiteY1" fmla="*/ 202557 h 202557"/>
                <a:gd name="connsiteX2" fmla="*/ 1157469 w 1163256"/>
                <a:gd name="connsiteY2" fmla="*/ 0 h 202557"/>
                <a:gd name="connsiteX3" fmla="*/ 601884 w 1163256"/>
                <a:gd name="connsiteY3" fmla="*/ 88776 h 202557"/>
                <a:gd name="connsiteX4" fmla="*/ 0 w 1163256"/>
                <a:gd name="connsiteY4" fmla="*/ 185195 h 202557"/>
                <a:gd name="connsiteX0" fmla="*/ 144684 w 1163256"/>
                <a:gd name="connsiteY0" fmla="*/ 202557 h 202557"/>
                <a:gd name="connsiteX1" fmla="*/ 1163256 w 1163256"/>
                <a:gd name="connsiteY1" fmla="*/ 202557 h 202557"/>
                <a:gd name="connsiteX2" fmla="*/ 1157469 w 1163256"/>
                <a:gd name="connsiteY2" fmla="*/ 0 h 202557"/>
                <a:gd name="connsiteX3" fmla="*/ 816166 w 1163256"/>
                <a:gd name="connsiteY3" fmla="*/ 88776 h 202557"/>
                <a:gd name="connsiteX4" fmla="*/ 0 w 1163256"/>
                <a:gd name="connsiteY4" fmla="*/ 185195 h 202557"/>
                <a:gd name="connsiteX0" fmla="*/ 144684 w 1163256"/>
                <a:gd name="connsiteY0" fmla="*/ 202557 h 202557"/>
                <a:gd name="connsiteX1" fmla="*/ 1163256 w 1163256"/>
                <a:gd name="connsiteY1" fmla="*/ 202557 h 202557"/>
                <a:gd name="connsiteX2" fmla="*/ 1157469 w 1163256"/>
                <a:gd name="connsiteY2" fmla="*/ 0 h 202557"/>
                <a:gd name="connsiteX3" fmla="*/ 816166 w 1163256"/>
                <a:gd name="connsiteY3" fmla="*/ 17314 h 202557"/>
                <a:gd name="connsiteX4" fmla="*/ 0 w 1163256"/>
                <a:gd name="connsiteY4" fmla="*/ 185195 h 202557"/>
                <a:gd name="connsiteX0" fmla="*/ 144684 w 1875074"/>
                <a:gd name="connsiteY0" fmla="*/ 202557 h 203096"/>
                <a:gd name="connsiteX1" fmla="*/ 1163256 w 1875074"/>
                <a:gd name="connsiteY1" fmla="*/ 202557 h 203096"/>
                <a:gd name="connsiteX2" fmla="*/ 1875074 w 1875074"/>
                <a:gd name="connsiteY2" fmla="*/ 203096 h 203096"/>
                <a:gd name="connsiteX3" fmla="*/ 1157469 w 1875074"/>
                <a:gd name="connsiteY3" fmla="*/ 0 h 203096"/>
                <a:gd name="connsiteX4" fmla="*/ 816166 w 1875074"/>
                <a:gd name="connsiteY4" fmla="*/ 17314 h 203096"/>
                <a:gd name="connsiteX5" fmla="*/ 0 w 1875074"/>
                <a:gd name="connsiteY5" fmla="*/ 185195 h 203096"/>
                <a:gd name="connsiteX0" fmla="*/ 144684 w 1875074"/>
                <a:gd name="connsiteY0" fmla="*/ 202557 h 203096"/>
                <a:gd name="connsiteX1" fmla="*/ 1163256 w 1875074"/>
                <a:gd name="connsiteY1" fmla="*/ 202557 h 203096"/>
                <a:gd name="connsiteX2" fmla="*/ 1875074 w 1875074"/>
                <a:gd name="connsiteY2" fmla="*/ 203096 h 203096"/>
                <a:gd name="connsiteX3" fmla="*/ 1157469 w 1875074"/>
                <a:gd name="connsiteY3" fmla="*/ 0 h 203096"/>
                <a:gd name="connsiteX4" fmla="*/ 429216 w 1875074"/>
                <a:gd name="connsiteY4" fmla="*/ 103155 h 203096"/>
                <a:gd name="connsiteX5" fmla="*/ 0 w 1875074"/>
                <a:gd name="connsiteY5" fmla="*/ 185195 h 203096"/>
                <a:gd name="connsiteX0" fmla="*/ 482655 w 1875074"/>
                <a:gd name="connsiteY0" fmla="*/ 202557 h 203096"/>
                <a:gd name="connsiteX1" fmla="*/ 1163256 w 1875074"/>
                <a:gd name="connsiteY1" fmla="*/ 202557 h 203096"/>
                <a:gd name="connsiteX2" fmla="*/ 1875074 w 1875074"/>
                <a:gd name="connsiteY2" fmla="*/ 203096 h 203096"/>
                <a:gd name="connsiteX3" fmla="*/ 1157469 w 1875074"/>
                <a:gd name="connsiteY3" fmla="*/ 0 h 203096"/>
                <a:gd name="connsiteX4" fmla="*/ 429216 w 1875074"/>
                <a:gd name="connsiteY4" fmla="*/ 103155 h 203096"/>
                <a:gd name="connsiteX5" fmla="*/ 0 w 1875074"/>
                <a:gd name="connsiteY5" fmla="*/ 185195 h 203096"/>
                <a:gd name="connsiteX0" fmla="*/ 482655 w 1163256"/>
                <a:gd name="connsiteY0" fmla="*/ 202557 h 202557"/>
                <a:gd name="connsiteX1" fmla="*/ 1163256 w 1163256"/>
                <a:gd name="connsiteY1" fmla="*/ 202557 h 202557"/>
                <a:gd name="connsiteX2" fmla="*/ 1157469 w 1163256"/>
                <a:gd name="connsiteY2" fmla="*/ 0 h 202557"/>
                <a:gd name="connsiteX3" fmla="*/ 429216 w 1163256"/>
                <a:gd name="connsiteY3" fmla="*/ 103155 h 202557"/>
                <a:gd name="connsiteX4" fmla="*/ 0 w 1163256"/>
                <a:gd name="connsiteY4" fmla="*/ 185195 h 202557"/>
                <a:gd name="connsiteX0" fmla="*/ 482655 w 1157468"/>
                <a:gd name="connsiteY0" fmla="*/ 202557 h 202557"/>
                <a:gd name="connsiteX1" fmla="*/ 1157469 w 1157468"/>
                <a:gd name="connsiteY1" fmla="*/ 0 h 202557"/>
                <a:gd name="connsiteX2" fmla="*/ 429216 w 1157468"/>
                <a:gd name="connsiteY2" fmla="*/ 103155 h 202557"/>
                <a:gd name="connsiteX3" fmla="*/ 0 w 1157468"/>
                <a:gd name="connsiteY3" fmla="*/ 185195 h 202557"/>
                <a:gd name="connsiteX0" fmla="*/ 482655 w 482655"/>
                <a:gd name="connsiteY0" fmla="*/ 99402 h 99402"/>
                <a:gd name="connsiteX1" fmla="*/ 429216 w 482655"/>
                <a:gd name="connsiteY1" fmla="*/ 0 h 99402"/>
                <a:gd name="connsiteX2" fmla="*/ 0 w 482655"/>
                <a:gd name="connsiteY2" fmla="*/ 82040 h 99402"/>
                <a:gd name="connsiteX0" fmla="*/ 482655 w 482710"/>
                <a:gd name="connsiteY0" fmla="*/ 99402 h 99402"/>
                <a:gd name="connsiteX1" fmla="*/ 424042 w 482710"/>
                <a:gd name="connsiteY1" fmla="*/ 90514 h 99402"/>
                <a:gd name="connsiteX2" fmla="*/ 429216 w 482710"/>
                <a:gd name="connsiteY2" fmla="*/ 0 h 99402"/>
                <a:gd name="connsiteX3" fmla="*/ 0 w 482710"/>
                <a:gd name="connsiteY3" fmla="*/ 82040 h 99402"/>
                <a:gd name="connsiteX0" fmla="*/ 482655 w 482710"/>
                <a:gd name="connsiteY0" fmla="*/ 99402 h 99402"/>
                <a:gd name="connsiteX1" fmla="*/ 424042 w 482710"/>
                <a:gd name="connsiteY1" fmla="*/ 90514 h 99402"/>
                <a:gd name="connsiteX2" fmla="*/ 429216 w 482710"/>
                <a:gd name="connsiteY2" fmla="*/ 0 h 99402"/>
                <a:gd name="connsiteX3" fmla="*/ 0 w 482710"/>
                <a:gd name="connsiteY3" fmla="*/ 82040 h 994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2710" h="99402">
                  <a:moveTo>
                    <a:pt x="482655" y="99402"/>
                  </a:moveTo>
                  <a:cubicBezTo>
                    <a:pt x="482710" y="96439"/>
                    <a:pt x="423987" y="93477"/>
                    <a:pt x="424042" y="90514"/>
                  </a:cubicBezTo>
                  <a:lnTo>
                    <a:pt x="429216" y="0"/>
                  </a:lnTo>
                  <a:lnTo>
                    <a:pt x="0" y="82040"/>
                  </a:lnTo>
                </a:path>
              </a:pathLst>
            </a:cu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fr-FR" sz="57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32" dur="2000" fill="hold"/>
                                        <p:tgtEl>
                                          <p:spTgt spid="8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4" presetID="6" presetClass="emph" presetSubtype="0" repeatCount="indefinite" fill="hold" nodeType="afterEffect">
                                  <p:stCondLst>
                                    <p:cond delay="10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75" dur="2000" fill="hold"/>
                                        <p:tgtEl>
                                          <p:spTgt spid="8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6" presetID="22" presetClass="entr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3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48" grpId="0" animBg="1"/>
      <p:bldP spid="84" grpId="0" animBg="1"/>
      <p:bldP spid="8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951E969-5171-4646-ABA5-63EA5160D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50838"/>
            <a:ext cx="8229600" cy="63658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/>
              <a:t>Conclusion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6C178A-EB3E-4F39-B60D-CE3800079B1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68313" y="1058863"/>
            <a:ext cx="8207375" cy="3168650"/>
          </a:xfrm>
        </p:spPr>
        <p:txBody>
          <a:bodyPr/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en-GB" sz="2000" dirty="0"/>
              <a:t>Using the MES methodology we have proposed to develop an </a:t>
            </a:r>
            <a:r>
              <a:rPr lang="en-GB" sz="2000" b="1" dirty="0"/>
              <a:t>enriched FL-framework</a:t>
            </a:r>
            <a:r>
              <a:rPr lang="en-GB" sz="2000" dirty="0"/>
              <a:t> for a community equipped with a customized evolutive DA whose presence allows both: (</a:t>
            </a:r>
            <a:r>
              <a:rPr lang="en-GB" sz="2000" dirty="0" err="1"/>
              <a:t>i</a:t>
            </a:r>
            <a:r>
              <a:rPr lang="en-GB" sz="2000"/>
              <a:t>) faster </a:t>
            </a:r>
            <a:r>
              <a:rPr lang="en-GB" sz="2000" dirty="0"/>
              <a:t>responses to emergencies, and (ii) design of innovative AA leading to 'novel' futures.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en-GB" sz="2000" dirty="0"/>
              <a:t>This could help decision makers and policy makers in elaborating new ways</a:t>
            </a:r>
            <a:r>
              <a:rPr lang="en-GB" sz="2000" i="1" dirty="0"/>
              <a:t> </a:t>
            </a:r>
            <a:r>
              <a:rPr lang="en-GB" sz="2000" dirty="0"/>
              <a:t>for preventing various risks (e.g. for health or environment) for the populations they administrate, and for conceiving innovative policies.</a:t>
            </a:r>
          </a:p>
        </p:txBody>
      </p:sp>
      <p:sp>
        <p:nvSpPr>
          <p:cNvPr id="15364" name="ZoneTexte 4">
            <a:extLst>
              <a:ext uri="{FF2B5EF4-FFF2-40B4-BE49-F238E27FC236}">
                <a16:creationId xmlns:a16="http://schemas.microsoft.com/office/drawing/2014/main" id="{A34621C5-783E-4C5E-ACA3-D16AAD4142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8888" y="3651250"/>
            <a:ext cx="60007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7600" b="1">
                <a:solidFill>
                  <a:srgbClr val="FFD624"/>
                </a:solidFill>
                <a:latin typeface="Verdana" panose="020B0604030504040204" pitchFamily="34" charset="0"/>
              </a:defRPr>
            </a:lvl1pPr>
            <a:lvl2pPr marL="742950" indent="-285750">
              <a:defRPr sz="7600" b="1">
                <a:solidFill>
                  <a:srgbClr val="FFD624"/>
                </a:solidFill>
                <a:latin typeface="Verdana" panose="020B0604030504040204" pitchFamily="34" charset="0"/>
              </a:defRPr>
            </a:lvl2pPr>
            <a:lvl3pPr marL="1143000" indent="-228600">
              <a:defRPr sz="7600" b="1">
                <a:solidFill>
                  <a:srgbClr val="FFD624"/>
                </a:solidFill>
                <a:latin typeface="Verdana" panose="020B0604030504040204" pitchFamily="34" charset="0"/>
              </a:defRPr>
            </a:lvl3pPr>
            <a:lvl4pPr marL="1600200" indent="-228600">
              <a:defRPr sz="7600" b="1">
                <a:solidFill>
                  <a:srgbClr val="FFD624"/>
                </a:solidFill>
                <a:latin typeface="Verdana" panose="020B0604030504040204" pitchFamily="34" charset="0"/>
              </a:defRPr>
            </a:lvl4pPr>
            <a:lvl5pPr marL="2057400" indent="-228600">
              <a:defRPr sz="7600" b="1">
                <a:solidFill>
                  <a:srgbClr val="FFD624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n-GB" altLang="fr-FR" sz="2800">
                <a:solidFill>
                  <a:srgbClr val="C00000"/>
                </a:solidFill>
              </a:rPr>
              <a:t>Thank you for your attention</a:t>
            </a:r>
          </a:p>
        </p:txBody>
      </p:sp>
    </p:spTree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Title Pag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xt Pag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Image Pag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4405</TotalTime>
  <Words>637</Words>
  <Application>Microsoft Office PowerPoint</Application>
  <PresentationFormat>Affichage à l'écran (16:9)</PresentationFormat>
  <Paragraphs>46</Paragraphs>
  <Slides>9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9</vt:i4>
      </vt:variant>
    </vt:vector>
  </HeadingPairs>
  <TitlesOfParts>
    <vt:vector size="15" baseType="lpstr">
      <vt:lpstr>Verdana</vt:lpstr>
      <vt:lpstr>Arial</vt:lpstr>
      <vt:lpstr>Calibri</vt:lpstr>
      <vt:lpstr>Title Page</vt:lpstr>
      <vt:lpstr>Text Page</vt:lpstr>
      <vt:lpstr>Image Page</vt:lpstr>
      <vt:lpstr>Présentation PowerPoint</vt:lpstr>
      <vt:lpstr>A conceptual framework of Human-Machine interactions for enriched Futures Literacy </vt:lpstr>
      <vt:lpstr>The Futures Literacy (FL) framework</vt:lpstr>
      <vt:lpstr>The approach: Memory Evolutive Systems</vt:lpstr>
      <vt:lpstr>Results. Roles of DA</vt:lpstr>
      <vt:lpstr>Collaborative DA+G decision-making process</vt:lpstr>
      <vt:lpstr>Applications to risk prevention</vt:lpstr>
      <vt:lpstr>Présentation PowerPoint</vt:lpstr>
      <vt:lpstr>Conclusion</vt:lpstr>
    </vt:vector>
  </TitlesOfParts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turneem</dc:creator>
  <cp:lastModifiedBy>ae</cp:lastModifiedBy>
  <cp:revision>345</cp:revision>
  <dcterms:created xsi:type="dcterms:W3CDTF">2018-04-11T11:13:55Z</dcterms:created>
  <dcterms:modified xsi:type="dcterms:W3CDTF">2018-05-27T19:09:30Z</dcterms:modified>
</cp:coreProperties>
</file>