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2.xml" ContentType="application/vnd.openxmlformats-officedocument.presentationml.tags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08" r:id="rId3"/>
    <p:sldId id="752" r:id="rId4"/>
    <p:sldId id="754" r:id="rId5"/>
    <p:sldId id="256" r:id="rId6"/>
    <p:sldId id="758" r:id="rId7"/>
    <p:sldId id="610" r:id="rId8"/>
    <p:sldId id="751" r:id="rId9"/>
    <p:sldId id="604" r:id="rId10"/>
    <p:sldId id="512" r:id="rId11"/>
    <p:sldId id="755" r:id="rId12"/>
    <p:sldId id="761" r:id="rId13"/>
    <p:sldId id="712" r:id="rId14"/>
    <p:sldId id="753" r:id="rId15"/>
    <p:sldId id="72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2" y="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6T18:53:19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300 239 128,'-5'-20'64,"5"15"-32,5-2-32,-5 7 96,0-5-64,0 1 64,0-4-128,0 5 0,-5-6-32,0 1-64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28T18:22:16.10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0,'0'0'15,"0"0"1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6T18:56:09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1664,'5'-12'608,"13"4"-480,1-4-32,-5 4-32,4 4-160,1-8 64,8 0 32,0-1 64,0-2-96,10 1-64,1 2-576,-3 0-224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0T07:38:5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87 128,'0'-1'22,"-1"1"1,1-1-1,0 1 1,-1-1-1,1 1 0,0-1 1,-1 0-1,1 1 1,0-1-1,0 1 0,0-1 1,-1 0-1,1 1 0,0-1 1,0 1-1,0-1 1,0 0-1,0 1 0,0-1 1,0 1-1,0-1 1,0 0-1,1 1 0,-1-1 1,0 1-1,0-1 1,0 0-1,1 1 0,-1-1 1,0 1-1,1-1 0,-1 1-22,4-8 127,3-12-21,-7 20 310,0 0 107,0 0 26,0 0-5,0-10 1110,3-14-1276,-1 18-738,0 6 267,-1 4 77,-2 8-108,0 1 1,-1-1-1,-1 5 124,0-2-205,-1 12 205,1 7-241,1-11-206,0 12 447,2-29-37,0-4 19,0-1-1,0 1 0,0 0 0,0-1 1,0 1-1,0 0 0,0-1 1,1 1-1,-1 0 0,0-1 0,1 1 1,0 0 18,0-1-15,-1-1 13,0 1 0,1-1 0,-1 0 1,0 0-1,0 1 0,0-1 0,0 0 0,1 1 0,-1-1 1,0 0-1,0 0 0,0 1 0,0-1 0,0 0 0,0 1 1,0-1-1,0 0 0,0 1 0,0-1 0,0 0 0,0 1 1,0-1-1,0 0 0,0 1 2,0 1-185,1 1 0,-1-1 1,1 1-1,0-1 0,0 0 1,-1 1-1,2-1 0,-1 0 0,0 0 1,0 0-1,2 2 185,-2-3 2,0 0-1,-1 0 1,1 0 0,0 0-1,0-1 1,0 1 0,0 0-1,0 0 1,0-1 0,0 1-1,0-1 1,0 1 0,0-1-1,0 1 1,0-1 0,2 0-2,-4-3-326,-1 0-47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0T07:38:54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4 408 640,'0'0'13,"0"0"0,0 0 0,0 0 0,0 0 0,0 0 0,0 0 0,0 0 0,0 0 0,0-1 0,-1 1 0,1 0 0,0 0 0,0 0 0,0 0 0,0 0 0,0 0 0,0 0 0,0 0 0,0 0 0,0 0 0,0 0 0,0 0 0,0 0 0,0 0 0,0 0 1,0 0-1,0 0 0,-1 0 0,1 0 0,0 0 0,0 0 0,0 0 0,0 0 0,0 0 0,0 0 0,0 0 0,0 0 0,0 0 0,0 0 0,0 0 0,0 0 0,0 0 0,0 0 0,0 0 0,-1 0 0,1 0 0,0 0 0,0 0 0,0 0 0,0 0 0,0 0 0,0 0 0,0 0 0,0 1 0,0-1 0,0 0 0,0 0 0,0 0-13,0 0 81,0 0 1,1 0-1,-1 1 0,0-1 0,0 0 0,0 0 1,1 0-1,-1 0 0,0 1 0,0-1 0,1 0 1,-1 0-1,0 0 0,0 0 0,1 0 0,-1 0 1,0 0-1,1 0 0,-1 0 0,0 0 0,0 0 1,1 0-1,-1 0 0,0 0-81,3-1 77,-3 1 1878,-3 4-1182,-2 0-890,5-4 159,1 0-4,4 0-4,-1 0 0,1-1 0,0 1 0,-1-1 0,1 0 0,-1-1 0,1 1 0,-1-1 0,0 0 0,1 0 0,-1 0 0,3-3-34,-1 1 43,-1 0 1,0-1-1,-1 1 1,1-1 0,-1 0-1,0 0 1,0-1-1,0 1 1,0-3-44,17-34 108,4-14-108,-10 23 20,-10 22-12,0 0 0,-1 0 0,0-1 0,-1 0 0,0 1 0,-1-1 0,0 0 0,0-9-8,-2 20-7,1 0 0,0 0 1,0 0-1,-1 0 0,1 1 0,0-1 1,0 0-1,0 1 0,0-1 7,1-1-3,5-5-41,0 0 1,4-8 43,4-3-41,-14 17 53,0 0 1,0-1 0,0 1-1,0 0 1,0-1-1,-1 1 1,1 0-1,0-1 1,-1 1-1,1-1 1,-1 1 0,0-1-1,1 1 1,-1-2-13,0 3-16,0-13 160,0 12-160,0 1 0,0-1 0,0 1 0,0-1 0,0 1 0,0-1 0,0 1 0,0-1-1,0 1 1,0-1 0,0 1 0,0-1 0,0 1 0,1-1 0,-1 1 0,0-1 0,0 1 0,0-1 0,1 0 16,0 2-190,0-1 1,0 0-1,-1 0 1,1 0-1,0 0 0,0 0 1,0 1-1,0-1 0,-1 0 1,1 1-1,0-1 0,0 1 190,0-1-246,11 5-1620,3-2 367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0T07:38:5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87 128,'0'-1'22,"-1"1"1,1-1-1,0 1 1,-1-1-1,1 1 0,0-1 1,-1 0-1,1 1 1,0-1-1,0 1 0,0-1 1,-1 0-1,1 1 0,0-1 1,0 1-1,0-1 1,0 0-1,0 1 0,0-1 1,0 1-1,0-1 1,0 0-1,1 1 0,-1-1 1,0 1-1,0-1 1,0 0-1,1 1 0,-1-1 1,0 1-1,1-1 0,-1 1-22,4-8 127,3-12-21,-7 20 310,0 0 107,0 0 26,0 0-5,0-10 1110,3-14-1276,-1 18-738,0 6 267,-1 4 77,-2 8-108,0 1 1,-1-1-1,-1 5 124,0-2-205,-1 12 205,1 7-241,1-11-206,0 12 447,2-29-37,0-4 19,0-1-1,0 1 0,0 0 0,0-1 1,0 1-1,0 0 0,0-1 1,1 1-1,-1 0 0,0-1 0,1 1 1,0 0 18,0-1-15,-1-1 13,0 1 0,1-1 0,-1 0 1,0 0-1,0 1 0,0-1 0,0 0 0,1 1 0,-1-1 1,0 0-1,0 0 0,0 1 0,0-1 0,0 0 0,0 1 1,0-1-1,0 0 0,0 1 0,0-1 0,0 0 0,0 1 1,0-1-1,0 0 0,0 1 2,0 1-185,1 1 0,-1-1 1,1 1-1,0-1 0,0 0 1,-1 1-1,2-1 0,-1 0 0,0 0 1,0 0-1,2 2 185,-2-3 2,0 0-1,-1 0 1,1 0 0,0 0-1,0-1 1,0 1 0,0 0-1,0 0 1,0-1 0,0 1-1,0-1 1,0 1 0,0-1-1,0 1 1,0-1 0,2 0-2,-4-3-326,-1 0-47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0T07:38:54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4 408 640,'0'0'13,"0"0"0,0 0 0,0 0 0,0 0 0,0 0 0,0 0 0,0 0 0,0 0 0,0-1 0,-1 1 0,1 0 0,0 0 0,0 0 0,0 0 0,0 0 0,0 0 0,0 0 0,0 0 0,0 0 0,0 0 0,0 0 0,0 0 0,0 0 0,0 0 0,0 0 1,0 0-1,0 0 0,-1 0 0,1 0 0,0 0 0,0 0 0,0 0 0,0 0 0,0 0 0,0 0 0,0 0 0,0 0 0,0 0 0,0 0 0,0 0 0,0 0 0,0 0 0,0 0 0,0 0 0,-1 0 0,1 0 0,0 0 0,0 0 0,0 0 0,0 0 0,0 0 0,0 0 0,0 0 0,0 1 0,0-1 0,0 0 0,0 0 0,0 0-13,0 0 81,0 0 1,1 0-1,-1 1 0,0-1 0,0 0 0,0 0 1,1 0-1,-1 0 0,0 1 0,0-1 0,1 0 1,-1 0-1,0 0 0,0 0 0,1 0 0,-1 0 1,0 0-1,1 0 0,-1 0 0,0 0 0,0 0 1,1 0-1,-1 0 0,0 0-81,3-1 77,-3 1 1878,-3 4-1182,-2 0-890,5-4 159,1 0-4,4 0-4,-1 0 0,1-1 0,0 1 0,-1-1 0,1 0 0,-1-1 0,1 1 0,-1-1 0,0 0 0,1 0 0,-1 0 0,3-3-34,-1 1 43,-1 0 1,0-1-1,-1 1 1,1-1 0,-1 0-1,0 0 1,0-1-1,0 1 1,0-3-44,17-34 108,4-14-108,-10 23 20,-10 22-12,0 0 0,-1 0 0,0-1 0,-1 0 0,0 1 0,-1-1 0,0 0 0,0-9-8,-2 20-7,1 0 0,0 0 1,0 0-1,-1 0 0,1 1 0,0-1 1,0 0-1,0 1 0,0-1 7,1-1-3,5-5-41,0 0 1,4-8 43,4-3-41,-14 17 53,0 0 1,0-1 0,0 1-1,0 0 1,0-1-1,-1 1 1,1 0-1,0-1 1,-1 1-1,1-1 1,-1 1 0,0-1-1,1 1 1,-1-2-13,0 3-16,0-13 160,0 12-160,0 1 0,0-1 0,0 1 0,0-1 0,0 1 0,0-1 0,0 1 0,0-1-1,0 1 1,0-1 0,0 1 0,0-1 0,0 1 0,1-1 0,-1 1 0,0-1 0,0 1 0,0-1 0,1 0 16,0 2-190,0-1 1,0 0-1,-1 0 1,1 0-1,0 0 0,0 0 1,0 1-1,0-1 0,-1 0 1,1 1-1,0-1 0,0 1 190,0-1-246,11 5-1620,3-2 367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89E6-01C8-468A-BA8D-E86D4EDB9A57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0FD63-FC9A-45F0-B2EB-75E10F945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4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6E95F3-205B-4267-8F5F-CB1353BA40F0}" type="slidenum">
              <a:rPr lang="en-GB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5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F53B31-1497-46ED-ADA0-3A7349AE2690}" type="slidenum">
              <a:rPr lang="en-GB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6D049-EC52-4266-932D-E1A8FC598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EF90E6-66C8-4D7E-99D4-574DACA9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37848-0514-40FB-BFE2-86B0A6C8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F5BE8F-9F77-498F-A2A2-DFAE6B81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22F35-6B26-4520-B951-2CD12EEF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21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0DF2F-137E-4B1A-BCFB-1FEBDD2A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9861DC-75AF-4BD8-951C-617A168B4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80CBA5-7D1F-425C-943B-0718B1C5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9F3D9-2455-45A5-ACBC-941707C4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53553C-2963-4DA9-8BA9-E4B20255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E5B816-8997-4CB5-9230-A30BD0851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246A16-F254-4754-A581-344F523C6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172C5-E3CE-4FDC-B311-CA7742E7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B5A3C-EDF9-45B9-9CB1-7CD6C205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6D63D-71E0-47D8-ACF4-6D18D8A8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34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39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73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5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91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9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6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0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7FA00-0CCC-4094-B770-42DE662D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5C851C-41AB-40C7-AA3E-9017BB460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950BCA-5DCA-4CBF-A245-7B89ADE4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DB024-1F53-4274-B530-4434A8C0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3A35C-D728-4DFE-94FF-F7EF3BC2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606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0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95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5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CABE8-DD8B-4A40-84EE-CE0805D1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661D8C-BF17-40D9-A58A-3FD975D3F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ED74C-3598-42FA-AB70-BFA8B7E1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D5EF8-5C4B-41A0-BB19-8579989A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6EC3D3-8049-4945-9B67-F28479EB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92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3E7AF-C3FF-4948-8776-71D6DE23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B1019-98EB-43AE-AB62-FB9F12281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62413D-25B8-40FA-8998-423416224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04BB9B-02FD-45DE-BE8A-1F6A1DED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E142-B7BC-4067-A4E4-062EB6AD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CFE406-1688-48AA-A356-25F3BF48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09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B00E2-3F50-441F-BB5E-B89DD86A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D6FB46-5398-43B5-BC30-32AEE213F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8F2CF5-B56E-4010-B6F6-C77A664D2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1E0146-B0F1-42BF-8D3E-DB8D623D7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134612-298D-4CB9-871B-47A2EC9C4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4CA7A3-13F3-4864-85BB-6BA65647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08D472-0DAF-43AB-B5EA-5AD3D0EA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A1EC1B-053D-494E-9D24-BCEA6392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E99AA-9A93-4FBE-9089-D0D08566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87600B-EA0B-4C14-922E-F7D1AF1B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DFD871-8112-4360-A0CF-D7CA68D6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EE70D9-18A0-477D-B080-DF4985D8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42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D1C955-43A2-4F0D-B20C-EE97A849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3A4F79-20C6-4A63-A8FE-A3A1E053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FBDB64-3358-420E-8DD4-30EB7897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17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06703-BAD7-4869-BA98-41DC939F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41034-5418-4D24-BC3C-220818A9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07ED4E-D4AE-4238-BC01-AF9C808BF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F8CAB4-8DFC-4740-936B-BFB4B653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F947AE-F8E3-4BC5-97C0-B232E186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7FD454-6A63-4C50-A164-5FDFFB37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5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20511-C51E-425D-AD9F-6529A93F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DF715E-C50C-41BA-AA04-977F762E6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C4D7B5-E4FD-4FC6-B1C3-4F07956A7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E7EDAF-FBFD-4E1E-AF85-6CE44E57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E9CD77-2228-4949-B487-0F631709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E48C15-9512-467C-85E1-017E761F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9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A0809D-6002-4345-A234-D2D4C785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AB060F-019F-4F58-88F6-AF6F2F149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D48B61-A41D-426A-A7E7-C2611B444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3EC8-C4D1-45AE-AFFD-8110F5E9C562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6238FA-1313-431C-ADE0-89980F40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69826-AE14-42EA-9E51-E17019C22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54D7-DF0F-46BB-BEE5-37EAC1FE9B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20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0E05-85F0-4EF0-975D-2F7CEF81DE59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D2B9-E43E-4AD0-BCED-F26A56BE3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4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customXml" Target="../ink/ink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jpg"/><Relationship Id="rId1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customXml" Target="../ink/ink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A853469-5801-4914-8056-B4A2DE6B3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927" y="3997058"/>
            <a:ext cx="9129439" cy="1723518"/>
          </a:xfrm>
        </p:spPr>
        <p:txBody>
          <a:bodyPr>
            <a:normAutofit fontScale="70000" lnSpcReduction="20000"/>
          </a:bodyPr>
          <a:lstStyle/>
          <a:p>
            <a:endParaRPr lang="fr-FR" sz="3600" dirty="0"/>
          </a:p>
          <a:p>
            <a:r>
              <a:rPr lang="fr-FR" sz="4000" b="1" dirty="0"/>
              <a:t>Andrée C. EHRESMANN (née </a:t>
            </a:r>
            <a:r>
              <a:rPr lang="fr-FR" sz="4000" b="1" dirty="0" err="1"/>
              <a:t>Bastiani</a:t>
            </a:r>
            <a:r>
              <a:rPr lang="fr-FR" sz="4000" b="1" dirty="0"/>
              <a:t>)</a:t>
            </a:r>
          </a:p>
          <a:p>
            <a:pPr>
              <a:spcBef>
                <a:spcPts val="1800"/>
              </a:spcBef>
            </a:pPr>
            <a:r>
              <a:rPr lang="fr-FR" sz="3600" dirty="0"/>
              <a:t>LAMFA, Université de Picardie Jules Verne</a:t>
            </a:r>
          </a:p>
          <a:p>
            <a:r>
              <a:rPr lang="fr-FR" sz="3600" dirty="0"/>
              <a:t>http://ehres.pagesperso-orange.fr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BEB74E-AF8C-4C8F-8053-AFAA0AD90EE9}"/>
              </a:ext>
            </a:extLst>
          </p:cNvPr>
          <p:cNvSpPr txBox="1"/>
          <p:nvPr/>
        </p:nvSpPr>
        <p:spPr>
          <a:xfrm>
            <a:off x="8123208" y="6488668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Flash Conférence, UPJV, 02/04/2019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DF7A7B36-4B3D-4911-A1A7-A8430E25D9DC}"/>
                  </a:ext>
                </a:extLst>
              </p14:cNvPr>
              <p14:cNvContentPartPr/>
              <p14:nvPr/>
            </p14:nvContentPartPr>
            <p14:xfrm>
              <a:off x="5452569" y="2691638"/>
              <a:ext cx="3960" cy="2520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DF7A7B36-4B3D-4911-A1A7-A8430E25D9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0889" y="2612438"/>
                <a:ext cx="3526200" cy="750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0E706777-D39D-4A7C-BAFA-6B4C21E4BBF7}"/>
              </a:ext>
            </a:extLst>
          </p:cNvPr>
          <p:cNvSpPr txBox="1"/>
          <p:nvPr/>
        </p:nvSpPr>
        <p:spPr>
          <a:xfrm>
            <a:off x="1392705" y="1956849"/>
            <a:ext cx="8819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50 ans d'un itinéraire mathématique : </a:t>
            </a:r>
            <a:br>
              <a:rPr lang="fr-FR" sz="3200" dirty="0"/>
            </a:br>
            <a:r>
              <a:rPr lang="fr-FR" sz="3200" i="1" dirty="0"/>
              <a:t>De l'Analyse aux Systèmes Evolutifs à Mémoire,</a:t>
            </a:r>
            <a:br>
              <a:rPr lang="fr-FR" sz="3200" i="1" dirty="0"/>
            </a:br>
            <a:r>
              <a:rPr lang="fr-FR" sz="3200" i="1" dirty="0"/>
              <a:t>via les Catégories</a:t>
            </a:r>
            <a:br>
              <a:rPr lang="fr-FR" sz="3200" b="1" dirty="0"/>
            </a:b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011B0B-A81C-406C-8841-3A63742659DF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68251" cy="18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3274357" y="784963"/>
            <a:ext cx="5314950" cy="2868612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" name="Connecteur droit 3"/>
          <p:cNvCxnSpPr/>
          <p:nvPr/>
        </p:nvCxnSpPr>
        <p:spPr bwMode="auto">
          <a:xfrm flipV="1">
            <a:off x="6302375" y="3163888"/>
            <a:ext cx="1644650" cy="2984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e libre 3"/>
          <p:cNvSpPr/>
          <p:nvPr/>
        </p:nvSpPr>
        <p:spPr bwMode="auto">
          <a:xfrm rot="19913084">
            <a:off x="7085014" y="1349376"/>
            <a:ext cx="788987" cy="1554163"/>
          </a:xfrm>
          <a:custGeom>
            <a:avLst/>
            <a:gdLst>
              <a:gd name="connsiteX0" fmla="*/ 0 w 1130300"/>
              <a:gd name="connsiteY0" fmla="*/ 2616200 h 2959100"/>
              <a:gd name="connsiteX1" fmla="*/ 800100 w 1130300"/>
              <a:gd name="connsiteY1" fmla="*/ 0 h 2959100"/>
              <a:gd name="connsiteX2" fmla="*/ 1130300 w 1130300"/>
              <a:gd name="connsiteY2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300" h="2959100">
                <a:moveTo>
                  <a:pt x="0" y="2616200"/>
                </a:moveTo>
                <a:lnTo>
                  <a:pt x="800100" y="0"/>
                </a:lnTo>
                <a:lnTo>
                  <a:pt x="1130300" y="29591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 rot="697164">
            <a:off x="7402513" y="2511426"/>
            <a:ext cx="922337" cy="6318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 flipV="1">
            <a:off x="7875588" y="2892425"/>
            <a:ext cx="201612" cy="134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 bwMode="auto">
          <a:xfrm>
            <a:off x="7874001" y="2822575"/>
            <a:ext cx="193675" cy="65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 bwMode="auto">
          <a:xfrm rot="20554593" flipV="1">
            <a:off x="7885113" y="2754313"/>
            <a:ext cx="260350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 bwMode="auto">
          <a:xfrm>
            <a:off x="7867650" y="2644775"/>
            <a:ext cx="266700" cy="77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 bwMode="auto">
          <a:xfrm rot="20554593">
            <a:off x="5916613" y="3132138"/>
            <a:ext cx="323850" cy="2397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 bwMode="auto">
          <a:xfrm flipV="1">
            <a:off x="5872164" y="1360489"/>
            <a:ext cx="1374775" cy="4413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Rectangle 60"/>
          <p:cNvSpPr>
            <a:spLocks noChangeArrowheads="1"/>
          </p:cNvSpPr>
          <p:nvPr/>
        </p:nvSpPr>
        <p:spPr bwMode="auto">
          <a:xfrm rot="-284486">
            <a:off x="8247063" y="2700339"/>
            <a:ext cx="33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anose="020F0502020204030204" pitchFamily="34" charset="0"/>
              </a:rPr>
              <a:t>P'</a:t>
            </a:r>
            <a:endParaRPr lang="fr-FR" altLang="fr-FR" sz="1600">
              <a:solidFill>
                <a:schemeClr val="bg1"/>
              </a:solidFill>
            </a:endParaRPr>
          </a:p>
        </p:txBody>
      </p:sp>
      <p:sp>
        <p:nvSpPr>
          <p:cNvPr id="24589" name="ZoneTexte 80"/>
          <p:cNvSpPr txBox="1">
            <a:spLocks noChangeArrowheads="1"/>
          </p:cNvSpPr>
          <p:nvPr/>
        </p:nvSpPr>
        <p:spPr bwMode="auto">
          <a:xfrm rot="-845289">
            <a:off x="6615637" y="2345265"/>
            <a:ext cx="960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gerbe </a:t>
            </a:r>
          </a:p>
        </p:txBody>
      </p:sp>
      <p:sp>
        <p:nvSpPr>
          <p:cNvPr id="24590" name="ZoneTexte 57"/>
          <p:cNvSpPr txBox="1">
            <a:spLocks noChangeArrowheads="1"/>
          </p:cNvSpPr>
          <p:nvPr/>
        </p:nvSpPr>
        <p:spPr bwMode="auto">
          <a:xfrm>
            <a:off x="5691188" y="1457325"/>
            <a:ext cx="425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24591" name="ZoneTexte 58"/>
          <p:cNvSpPr txBox="1">
            <a:spLocks noChangeArrowheads="1"/>
          </p:cNvSpPr>
          <p:nvPr/>
        </p:nvSpPr>
        <p:spPr bwMode="auto">
          <a:xfrm>
            <a:off x="7189788" y="1157289"/>
            <a:ext cx="577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C'</a:t>
            </a:r>
            <a:endParaRPr lang="fr-FR" altLang="fr-FR" sz="16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92" name="ZoneTexte 64"/>
          <p:cNvSpPr txBox="1">
            <a:spLocks noChangeArrowheads="1"/>
          </p:cNvSpPr>
          <p:nvPr/>
        </p:nvSpPr>
        <p:spPr bwMode="auto">
          <a:xfrm rot="-1080432">
            <a:off x="5861709" y="1504079"/>
            <a:ext cx="1999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    lien n-simple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 flipV="1">
            <a:off x="3348039" y="1994248"/>
            <a:ext cx="5265737" cy="114300"/>
          </a:xfrm>
          <a:prstGeom prst="line">
            <a:avLst/>
          </a:prstGeom>
          <a:ln w="2222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haut 18"/>
          <p:cNvSpPr/>
          <p:nvPr/>
        </p:nvSpPr>
        <p:spPr bwMode="auto">
          <a:xfrm rot="20374355" flipH="1">
            <a:off x="7446963" y="1889126"/>
            <a:ext cx="106362" cy="34131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596" name="ZoneTexte 73"/>
          <p:cNvSpPr txBox="1">
            <a:spLocks noChangeArrowheads="1"/>
          </p:cNvSpPr>
          <p:nvPr/>
        </p:nvSpPr>
        <p:spPr bwMode="auto">
          <a:xfrm>
            <a:off x="823640" y="145585"/>
            <a:ext cx="1002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+mn-lt"/>
              </a:rPr>
              <a:t>PRINCIPE DE MULTIPLICITE (MP) ET LIENS COMPLEXES </a:t>
            </a:r>
          </a:p>
        </p:txBody>
      </p:sp>
      <p:sp>
        <p:nvSpPr>
          <p:cNvPr id="22" name="Forme libre 21"/>
          <p:cNvSpPr/>
          <p:nvPr/>
        </p:nvSpPr>
        <p:spPr bwMode="auto">
          <a:xfrm rot="20374355">
            <a:off x="5518150" y="1797050"/>
            <a:ext cx="869950" cy="1454150"/>
          </a:xfrm>
          <a:custGeom>
            <a:avLst/>
            <a:gdLst>
              <a:gd name="connsiteX0" fmla="*/ 0 w 1130300"/>
              <a:gd name="connsiteY0" fmla="*/ 2616200 h 2959100"/>
              <a:gd name="connsiteX1" fmla="*/ 800100 w 1130300"/>
              <a:gd name="connsiteY1" fmla="*/ 0 h 2959100"/>
              <a:gd name="connsiteX2" fmla="*/ 1130300 w 1130300"/>
              <a:gd name="connsiteY2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300" h="2959100">
                <a:moveTo>
                  <a:pt x="0" y="2616200"/>
                </a:moveTo>
                <a:lnTo>
                  <a:pt x="800100" y="0"/>
                </a:lnTo>
                <a:lnTo>
                  <a:pt x="1130300" y="29591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 rot="131799">
            <a:off x="5761038" y="2919413"/>
            <a:ext cx="927100" cy="5270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Flèche vers le haut 23"/>
          <p:cNvSpPr/>
          <p:nvPr/>
        </p:nvSpPr>
        <p:spPr bwMode="auto">
          <a:xfrm rot="20374355" flipH="1">
            <a:off x="5946776" y="2244726"/>
            <a:ext cx="104775" cy="34131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600" name="ZoneTexte 56"/>
          <p:cNvSpPr txBox="1">
            <a:spLocks noChangeArrowheads="1"/>
          </p:cNvSpPr>
          <p:nvPr/>
        </p:nvSpPr>
        <p:spPr bwMode="auto">
          <a:xfrm>
            <a:off x="5703889" y="2976564"/>
            <a:ext cx="407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24601" name="ZoneTexte 86"/>
          <p:cNvSpPr txBox="1">
            <a:spLocks noChangeArrowheads="1"/>
          </p:cNvSpPr>
          <p:nvPr/>
        </p:nvSpPr>
        <p:spPr bwMode="auto">
          <a:xfrm>
            <a:off x="6030913" y="3178175"/>
            <a:ext cx="500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fr-FR" altLang="fr-FR" sz="1600" i="1" baseline="-2500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27" name="Connecteur droit avec flèche 26"/>
          <p:cNvCxnSpPr>
            <a:stCxn id="24600" idx="3"/>
          </p:cNvCxnSpPr>
          <p:nvPr/>
        </p:nvCxnSpPr>
        <p:spPr bwMode="auto">
          <a:xfrm flipV="1">
            <a:off x="6111876" y="2649539"/>
            <a:ext cx="1770063" cy="49688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 bwMode="auto">
          <a:xfrm flipV="1">
            <a:off x="6254750" y="2840038"/>
            <a:ext cx="1651000" cy="4635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 bwMode="auto">
          <a:xfrm flipV="1">
            <a:off x="6248401" y="2668588"/>
            <a:ext cx="1624013" cy="6334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 bwMode="auto">
          <a:xfrm flipV="1">
            <a:off x="6254750" y="3030538"/>
            <a:ext cx="1627188" cy="2730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4600" idx="3"/>
          </p:cNvCxnSpPr>
          <p:nvPr/>
        </p:nvCxnSpPr>
        <p:spPr>
          <a:xfrm>
            <a:off x="6111876" y="3146426"/>
            <a:ext cx="136525" cy="1508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5" idx="1"/>
          </p:cNvCxnSpPr>
          <p:nvPr/>
        </p:nvCxnSpPr>
        <p:spPr bwMode="auto">
          <a:xfrm flipV="1">
            <a:off x="6118225" y="2543175"/>
            <a:ext cx="1471613" cy="3746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83"/>
          <p:cNvGrpSpPr>
            <a:grpSpLocks/>
          </p:cNvGrpSpPr>
          <p:nvPr/>
        </p:nvGrpSpPr>
        <p:grpSpPr bwMode="auto">
          <a:xfrm>
            <a:off x="537895" y="1776452"/>
            <a:ext cx="10777654" cy="3374663"/>
            <a:chOff x="-957263" y="1718966"/>
            <a:chExt cx="10778477" cy="3374533"/>
          </a:xfrm>
        </p:grpSpPr>
        <p:sp>
          <p:nvSpPr>
            <p:cNvPr id="45" name="Forme libre 44"/>
            <p:cNvSpPr/>
            <p:nvPr/>
          </p:nvSpPr>
          <p:spPr>
            <a:xfrm rot="251262">
              <a:off x="3582831" y="1718966"/>
              <a:ext cx="738243" cy="1439808"/>
            </a:xfrm>
            <a:custGeom>
              <a:avLst/>
              <a:gdLst>
                <a:gd name="connsiteX0" fmla="*/ 0 w 866898"/>
                <a:gd name="connsiteY0" fmla="*/ 1448789 h 1638795"/>
                <a:gd name="connsiteX1" fmla="*/ 866898 w 866898"/>
                <a:gd name="connsiteY1" fmla="*/ 0 h 1638795"/>
                <a:gd name="connsiteX2" fmla="*/ 724394 w 866898"/>
                <a:gd name="connsiteY2" fmla="*/ 1638795 h 1638795"/>
                <a:gd name="connsiteX3" fmla="*/ 724394 w 866898"/>
                <a:gd name="connsiteY3" fmla="*/ 1638795 h 16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898" h="1638795">
                  <a:moveTo>
                    <a:pt x="0" y="1448789"/>
                  </a:moveTo>
                  <a:lnTo>
                    <a:pt x="866898" y="0"/>
                  </a:lnTo>
                  <a:lnTo>
                    <a:pt x="724394" y="1638795"/>
                  </a:lnTo>
                  <a:lnTo>
                    <a:pt x="724394" y="163879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endParaRPr lang="fr-FR" sz="2000"/>
            </a:p>
          </p:txBody>
        </p:sp>
        <p:sp>
          <p:nvSpPr>
            <p:cNvPr id="46" name="Ellipse 45"/>
            <p:cNvSpPr/>
            <p:nvPr/>
          </p:nvSpPr>
          <p:spPr bwMode="auto">
            <a:xfrm rot="251262">
              <a:off x="3525676" y="2836523"/>
              <a:ext cx="647749" cy="42384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endParaRPr lang="fr-FR" sz="2000" dirty="0"/>
            </a:p>
          </p:txBody>
        </p:sp>
        <p:sp>
          <p:nvSpPr>
            <p:cNvPr id="47" name="Flèche vers le haut 46"/>
            <p:cNvSpPr/>
            <p:nvPr/>
          </p:nvSpPr>
          <p:spPr bwMode="auto">
            <a:xfrm rot="1391262">
              <a:off x="4028952" y="2172974"/>
              <a:ext cx="120659" cy="34765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endParaRPr lang="fr-FR" sz="2000"/>
            </a:p>
          </p:txBody>
        </p:sp>
        <p:sp>
          <p:nvSpPr>
            <p:cNvPr id="24619" name="ZoneTexte 112"/>
            <p:cNvSpPr txBox="1">
              <a:spLocks noChangeArrowheads="1"/>
            </p:cNvSpPr>
            <p:nvPr/>
          </p:nvSpPr>
          <p:spPr bwMode="auto">
            <a:xfrm>
              <a:off x="3676102" y="2977094"/>
              <a:ext cx="303856" cy="33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latin typeface="Calibri" panose="020F0502020204030204" pitchFamily="34" charset="0"/>
                </a:rPr>
                <a:t>Q</a:t>
              </a:r>
            </a:p>
          </p:txBody>
        </p:sp>
        <p:sp>
          <p:nvSpPr>
            <p:cNvPr id="24620" name="ZoneTexte 63"/>
            <p:cNvSpPr txBox="1">
              <a:spLocks noChangeArrowheads="1"/>
            </p:cNvSpPr>
            <p:nvPr/>
          </p:nvSpPr>
          <p:spPr bwMode="auto">
            <a:xfrm>
              <a:off x="-957263" y="3893216"/>
              <a:ext cx="10778477" cy="120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  <a:buNone/>
              </a:pPr>
              <a:r>
                <a:rPr lang="fr-FR" altLang="fr-FR" sz="2400" dirty="0">
                  <a:latin typeface="+mn-lt"/>
                </a:rPr>
                <a:t> U</a:t>
              </a:r>
              <a:r>
                <a:rPr lang="fr-FR" sz="2400" dirty="0">
                  <a:latin typeface="+mn-lt"/>
                </a:rPr>
                <a:t>ne catégorie hiérarchique </a:t>
              </a:r>
              <a:r>
                <a:rPr lang="fr-FR" sz="2400" i="1" dirty="0">
                  <a:latin typeface="+mn-lt"/>
                </a:rPr>
                <a:t>vérifie MP</a:t>
              </a:r>
              <a:r>
                <a:rPr lang="fr-FR" sz="2400" dirty="0">
                  <a:latin typeface="+mn-lt"/>
                </a:rPr>
                <a:t> si, pour tout </a:t>
              </a:r>
              <a:r>
                <a:rPr lang="fr-FR" sz="2400" i="1" dirty="0">
                  <a:latin typeface="+mn-lt"/>
                </a:rPr>
                <a:t>n</a:t>
              </a:r>
              <a:r>
                <a:rPr lang="fr-FR" sz="2400" dirty="0">
                  <a:latin typeface="+mn-lt"/>
                </a:rPr>
                <a:t>, il existe des objets C de niveau &gt; </a:t>
              </a:r>
              <a:r>
                <a:rPr lang="fr-FR" sz="2400" i="1" dirty="0">
                  <a:latin typeface="+mn-lt"/>
                </a:rPr>
                <a:t>n</a:t>
              </a:r>
              <a:r>
                <a:rPr lang="fr-FR" sz="2400" dirty="0">
                  <a:latin typeface="+mn-lt"/>
                </a:rPr>
                <a:t> qui sont </a:t>
              </a:r>
              <a:r>
                <a:rPr lang="fr-FR" sz="2400" i="1" dirty="0">
                  <a:latin typeface="+mn-lt"/>
                </a:rPr>
                <a:t>n-</a:t>
              </a:r>
              <a:r>
                <a:rPr lang="fr-FR" sz="2400" b="1" i="1" dirty="0" err="1">
                  <a:latin typeface="+mn-lt"/>
                </a:rPr>
                <a:t>multifacettes</a:t>
              </a:r>
              <a:r>
                <a:rPr lang="fr-FR" sz="2400" dirty="0">
                  <a:latin typeface="+mn-lt"/>
                </a:rPr>
                <a:t> au sens : C est la colimite d'au moins 2 patterns P et Q de niveaux ≤ </a:t>
              </a:r>
              <a:r>
                <a:rPr lang="fr-FR" sz="2400" i="1" dirty="0">
                  <a:latin typeface="+mn-lt"/>
                </a:rPr>
                <a:t>n</a:t>
              </a:r>
              <a:r>
                <a:rPr lang="fr-FR" sz="2400" dirty="0">
                  <a:latin typeface="+mn-lt"/>
                </a:rPr>
                <a:t> tels que l'identité de C ne soit pas n-simple (i.e. ni (P, Q) ni (Q, P)-simple).</a:t>
              </a:r>
            </a:p>
          </p:txBody>
        </p:sp>
      </p:grpSp>
      <p:sp>
        <p:nvSpPr>
          <p:cNvPr id="24610" name="Rectangle 56"/>
          <p:cNvSpPr>
            <a:spLocks noChangeArrowheads="1"/>
          </p:cNvSpPr>
          <p:nvPr/>
        </p:nvSpPr>
        <p:spPr bwMode="auto">
          <a:xfrm>
            <a:off x="2871788" y="62611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97F7A18B-B646-46BC-9870-2353702F58B8}"/>
                  </a:ext>
                </a:extLst>
              </p14:cNvPr>
              <p14:cNvContentPartPr/>
              <p14:nvPr/>
            </p14:nvContentPartPr>
            <p14:xfrm>
              <a:off x="5333170" y="914100"/>
              <a:ext cx="13680" cy="972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97F7A18B-B646-46BC-9870-2353702F58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5170" y="896100"/>
                <a:ext cx="49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109B8A7F-AD4C-40D4-8FF5-2520E0E9AE16}"/>
                  </a:ext>
                </a:extLst>
              </p14:cNvPr>
              <p14:cNvContentPartPr/>
              <p14:nvPr/>
            </p14:nvContentPartPr>
            <p14:xfrm>
              <a:off x="6766330" y="1236660"/>
              <a:ext cx="108360" cy="1504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109B8A7F-AD4C-40D4-8FF5-2520E0E9AE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8690" y="1218660"/>
                <a:ext cx="144000" cy="18612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ZoneTexte 56">
            <a:extLst>
              <a:ext uri="{FF2B5EF4-FFF2-40B4-BE49-F238E27FC236}">
                <a16:creationId xmlns:a16="http://schemas.microsoft.com/office/drawing/2014/main" id="{2DA7964D-8BFA-4032-9AD9-BEAED59BCA65}"/>
              </a:ext>
            </a:extLst>
          </p:cNvPr>
          <p:cNvSpPr txBox="1"/>
          <p:nvPr/>
        </p:nvSpPr>
        <p:spPr>
          <a:xfrm>
            <a:off x="7058722" y="3261731"/>
            <a:ext cx="16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niveaux ≤  n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73384C3-7705-4672-87C1-5B428E9D92A9}"/>
              </a:ext>
            </a:extLst>
          </p:cNvPr>
          <p:cNvSpPr txBox="1"/>
          <p:nvPr/>
        </p:nvSpPr>
        <p:spPr>
          <a:xfrm>
            <a:off x="7099610" y="748989"/>
            <a:ext cx="16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niveau  n+1</a:t>
            </a:r>
          </a:p>
        </p:txBody>
      </p:sp>
      <p:grpSp>
        <p:nvGrpSpPr>
          <p:cNvPr id="12" name="Groupe 84"/>
          <p:cNvGrpSpPr>
            <a:grpSpLocks/>
          </p:cNvGrpSpPr>
          <p:nvPr/>
        </p:nvGrpSpPr>
        <p:grpSpPr bwMode="auto">
          <a:xfrm>
            <a:off x="3457417" y="1180307"/>
            <a:ext cx="2410000" cy="2071689"/>
            <a:chOff x="2041494" y="1205900"/>
            <a:chExt cx="2409959" cy="2072729"/>
          </a:xfrm>
        </p:grpSpPr>
        <p:cxnSp>
          <p:nvCxnSpPr>
            <p:cNvPr id="34" name="Connecteur droit avec flèche 33"/>
            <p:cNvCxnSpPr>
              <a:endCxn id="45" idx="1"/>
            </p:cNvCxnSpPr>
            <p:nvPr/>
          </p:nvCxnSpPr>
          <p:spPr>
            <a:xfrm>
              <a:off x="3029418" y="1237263"/>
              <a:ext cx="1422035" cy="59397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èche droite 34"/>
            <p:cNvSpPr/>
            <p:nvPr/>
          </p:nvSpPr>
          <p:spPr bwMode="auto">
            <a:xfrm rot="1031262">
              <a:off x="2847931" y="2765609"/>
              <a:ext cx="506404" cy="15088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623" name="ZoneTexte 50"/>
            <p:cNvSpPr txBox="1">
              <a:spLocks noChangeArrowheads="1"/>
            </p:cNvSpPr>
            <p:nvPr/>
          </p:nvSpPr>
          <p:spPr bwMode="auto">
            <a:xfrm rot="1088637">
              <a:off x="3003038" y="2446748"/>
              <a:ext cx="931824" cy="33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gerbe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2460587" y="2416183"/>
              <a:ext cx="1338239" cy="4208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2357402" y="2857730"/>
              <a:ext cx="1365226" cy="4208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26" name="ZoneTexte 56"/>
            <p:cNvSpPr txBox="1">
              <a:spLocks noChangeArrowheads="1"/>
            </p:cNvSpPr>
            <p:nvPr/>
          </p:nvSpPr>
          <p:spPr bwMode="auto">
            <a:xfrm rot="1374747">
              <a:off x="3076396" y="1483811"/>
              <a:ext cx="1340005" cy="33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  lien n-simple</a:t>
              </a:r>
            </a:p>
          </p:txBody>
        </p:sp>
        <p:sp>
          <p:nvSpPr>
            <p:cNvPr id="40" name="Forme libre 39"/>
            <p:cNvSpPr/>
            <p:nvPr/>
          </p:nvSpPr>
          <p:spPr>
            <a:xfrm rot="422604">
              <a:off x="2200242" y="1205900"/>
              <a:ext cx="739762" cy="1497765"/>
            </a:xfrm>
            <a:custGeom>
              <a:avLst/>
              <a:gdLst>
                <a:gd name="connsiteX0" fmla="*/ 0 w 866898"/>
                <a:gd name="connsiteY0" fmla="*/ 1448789 h 1638795"/>
                <a:gd name="connsiteX1" fmla="*/ 866898 w 866898"/>
                <a:gd name="connsiteY1" fmla="*/ 0 h 1638795"/>
                <a:gd name="connsiteX2" fmla="*/ 724394 w 866898"/>
                <a:gd name="connsiteY2" fmla="*/ 1638795 h 1638795"/>
                <a:gd name="connsiteX3" fmla="*/ 724394 w 866898"/>
                <a:gd name="connsiteY3" fmla="*/ 1638795 h 16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898" h="1638795">
                  <a:moveTo>
                    <a:pt x="0" y="1448789"/>
                  </a:moveTo>
                  <a:lnTo>
                    <a:pt x="866898" y="0"/>
                  </a:lnTo>
                  <a:lnTo>
                    <a:pt x="724394" y="1638795"/>
                  </a:lnTo>
                  <a:lnTo>
                    <a:pt x="724394" y="1638795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 bwMode="auto">
            <a:xfrm rot="251262">
              <a:off x="2041494" y="2425713"/>
              <a:ext cx="709600" cy="4240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2" name="Flèche vers le haut 41"/>
            <p:cNvSpPr/>
            <p:nvPr/>
          </p:nvSpPr>
          <p:spPr bwMode="auto">
            <a:xfrm rot="1391262">
              <a:off x="2657434" y="1723685"/>
              <a:ext cx="122236" cy="346249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630" name="ZoneTexte 107"/>
            <p:cNvSpPr txBox="1">
              <a:spLocks noChangeArrowheads="1"/>
            </p:cNvSpPr>
            <p:nvPr/>
          </p:nvSpPr>
          <p:spPr bwMode="auto">
            <a:xfrm>
              <a:off x="2369522" y="2557352"/>
              <a:ext cx="4193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Q'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0408222-E648-49B4-8BED-BE7FA86263E1}"/>
              </a:ext>
            </a:extLst>
          </p:cNvPr>
          <p:cNvGrpSpPr/>
          <p:nvPr/>
        </p:nvGrpSpPr>
        <p:grpSpPr>
          <a:xfrm>
            <a:off x="514350" y="840142"/>
            <a:ext cx="10864850" cy="5860318"/>
            <a:chOff x="514350" y="840142"/>
            <a:chExt cx="10864850" cy="5860318"/>
          </a:xfrm>
        </p:grpSpPr>
        <p:grpSp>
          <p:nvGrpSpPr>
            <p:cNvPr id="14" name="Groupe 59"/>
            <p:cNvGrpSpPr>
              <a:grpSpLocks/>
            </p:cNvGrpSpPr>
            <p:nvPr/>
          </p:nvGrpSpPr>
          <p:grpSpPr bwMode="auto">
            <a:xfrm>
              <a:off x="4168407" y="840142"/>
              <a:ext cx="3086467" cy="543542"/>
              <a:chOff x="2719070" y="1049973"/>
              <a:chExt cx="3019742" cy="433862"/>
            </a:xfrm>
          </p:grpSpPr>
          <p:grpSp>
            <p:nvGrpSpPr>
              <p:cNvPr id="24612" name="Groupe 85"/>
              <p:cNvGrpSpPr>
                <a:grpSpLocks/>
              </p:cNvGrpSpPr>
              <p:nvPr/>
            </p:nvGrpSpPr>
            <p:grpSpPr bwMode="auto">
              <a:xfrm>
                <a:off x="2977257" y="1213597"/>
                <a:ext cx="2761555" cy="270238"/>
                <a:chOff x="2977928" y="1188444"/>
                <a:chExt cx="2760884" cy="270062"/>
              </a:xfrm>
            </p:grpSpPr>
            <p:sp>
              <p:nvSpPr>
                <p:cNvPr id="56" name="Forme libre 55"/>
                <p:cNvSpPr/>
                <p:nvPr/>
              </p:nvSpPr>
              <p:spPr>
                <a:xfrm>
                  <a:off x="2977928" y="1232039"/>
                  <a:ext cx="2760884" cy="191500"/>
                </a:xfrm>
                <a:custGeom>
                  <a:avLst/>
                  <a:gdLst>
                    <a:gd name="connsiteX0" fmla="*/ 0 w 3313216"/>
                    <a:gd name="connsiteY0" fmla="*/ 338447 h 374073"/>
                    <a:gd name="connsiteX1" fmla="*/ 1698171 w 3313216"/>
                    <a:gd name="connsiteY1" fmla="*/ 5938 h 374073"/>
                    <a:gd name="connsiteX2" fmla="*/ 3313216 w 3313216"/>
                    <a:gd name="connsiteY2" fmla="*/ 374073 h 374073"/>
                    <a:gd name="connsiteX0" fmla="*/ 0 w 3331956"/>
                    <a:gd name="connsiteY0" fmla="*/ 153819 h 370982"/>
                    <a:gd name="connsiteX1" fmla="*/ 1716911 w 3331956"/>
                    <a:gd name="connsiteY1" fmla="*/ 2847 h 370982"/>
                    <a:gd name="connsiteX2" fmla="*/ 3331956 w 3331956"/>
                    <a:gd name="connsiteY2" fmla="*/ 370982 h 37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1956" h="370982">
                      <a:moveTo>
                        <a:pt x="0" y="153819"/>
                      </a:moveTo>
                      <a:cubicBezTo>
                        <a:pt x="572984" y="-15405"/>
                        <a:pt x="1164708" y="-3091"/>
                        <a:pt x="1716911" y="2847"/>
                      </a:cubicBezTo>
                      <a:cubicBezTo>
                        <a:pt x="2269114" y="8785"/>
                        <a:pt x="2800535" y="189883"/>
                        <a:pt x="3331956" y="370982"/>
                      </a:cubicBezTo>
                    </a:path>
                  </a:pathLst>
                </a:custGeom>
                <a:ln w="2222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just" eaLnBrk="1" hangingPunct="1">
                    <a:defRPr/>
                  </a:pPr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15" name="ZoneTexte 62"/>
                <p:cNvSpPr txBox="1">
                  <a:spLocks noChangeArrowheads="1"/>
                </p:cNvSpPr>
                <p:nvPr/>
              </p:nvSpPr>
              <p:spPr bwMode="auto">
                <a:xfrm>
                  <a:off x="3672447" y="1188444"/>
                  <a:ext cx="1816932" cy="270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60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lien n-complexe</a:t>
                  </a:r>
                </a:p>
              </p:txBody>
            </p:sp>
          </p:grpSp>
          <p:sp>
            <p:nvSpPr>
              <p:cNvPr id="24613" name="ZoneTexte 57"/>
              <p:cNvSpPr txBox="1">
                <a:spLocks noChangeArrowheads="1"/>
              </p:cNvSpPr>
              <p:nvPr/>
            </p:nvSpPr>
            <p:spPr bwMode="auto">
              <a:xfrm>
                <a:off x="2719070" y="1049973"/>
                <a:ext cx="425450" cy="27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052AF3E-AD11-4751-949B-4DD7C3E16581}"/>
                </a:ext>
              </a:extLst>
            </p:cNvPr>
            <p:cNvSpPr txBox="1"/>
            <p:nvPr/>
          </p:nvSpPr>
          <p:spPr>
            <a:xfrm>
              <a:off x="514350" y="5130800"/>
              <a:ext cx="108648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altLang="fr-FR" sz="2400" dirty="0"/>
                <a:t>MP traduit la propriété de "dégénérescence" en Biologie. Il permet l'existence de </a:t>
              </a:r>
              <a:r>
                <a:rPr lang="fr-FR" altLang="fr-FR" sz="2400" i="1" dirty="0"/>
                <a:t>liens</a:t>
              </a:r>
              <a:r>
                <a:rPr lang="fr-FR" altLang="fr-FR" sz="2400" dirty="0"/>
                <a:t> </a:t>
              </a:r>
              <a:r>
                <a:rPr lang="fr-FR" altLang="fr-FR" sz="2400" i="1" dirty="0"/>
                <a:t>n-complexes, </a:t>
              </a:r>
              <a:r>
                <a:rPr lang="fr-FR" altLang="fr-FR" sz="2400" dirty="0"/>
                <a:t>composés de liens </a:t>
              </a:r>
              <a:r>
                <a:rPr lang="fr-FR" altLang="fr-FR" sz="2400" i="1" dirty="0"/>
                <a:t>n-</a:t>
              </a:r>
              <a:r>
                <a:rPr lang="fr-FR" altLang="fr-FR" sz="2400" dirty="0"/>
                <a:t>simples recollant des gerbes non adjacentes. De tels liens représentent des propriétés émergeant au niveau n+1 et non observables aux niveaux ≤ n bien que dépendant de la structure globale de ces niveaux.</a:t>
              </a:r>
              <a:endParaRPr lang="fr-FR" sz="2400" dirty="0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6E74DA74-6D00-479A-94CC-844B3FDEF9B4}"/>
              </a:ext>
            </a:extLst>
          </p:cNvPr>
          <p:cNvSpPr txBox="1"/>
          <p:nvPr/>
        </p:nvSpPr>
        <p:spPr>
          <a:xfrm>
            <a:off x="4053468" y="1037063"/>
            <a:ext cx="27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2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6"/>
    </mc:Choice>
    <mc:Fallback xmlns="">
      <p:transition spd="slow" advTm="12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16030E-7AFD-4857-9A65-DAF2F2E4E2F8}"/>
              </a:ext>
            </a:extLst>
          </p:cNvPr>
          <p:cNvSpPr txBox="1"/>
          <p:nvPr/>
        </p:nvSpPr>
        <p:spPr>
          <a:xfrm>
            <a:off x="752060" y="142983"/>
            <a:ext cx="10457985" cy="34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UN SEM DANS SON DEVENIR: PROCESSUS DE COMPLEXIFICATION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184230-FDA9-44FF-A50C-3B8C448A2370}"/>
              </a:ext>
            </a:extLst>
          </p:cNvPr>
          <p:cNvSpPr txBox="1"/>
          <p:nvPr/>
        </p:nvSpPr>
        <p:spPr>
          <a:xfrm>
            <a:off x="672173" y="698664"/>
            <a:ext cx="10833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René Thom (1988) </a:t>
            </a:r>
            <a:r>
              <a:rPr lang="en-GB" altLang="fr-FR" sz="2400" dirty="0">
                <a:latin typeface="Calibri" panose="020F0502020204030204" pitchFamily="34" charset="0"/>
              </a:rPr>
              <a:t> </a:t>
            </a:r>
            <a:r>
              <a:rPr lang="fr-FR" altLang="fr-FR" sz="2400" dirty="0">
                <a:latin typeface="Calibri" panose="020F0502020204030204" pitchFamily="34" charset="0"/>
              </a:rPr>
              <a:t>distingue</a:t>
            </a:r>
            <a:r>
              <a:rPr lang="en-GB" altLang="fr-FR" sz="2400" dirty="0">
                <a:latin typeface="Calibri" panose="020F0502020204030204" pitchFamily="34" charset="0"/>
              </a:rPr>
              <a:t> 4 </a:t>
            </a:r>
            <a:r>
              <a:rPr lang="en-GB" altLang="fr-FR" sz="2400" i="1" dirty="0">
                <a:latin typeface="Calibri" panose="020F0502020204030204" pitchFamily="34" charset="0"/>
              </a:rPr>
              <a:t>transformations </a:t>
            </a:r>
            <a:r>
              <a:rPr lang="en-GB" altLang="fr-FR" sz="2400" i="1" dirty="0" err="1">
                <a:latin typeface="Calibri" panose="020F0502020204030204" pitchFamily="34" charset="0"/>
              </a:rPr>
              <a:t>archétypales</a:t>
            </a:r>
            <a:r>
              <a:rPr lang="en-GB" altLang="fr-FR" sz="2400" i="1" dirty="0">
                <a:latin typeface="Calibri" panose="020F0502020204030204" pitchFamily="34" charset="0"/>
              </a:rPr>
              <a:t> </a:t>
            </a:r>
            <a:r>
              <a:rPr lang="en-GB" altLang="fr-FR" sz="2400" dirty="0">
                <a:latin typeface="Calibri" panose="020F0502020204030204" pitchFamily="34" charset="0"/>
              </a:rPr>
              <a:t>:</a:t>
            </a:r>
            <a:r>
              <a:rPr lang="en-GB" altLang="fr-FR" sz="2400" i="1" dirty="0">
                <a:latin typeface="Calibri" panose="020F0502020204030204" pitchFamily="34" charset="0"/>
              </a:rPr>
              <a:t>  </a:t>
            </a:r>
          </a:p>
          <a:p>
            <a:pPr algn="ctr">
              <a:spcBef>
                <a:spcPct val="0"/>
              </a:spcBef>
            </a:pPr>
            <a:r>
              <a:rPr lang="en-GB" altLang="fr-FR" sz="2400" i="1" dirty="0">
                <a:latin typeface="Calibri" panose="020F0502020204030204" pitchFamily="34" charset="0"/>
              </a:rPr>
              <a:t>"N</a:t>
            </a:r>
            <a:r>
              <a:rPr lang="en-GB" altLang="fr-FR" sz="2400" dirty="0">
                <a:latin typeface="Calibri" panose="020F0502020204030204" pitchFamily="34" charset="0"/>
              </a:rPr>
              <a:t>aissance, Mort, Scission, Confluence"; </a:t>
            </a:r>
          </a:p>
          <a:p>
            <a:pPr algn="just">
              <a:spcBef>
                <a:spcPct val="0"/>
              </a:spcBef>
            </a:pPr>
            <a:r>
              <a:rPr lang="en-GB" sz="2400" dirty="0">
                <a:latin typeface="Calibri" panose="020F0502020204030204" pitchFamily="34" charset="0"/>
              </a:rPr>
              <a:t>La transition entre </a:t>
            </a:r>
            <a:r>
              <a:rPr lang="en-GB" sz="2400" dirty="0" err="1">
                <a:latin typeface="Calibri" panose="020F0502020204030204" pitchFamily="34" charset="0"/>
              </a:rPr>
              <a:t>états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successifs</a:t>
            </a:r>
            <a:r>
              <a:rPr lang="en-GB" sz="2400" dirty="0">
                <a:latin typeface="Calibri" panose="020F0502020204030204" pitchFamily="34" charset="0"/>
              </a:rPr>
              <a:t> du </a:t>
            </a:r>
            <a:r>
              <a:rPr lang="en-GB" sz="2400" dirty="0" err="1">
                <a:latin typeface="Calibri" panose="020F0502020204030204" pitchFamily="34" charset="0"/>
              </a:rPr>
              <a:t>système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est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modélisée</a:t>
            </a:r>
            <a:r>
              <a:rPr lang="en-GB" sz="2400" dirty="0">
                <a:latin typeface="Calibri" panose="020F0502020204030204" pitchFamily="34" charset="0"/>
              </a:rPr>
              <a:t> dans les SEM par des </a:t>
            </a:r>
            <a:r>
              <a:rPr lang="en-GB" sz="2400" i="1" dirty="0" err="1">
                <a:latin typeface="Calibri" panose="020F0502020204030204" pitchFamily="34" charset="0"/>
              </a:rPr>
              <a:t>processus</a:t>
            </a:r>
            <a:r>
              <a:rPr lang="en-GB" sz="2400" i="1" dirty="0">
                <a:latin typeface="Calibri" panose="020F0502020204030204" pitchFamily="34" charset="0"/>
              </a:rPr>
              <a:t> de complexification </a:t>
            </a:r>
            <a:r>
              <a:rPr lang="fr-FR" altLang="fr-FR" sz="2400" dirty="0">
                <a:latin typeface="Calibri" panose="020F0502020204030204" pitchFamily="34" charset="0"/>
              </a:rPr>
              <a:t>qui décrivent le résultat obtenu par changements structurels du type : ajout et élimination d'éléments ; combinaison de patterns de sorte qu'ils acquièrent une colimite ou, s'ils en ont une, la conservent.</a:t>
            </a:r>
            <a:endParaRPr lang="fr-FR" sz="2400" dirty="0"/>
          </a:p>
        </p:txBody>
      </p: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3660BB13-CF12-4B35-8D37-5B3175605B30}"/>
              </a:ext>
            </a:extLst>
          </p:cNvPr>
          <p:cNvCxnSpPr>
            <a:cxnSpLocks/>
          </p:cNvCxnSpPr>
          <p:nvPr/>
        </p:nvCxnSpPr>
        <p:spPr>
          <a:xfrm>
            <a:off x="9130208" y="5563017"/>
            <a:ext cx="0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A1AE93BB-A738-4EBC-BD7D-878E0B7B784E}"/>
              </a:ext>
            </a:extLst>
          </p:cNvPr>
          <p:cNvGrpSpPr/>
          <p:nvPr/>
        </p:nvGrpSpPr>
        <p:grpSpPr>
          <a:xfrm>
            <a:off x="1857916" y="3171460"/>
            <a:ext cx="8512912" cy="3686540"/>
            <a:chOff x="1768707" y="914021"/>
            <a:chExt cx="7473988" cy="2753978"/>
          </a:xfrm>
        </p:grpSpPr>
        <p:grpSp>
          <p:nvGrpSpPr>
            <p:cNvPr id="199" name="Groupe 57">
              <a:extLst>
                <a:ext uri="{FF2B5EF4-FFF2-40B4-BE49-F238E27FC236}">
                  <a16:creationId xmlns:a16="http://schemas.microsoft.com/office/drawing/2014/main" id="{CFA63970-B8A3-469D-AC38-041C518D6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707" y="1167639"/>
              <a:ext cx="3270250" cy="2413628"/>
              <a:chOff x="584200" y="962025"/>
              <a:chExt cx="4038600" cy="2889250"/>
            </a:xfrm>
          </p:grpSpPr>
          <p:grpSp>
            <p:nvGrpSpPr>
              <p:cNvPr id="257" name="Group 3">
                <a:extLst>
                  <a:ext uri="{FF2B5EF4-FFF2-40B4-BE49-F238E27FC236}">
                    <a16:creationId xmlns:a16="http://schemas.microsoft.com/office/drawing/2014/main" id="{57A3B6E6-CB65-4E97-BD6F-DECBE4B443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4200" y="962025"/>
                <a:ext cx="4038600" cy="2889250"/>
                <a:chOff x="1595" y="516"/>
                <a:chExt cx="2544" cy="1820"/>
              </a:xfrm>
            </p:grpSpPr>
            <p:grpSp>
              <p:nvGrpSpPr>
                <p:cNvPr id="262" name="Group 4">
                  <a:extLst>
                    <a:ext uri="{FF2B5EF4-FFF2-40B4-BE49-F238E27FC236}">
                      <a16:creationId xmlns:a16="http://schemas.microsoft.com/office/drawing/2014/main" id="{B4009F2A-96E2-4FC1-AD12-44EC5A399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5" y="516"/>
                  <a:ext cx="2544" cy="1820"/>
                  <a:chOff x="1595" y="516"/>
                  <a:chExt cx="2544" cy="1820"/>
                </a:xfrm>
              </p:grpSpPr>
              <p:grpSp>
                <p:nvGrpSpPr>
                  <p:cNvPr id="281" name="Group 5">
                    <a:extLst>
                      <a:ext uri="{FF2B5EF4-FFF2-40B4-BE49-F238E27FC236}">
                        <a16:creationId xmlns:a16="http://schemas.microsoft.com/office/drawing/2014/main" id="{C5B2BF17-EA05-4234-A22D-26C9BFE7C8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0" y="516"/>
                    <a:ext cx="2519" cy="1820"/>
                    <a:chOff x="1620" y="516"/>
                    <a:chExt cx="2519" cy="1820"/>
                  </a:xfrm>
                </p:grpSpPr>
                <p:sp>
                  <p:nvSpPr>
                    <p:cNvPr id="284" name="AutoShape 6">
                      <a:extLst>
                        <a:ext uri="{FF2B5EF4-FFF2-40B4-BE49-F238E27FC236}">
                          <a16:creationId xmlns:a16="http://schemas.microsoft.com/office/drawing/2014/main" id="{E466919C-8705-4BB0-A1E4-CB52D47FE2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1017"/>
                      <a:ext cx="2253" cy="131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SzTx/>
                        <a:buFont typeface="Times New Roman" panose="02020603050405020304" pitchFamily="18" charset="0"/>
                        <a:buNone/>
                      </a:pPr>
                      <a:endParaRPr lang="fr-FR" altLang="fr-FR" sz="1800"/>
                    </a:p>
                  </p:txBody>
                </p:sp>
                <p:sp>
                  <p:nvSpPr>
                    <p:cNvPr id="285" name="Freeform 7">
                      <a:extLst>
                        <a:ext uri="{FF2B5EF4-FFF2-40B4-BE49-F238E27FC236}">
                          <a16:creationId xmlns:a16="http://schemas.microsoft.com/office/drawing/2014/main" id="{21788C42-FA4F-4B63-9A21-31083C7A16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8" y="1189"/>
                      <a:ext cx="520" cy="582"/>
                    </a:xfrm>
                    <a:custGeom>
                      <a:avLst/>
                      <a:gdLst>
                        <a:gd name="T0" fmla="*/ 0 w 826367"/>
                        <a:gd name="T1" fmla="*/ 0 h 1365955"/>
                        <a:gd name="T2" fmla="*/ 0 w 826367"/>
                        <a:gd name="T3" fmla="*/ 0 h 1365955"/>
                        <a:gd name="T4" fmla="*/ 0 w 826367"/>
                        <a:gd name="T5" fmla="*/ 0 h 1365955"/>
                        <a:gd name="T6" fmla="*/ 0 w 826367"/>
                        <a:gd name="T7" fmla="*/ 0 h 1365955"/>
                        <a:gd name="T8" fmla="*/ 0 w 826367"/>
                        <a:gd name="T9" fmla="*/ 0 h 13659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26367"/>
                        <a:gd name="T16" fmla="*/ 0 h 1365955"/>
                        <a:gd name="T17" fmla="*/ 826367 w 826367"/>
                        <a:gd name="T18" fmla="*/ 1365955 h 13659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26367" h="1365955">
                          <a:moveTo>
                            <a:pt x="0" y="1332088"/>
                          </a:moveTo>
                          <a:cubicBezTo>
                            <a:pt x="203510" y="925060"/>
                            <a:pt x="449182" y="540500"/>
                            <a:pt x="677333" y="146755"/>
                          </a:cubicBezTo>
                          <a:cubicBezTo>
                            <a:pt x="715727" y="80495"/>
                            <a:pt x="738077" y="60835"/>
                            <a:pt x="790222" y="0"/>
                          </a:cubicBezTo>
                          <a:cubicBezTo>
                            <a:pt x="816975" y="40128"/>
                            <a:pt x="826367" y="33866"/>
                            <a:pt x="790222" y="33866"/>
                          </a:cubicBezTo>
                          <a:lnTo>
                            <a:pt x="587022" y="1365955"/>
                          </a:lnTo>
                        </a:path>
                      </a:pathLst>
                    </a:custGeom>
                    <a:solidFill>
                      <a:srgbClr val="F9D1D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Freeform 8">
                      <a:extLst>
                        <a:ext uri="{FF2B5EF4-FFF2-40B4-BE49-F238E27FC236}">
                          <a16:creationId xmlns:a16="http://schemas.microsoft.com/office/drawing/2014/main" id="{6E13B15B-00BD-4AE0-9AAE-5875EE9174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2" y="516"/>
                      <a:ext cx="483" cy="1146"/>
                    </a:xfrm>
                    <a:custGeom>
                      <a:avLst/>
                      <a:gdLst>
                        <a:gd name="T0" fmla="*/ 0 w 767644"/>
                        <a:gd name="T1" fmla="*/ 0 h 1682045"/>
                        <a:gd name="T2" fmla="*/ 0 w 767644"/>
                        <a:gd name="T3" fmla="*/ 0 h 1682045"/>
                        <a:gd name="T4" fmla="*/ 0 w 767644"/>
                        <a:gd name="T5" fmla="*/ 0 h 1682045"/>
                        <a:gd name="T6" fmla="*/ 0 60000 65536"/>
                        <a:gd name="T7" fmla="*/ 0 60000 65536"/>
                        <a:gd name="T8" fmla="*/ 0 60000 65536"/>
                        <a:gd name="T9" fmla="*/ 0 w 767644"/>
                        <a:gd name="T10" fmla="*/ 0 h 1682045"/>
                        <a:gd name="T11" fmla="*/ 767644 w 767644"/>
                        <a:gd name="T12" fmla="*/ 1682045 h 168204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67644" h="1682045">
                          <a:moveTo>
                            <a:pt x="112888" y="1682045"/>
                          </a:moveTo>
                          <a:lnTo>
                            <a:pt x="0" y="0"/>
                          </a:lnTo>
                          <a:lnTo>
                            <a:pt x="767644" y="1648178"/>
                          </a:lnTo>
                        </a:path>
                      </a:pathLst>
                    </a:custGeom>
                    <a:noFill/>
                    <a:ln w="22225">
                      <a:solidFill>
                        <a:schemeClr val="accent5">
                          <a:lumMod val="75000"/>
                        </a:schemeClr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fr-FR" sz="180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287" name="Freeform 9">
                      <a:extLst>
                        <a:ext uri="{FF2B5EF4-FFF2-40B4-BE49-F238E27FC236}">
                          <a16:creationId xmlns:a16="http://schemas.microsoft.com/office/drawing/2014/main" id="{9496187C-2692-4985-9303-8749FA0F96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5" y="524"/>
                      <a:ext cx="540" cy="1084"/>
                    </a:xfrm>
                    <a:custGeom>
                      <a:avLst/>
                      <a:gdLst>
                        <a:gd name="T0" fmla="*/ 0 w 857956"/>
                        <a:gd name="T1" fmla="*/ 0 h 1591733"/>
                        <a:gd name="T2" fmla="*/ 0 w 857956"/>
                        <a:gd name="T3" fmla="*/ 0 h 1591733"/>
                        <a:gd name="T4" fmla="*/ 0 w 857956"/>
                        <a:gd name="T5" fmla="*/ 0 h 1591733"/>
                        <a:gd name="T6" fmla="*/ 0 60000 65536"/>
                        <a:gd name="T7" fmla="*/ 0 60000 65536"/>
                        <a:gd name="T8" fmla="*/ 0 60000 65536"/>
                        <a:gd name="T9" fmla="*/ 0 w 857956"/>
                        <a:gd name="T10" fmla="*/ 0 h 1591733"/>
                        <a:gd name="T11" fmla="*/ 857956 w 857956"/>
                        <a:gd name="T12" fmla="*/ 1591733 h 159173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57956" h="1591733">
                          <a:moveTo>
                            <a:pt x="0" y="1546578"/>
                          </a:moveTo>
                          <a:lnTo>
                            <a:pt x="857956" y="0"/>
                          </a:lnTo>
                          <a:lnTo>
                            <a:pt x="643467" y="1591733"/>
                          </a:lnTo>
                        </a:path>
                      </a:pathLst>
                    </a:custGeom>
                    <a:noFill/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fr-FR" sz="1800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288" name="Oval 10">
                      <a:extLst>
                        <a:ext uri="{FF2B5EF4-FFF2-40B4-BE49-F238E27FC236}">
                          <a16:creationId xmlns:a16="http://schemas.microsoft.com/office/drawing/2014/main" id="{76527BA0-C0C5-41FB-9F31-F813D67BD6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3" y="1457"/>
                      <a:ext cx="404" cy="276"/>
                    </a:xfrm>
                    <a:prstGeom prst="ellipse">
                      <a:avLst/>
                    </a:prstGeom>
                    <a:solidFill>
                      <a:srgbClr val="F681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SzTx/>
                        <a:buFont typeface="Times New Roman" panose="02020603050405020304" pitchFamily="18" charset="0"/>
                        <a:buNone/>
                      </a:pPr>
                      <a:endParaRPr lang="fr-FR" altLang="fr-FR" sz="1800"/>
                    </a:p>
                  </p:txBody>
                </p:sp>
                <p:sp>
                  <p:nvSpPr>
                    <p:cNvPr id="289" name="Oval 11">
                      <a:extLst>
                        <a:ext uri="{FF2B5EF4-FFF2-40B4-BE49-F238E27FC236}">
                          <a16:creationId xmlns:a16="http://schemas.microsoft.com/office/drawing/2014/main" id="{23A9C99C-4221-4FF8-9352-EC19F112F3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4" y="1637"/>
                      <a:ext cx="377" cy="277"/>
                    </a:xfrm>
                    <a:prstGeom prst="ellipse">
                      <a:avLst/>
                    </a:prstGeom>
                    <a:solidFill>
                      <a:srgbClr val="EC767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SzTx/>
                        <a:buFont typeface="Times New Roman" panose="02020603050405020304" pitchFamily="18" charset="0"/>
                        <a:buNone/>
                      </a:pPr>
                      <a:endParaRPr lang="fr-FR" altLang="fr-FR" sz="1800"/>
                    </a:p>
                  </p:txBody>
                </p:sp>
                <p:sp>
                  <p:nvSpPr>
                    <p:cNvPr id="290" name="Oval 12">
                      <a:extLst>
                        <a:ext uri="{FF2B5EF4-FFF2-40B4-BE49-F238E27FC236}">
                          <a16:creationId xmlns:a16="http://schemas.microsoft.com/office/drawing/2014/main" id="{582EA87C-BF81-428C-BBD6-BCBB6A0F9B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0" y="1514"/>
                      <a:ext cx="404" cy="276"/>
                    </a:xfrm>
                    <a:prstGeom prst="ellipse">
                      <a:avLst/>
                    </a:prstGeom>
                    <a:solidFill>
                      <a:srgbClr val="2DA2B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SzTx/>
                        <a:buFont typeface="Times New Roman" panose="02020603050405020304" pitchFamily="18" charset="0"/>
                        <a:buNone/>
                      </a:pPr>
                      <a:endParaRPr lang="fr-FR" altLang="fr-FR" sz="1800"/>
                    </a:p>
                  </p:txBody>
                </p:sp>
                <p:sp>
                  <p:nvSpPr>
                    <p:cNvPr id="291" name="Freeform 13">
                      <a:extLst>
                        <a:ext uri="{FF2B5EF4-FFF2-40B4-BE49-F238E27FC236}">
                          <a16:creationId xmlns:a16="http://schemas.microsoft.com/office/drawing/2014/main" id="{7509BE15-D87F-403B-AF39-08261C056E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540000">
                      <a:off x="3833" y="1666"/>
                      <a:ext cx="306" cy="501"/>
                    </a:xfrm>
                    <a:custGeom>
                      <a:avLst/>
                      <a:gdLst>
                        <a:gd name="T0" fmla="*/ 0 w 615244"/>
                        <a:gd name="T1" fmla="*/ 0 h 553155"/>
                        <a:gd name="T2" fmla="*/ 0 w 615244"/>
                        <a:gd name="T3" fmla="*/ 0 h 553155"/>
                        <a:gd name="T4" fmla="*/ 0 w 615244"/>
                        <a:gd name="T5" fmla="*/ 0 h 553155"/>
                        <a:gd name="T6" fmla="*/ 0 60000 65536"/>
                        <a:gd name="T7" fmla="*/ 0 60000 65536"/>
                        <a:gd name="T8" fmla="*/ 0 60000 65536"/>
                        <a:gd name="T9" fmla="*/ 0 w 615244"/>
                        <a:gd name="T10" fmla="*/ 0 h 553155"/>
                        <a:gd name="T11" fmla="*/ 615244 w 615244"/>
                        <a:gd name="T12" fmla="*/ 553155 h 55315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15244" h="553155">
                          <a:moveTo>
                            <a:pt x="0" y="553155"/>
                          </a:moveTo>
                          <a:cubicBezTo>
                            <a:pt x="279400" y="407340"/>
                            <a:pt x="558800" y="261526"/>
                            <a:pt x="587022" y="169333"/>
                          </a:cubicBezTo>
                          <a:cubicBezTo>
                            <a:pt x="615244" y="77141"/>
                            <a:pt x="392288" y="38570"/>
                            <a:pt x="169333" y="0"/>
                          </a:cubicBezTo>
                        </a:path>
                      </a:pathLst>
                    </a:custGeom>
                    <a:solidFill>
                      <a:schemeClr val="accent5">
                        <a:lumMod val="75000"/>
                      </a:schemeClr>
                    </a:solidFill>
                    <a:ln w="936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fr-FR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2" name="Text Box 14">
                      <a:extLst>
                        <a:ext uri="{FF2B5EF4-FFF2-40B4-BE49-F238E27FC236}">
                          <a16:creationId xmlns:a16="http://schemas.microsoft.com/office/drawing/2014/main" id="{2F16E163-D444-482F-B397-DB0218047BA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3" y="1479"/>
                      <a:ext cx="148" cy="2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just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fr-FR" altLang="fr-FR" sz="1600"/>
                        <a:t>P</a:t>
                      </a:r>
                    </a:p>
                  </p:txBody>
                </p:sp>
                <p:sp>
                  <p:nvSpPr>
                    <p:cNvPr id="293" name="Text Box 15">
                      <a:extLst>
                        <a:ext uri="{FF2B5EF4-FFF2-40B4-BE49-F238E27FC236}">
                          <a16:creationId xmlns:a16="http://schemas.microsoft.com/office/drawing/2014/main" id="{609DC7DF-783D-4B85-852F-5EE90662D48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3" y="1649"/>
                      <a:ext cx="345" cy="2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just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fr-FR" altLang="fr-FR" sz="1600"/>
                        <a:t>p'</a:t>
                      </a:r>
                    </a:p>
                  </p:txBody>
                </p:sp>
                <p:sp>
                  <p:nvSpPr>
                    <p:cNvPr id="294" name="Text Box 16">
                      <a:extLst>
                        <a:ext uri="{FF2B5EF4-FFF2-40B4-BE49-F238E27FC236}">
                          <a16:creationId xmlns:a16="http://schemas.microsoft.com/office/drawing/2014/main" id="{4AD67698-6465-43F0-8717-C40F3D7DB3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82" y="1699"/>
                      <a:ext cx="294" cy="2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just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fr-FR" altLang="fr-FR" sz="1600"/>
                        <a:t>Q'</a:t>
                      </a:r>
                    </a:p>
                  </p:txBody>
                </p:sp>
                <p:sp>
                  <p:nvSpPr>
                    <p:cNvPr id="295" name="Text Box 17">
                      <a:extLst>
                        <a:ext uri="{FF2B5EF4-FFF2-40B4-BE49-F238E27FC236}">
                          <a16:creationId xmlns:a16="http://schemas.microsoft.com/office/drawing/2014/main" id="{413215FF-1364-40BA-968A-4BE7BDAAF93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4" y="1548"/>
                      <a:ext cx="544" cy="2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anose="05040102010807070707" pitchFamily="18" charset="2"/>
                        <a:buChar char="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94543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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just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fr-FR" altLang="fr-FR" sz="1600"/>
                        <a:t>P"</a:t>
                      </a:r>
                    </a:p>
                  </p:txBody>
                </p:sp>
              </p:grpSp>
              <p:sp>
                <p:nvSpPr>
                  <p:cNvPr id="282" name="Text Box 18">
                    <a:extLst>
                      <a:ext uri="{FF2B5EF4-FFF2-40B4-BE49-F238E27FC236}">
                        <a16:creationId xmlns:a16="http://schemas.microsoft.com/office/drawing/2014/main" id="{1EAF3358-C86D-4DD9-A620-F8AF0CD2171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5" y="1947"/>
                    <a:ext cx="219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>
                        <a:solidFill>
                          <a:schemeClr val="bg1"/>
                        </a:solidFill>
                      </a:rPr>
                      <a:t>E</a:t>
                    </a:r>
                  </a:p>
                </p:txBody>
              </p:sp>
              <p:sp>
                <p:nvSpPr>
                  <p:cNvPr id="283" name="Text Box 21">
                    <a:extLst>
                      <a:ext uri="{FF2B5EF4-FFF2-40B4-BE49-F238E27FC236}">
                        <a16:creationId xmlns:a16="http://schemas.microsoft.com/office/drawing/2014/main" id="{C66C890C-BE74-4112-BC81-C5740774B3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6" y="1038"/>
                    <a:ext cx="290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</p:grpSp>
            <p:sp>
              <p:nvSpPr>
                <p:cNvPr id="263" name="Oval 22">
                  <a:extLst>
                    <a:ext uri="{FF2B5EF4-FFF2-40B4-BE49-F238E27FC236}">
                      <a16:creationId xmlns:a16="http://schemas.microsoft.com/office/drawing/2014/main" id="{0B6B6653-B58F-4EA6-8437-AE9C10DCF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6" y="1890"/>
                  <a:ext cx="269" cy="206"/>
                </a:xfrm>
                <a:prstGeom prst="ellipse">
                  <a:avLst/>
                </a:prstGeom>
                <a:solidFill>
                  <a:srgbClr val="CEE2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94543"/>
                    </a:buClr>
                    <a:buSzPct val="70000"/>
                    <a:buFont typeface="Wingdings" panose="05000000000000000000" pitchFamily="2" charset="2"/>
                    <a:buChar char="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>
                      <a:srgbClr val="000000"/>
                    </a:buClr>
                    <a:buSzTx/>
                    <a:buFont typeface="Times New Roman" panose="02020603050405020304" pitchFamily="18" charset="0"/>
                    <a:buNone/>
                  </a:pPr>
                  <a:endParaRPr lang="fr-FR" altLang="fr-FR" sz="1800"/>
                </a:p>
              </p:txBody>
            </p:sp>
            <p:grpSp>
              <p:nvGrpSpPr>
                <p:cNvPr id="264" name="Group 23">
                  <a:extLst>
                    <a:ext uri="{FF2B5EF4-FFF2-40B4-BE49-F238E27FC236}">
                      <a16:creationId xmlns:a16="http://schemas.microsoft.com/office/drawing/2014/main" id="{C4DF9B93-0109-415E-A0D2-131ED9D929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6" y="790"/>
                  <a:ext cx="2331" cy="1524"/>
                  <a:chOff x="1746" y="790"/>
                  <a:chExt cx="2331" cy="1524"/>
                </a:xfrm>
              </p:grpSpPr>
              <p:sp>
                <p:nvSpPr>
                  <p:cNvPr id="266" name="Freeform 24">
                    <a:extLst>
                      <a:ext uri="{FF2B5EF4-FFF2-40B4-BE49-F238E27FC236}">
                        <a16:creationId xmlns:a16="http://schemas.microsoft.com/office/drawing/2014/main" id="{CC813B7A-4F98-41D6-9EF0-644933F3C1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1197"/>
                    <a:ext cx="423" cy="655"/>
                  </a:xfrm>
                  <a:custGeom>
                    <a:avLst/>
                    <a:gdLst>
                      <a:gd name="T0" fmla="*/ 0 w 632178"/>
                      <a:gd name="T1" fmla="*/ 0 h 1377244"/>
                      <a:gd name="T2" fmla="*/ 0 w 632178"/>
                      <a:gd name="T3" fmla="*/ 0 h 1377244"/>
                      <a:gd name="T4" fmla="*/ 0 w 632178"/>
                      <a:gd name="T5" fmla="*/ 0 h 1377244"/>
                      <a:gd name="T6" fmla="*/ 0 60000 65536"/>
                      <a:gd name="T7" fmla="*/ 0 60000 65536"/>
                      <a:gd name="T8" fmla="*/ 0 60000 65536"/>
                      <a:gd name="T9" fmla="*/ 0 w 632178"/>
                      <a:gd name="T10" fmla="*/ 0 h 1377244"/>
                      <a:gd name="T11" fmla="*/ 632178 w 632178"/>
                      <a:gd name="T12" fmla="*/ 1377244 h 13772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32178" h="1377244">
                        <a:moveTo>
                          <a:pt x="11289" y="1377244"/>
                        </a:moveTo>
                        <a:lnTo>
                          <a:pt x="0" y="0"/>
                        </a:lnTo>
                        <a:lnTo>
                          <a:pt x="632178" y="1264356"/>
                        </a:lnTo>
                      </a:path>
                    </a:pathLst>
                  </a:custGeom>
                  <a:solidFill>
                    <a:srgbClr val="D3EEF5"/>
                  </a:solidFill>
                  <a:ln w="9360">
                    <a:solidFill>
                      <a:srgbClr val="DEEBF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67" name="Oval 25">
                    <a:extLst>
                      <a:ext uri="{FF2B5EF4-FFF2-40B4-BE49-F238E27FC236}">
                        <a16:creationId xmlns:a16="http://schemas.microsoft.com/office/drawing/2014/main" id="{72212D92-F2F7-4EA0-B2B3-EA4785B413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25" y="1713"/>
                    <a:ext cx="456" cy="276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268" name="Text Box 26">
                    <a:extLst>
                      <a:ext uri="{FF2B5EF4-FFF2-40B4-BE49-F238E27FC236}">
                        <a16:creationId xmlns:a16="http://schemas.microsoft.com/office/drawing/2014/main" id="{6E052922-D79F-40C4-86A3-DEAA49D402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8" y="1766"/>
                    <a:ext cx="295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Q'</a:t>
                    </a:r>
                  </a:p>
                </p:txBody>
              </p:sp>
              <p:sp>
                <p:nvSpPr>
                  <p:cNvPr id="269" name="Text Box 27">
                    <a:extLst>
                      <a:ext uri="{FF2B5EF4-FFF2-40B4-BE49-F238E27FC236}">
                        <a16:creationId xmlns:a16="http://schemas.microsoft.com/office/drawing/2014/main" id="{87CADCE7-5EE9-4CEE-ABC8-2BDFA564FB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7" y="1875"/>
                    <a:ext cx="150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 dirty="0"/>
                      <a:t>A</a:t>
                    </a:r>
                  </a:p>
                </p:txBody>
              </p:sp>
              <p:sp>
                <p:nvSpPr>
                  <p:cNvPr id="270" name="AutoShape 28">
                    <a:extLst>
                      <a:ext uri="{FF2B5EF4-FFF2-40B4-BE49-F238E27FC236}">
                        <a16:creationId xmlns:a16="http://schemas.microsoft.com/office/drawing/2014/main" id="{23D97DE7-56F0-46A4-8567-B688FEF965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500000">
                    <a:off x="2166" y="790"/>
                    <a:ext cx="78" cy="194"/>
                  </a:xfrm>
                  <a:prstGeom prst="upArrow">
                    <a:avLst>
                      <a:gd name="adj1" fmla="val 50000"/>
                      <a:gd name="adj2" fmla="val 50757"/>
                    </a:avLst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271" name="AutoShape 29">
                    <a:extLst>
                      <a:ext uri="{FF2B5EF4-FFF2-40B4-BE49-F238E27FC236}">
                        <a16:creationId xmlns:a16="http://schemas.microsoft.com/office/drawing/2014/main" id="{7BA45979-2171-48D4-BA00-AA5897F98B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500000">
                    <a:off x="2580" y="1367"/>
                    <a:ext cx="78" cy="194"/>
                  </a:xfrm>
                  <a:prstGeom prst="upArrow">
                    <a:avLst>
                      <a:gd name="adj1" fmla="val 50000"/>
                      <a:gd name="adj2" fmla="val 5075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272" name="AutoShape 30">
                    <a:extLst>
                      <a:ext uri="{FF2B5EF4-FFF2-40B4-BE49-F238E27FC236}">
                        <a16:creationId xmlns:a16="http://schemas.microsoft.com/office/drawing/2014/main" id="{82BC984A-D8AE-4823-B4F3-25E1845EB4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140000">
                    <a:off x="2795" y="1388"/>
                    <a:ext cx="79" cy="195"/>
                  </a:xfrm>
                  <a:prstGeom prst="upArrow">
                    <a:avLst>
                      <a:gd name="adj1" fmla="val 50000"/>
                      <a:gd name="adj2" fmla="val 5075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273" name="AutoShape 31">
                    <a:extLst>
                      <a:ext uri="{FF2B5EF4-FFF2-40B4-BE49-F238E27FC236}">
                        <a16:creationId xmlns:a16="http://schemas.microsoft.com/office/drawing/2014/main" id="{D7C83659-9A27-4FE3-B45C-5354771AD2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140000">
                    <a:off x="3351" y="796"/>
                    <a:ext cx="79" cy="193"/>
                  </a:xfrm>
                  <a:prstGeom prst="upArrow">
                    <a:avLst>
                      <a:gd name="adj1" fmla="val 50000"/>
                      <a:gd name="adj2" fmla="val 5075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274" name="Freeform 32">
                    <a:extLst>
                      <a:ext uri="{FF2B5EF4-FFF2-40B4-BE49-F238E27FC236}">
                        <a16:creationId xmlns:a16="http://schemas.microsoft.com/office/drawing/2014/main" id="{F04F21B7-2BB2-4D77-8EE3-3F69885F78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00000">
                    <a:off x="1746" y="1960"/>
                    <a:ext cx="320" cy="266"/>
                  </a:xfrm>
                  <a:custGeom>
                    <a:avLst/>
                    <a:gdLst>
                      <a:gd name="T0" fmla="*/ 0 w 510639"/>
                      <a:gd name="T1" fmla="*/ 0 h 391886"/>
                      <a:gd name="T2" fmla="*/ 0 w 510639"/>
                      <a:gd name="T3" fmla="*/ 0 h 391886"/>
                      <a:gd name="T4" fmla="*/ 0 w 510639"/>
                      <a:gd name="T5" fmla="*/ 0 h 391886"/>
                      <a:gd name="T6" fmla="*/ 0 w 510639"/>
                      <a:gd name="T7" fmla="*/ 0 h 3918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10639"/>
                      <a:gd name="T13" fmla="*/ 0 h 391886"/>
                      <a:gd name="T14" fmla="*/ 510639 w 510639"/>
                      <a:gd name="T15" fmla="*/ 391886 h 3918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10639" h="391886">
                        <a:moveTo>
                          <a:pt x="178130" y="0"/>
                        </a:moveTo>
                        <a:lnTo>
                          <a:pt x="0" y="391886"/>
                        </a:lnTo>
                        <a:lnTo>
                          <a:pt x="510639" y="154380"/>
                        </a:lnTo>
                        <a:lnTo>
                          <a:pt x="498764" y="154380"/>
                        </a:lnTo>
                      </a:path>
                    </a:pathLst>
                  </a:custGeom>
                  <a:noFill/>
                  <a:ln w="19080">
                    <a:solidFill>
                      <a:srgbClr val="FFFF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75" name="Text Box 33">
                    <a:extLst>
                      <a:ext uri="{FF2B5EF4-FFF2-40B4-BE49-F238E27FC236}">
                        <a16:creationId xmlns:a16="http://schemas.microsoft.com/office/drawing/2014/main" id="{E9B2DA4A-FF74-4DAC-ADA5-9DE0AC71198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6" y="1464"/>
                    <a:ext cx="250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276" name="Text Box 34">
                    <a:extLst>
                      <a:ext uri="{FF2B5EF4-FFF2-40B4-BE49-F238E27FC236}">
                        <a16:creationId xmlns:a16="http://schemas.microsoft.com/office/drawing/2014/main" id="{88C8D4CA-D5BD-47FF-A2AB-9D0E83DD96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0" y="1512"/>
                    <a:ext cx="366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>
                        <a:solidFill>
                          <a:schemeClr val="bg1"/>
                        </a:solidFill>
                      </a:rPr>
                      <a:t>G'</a:t>
                    </a:r>
                  </a:p>
                </p:txBody>
              </p:sp>
              <p:sp>
                <p:nvSpPr>
                  <p:cNvPr id="277" name="Line 35">
                    <a:extLst>
                      <a:ext uri="{FF2B5EF4-FFF2-40B4-BE49-F238E27FC236}">
                        <a16:creationId xmlns:a16="http://schemas.microsoft.com/office/drawing/2014/main" id="{985006D6-0B4F-4807-BC9E-200FCAF038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52" y="1470"/>
                    <a:ext cx="441" cy="193"/>
                  </a:xfrm>
                  <a:prstGeom prst="line">
                    <a:avLst/>
                  </a:prstGeom>
                  <a:noFill/>
                  <a:ln w="15840">
                    <a:solidFill>
                      <a:srgbClr val="00B0F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78" name="AutoShape 38">
                    <a:extLst>
                      <a:ext uri="{FF2B5EF4-FFF2-40B4-BE49-F238E27FC236}">
                        <a16:creationId xmlns:a16="http://schemas.microsoft.com/office/drawing/2014/main" id="{1A902DED-6F41-4A8D-B709-8E59F26C9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440000">
                    <a:off x="2155" y="1662"/>
                    <a:ext cx="113" cy="75"/>
                  </a:xfrm>
                  <a:prstGeom prst="rightArrow">
                    <a:avLst>
                      <a:gd name="adj1" fmla="val 50000"/>
                      <a:gd name="adj2" fmla="val 49846"/>
                    </a:avLst>
                  </a:pr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279" name="AutoShape 39">
                    <a:extLst>
                      <a:ext uri="{FF2B5EF4-FFF2-40B4-BE49-F238E27FC236}">
                        <a16:creationId xmlns:a16="http://schemas.microsoft.com/office/drawing/2014/main" id="{03D7115A-ADB0-43C7-9C4D-EFE233376B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00000">
                    <a:off x="3210" y="1736"/>
                    <a:ext cx="113" cy="74"/>
                  </a:xfrm>
                  <a:prstGeom prst="rightArrow">
                    <a:avLst>
                      <a:gd name="adj1" fmla="val 50000"/>
                      <a:gd name="adj2" fmla="val 49855"/>
                    </a:avLst>
                  </a:pr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  <p:sp>
                <p:nvSpPr>
                  <p:cNvPr id="280" name="Text Box 40">
                    <a:extLst>
                      <a:ext uri="{FF2B5EF4-FFF2-40B4-BE49-F238E27FC236}">
                        <a16:creationId xmlns:a16="http://schemas.microsoft.com/office/drawing/2014/main" id="{0216C468-CAE3-43B8-B21B-769ED7CF71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6" y="2038"/>
                    <a:ext cx="431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>
                        <a:solidFill>
                          <a:schemeClr val="bg1"/>
                        </a:solidFill>
                      </a:rPr>
                      <a:t>H</a:t>
                    </a:r>
                    <a:r>
                      <a:rPr lang="fr-FR" altLang="fr-FR" sz="1600" i="1" baseline="-25000">
                        <a:solidFill>
                          <a:schemeClr val="bg1"/>
                        </a:solidFill>
                      </a:rPr>
                      <a:t>t</a:t>
                    </a:r>
                    <a:endParaRPr lang="fr-FR" altLang="fr-FR" sz="16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5" name="Line 41">
                  <a:extLst>
                    <a:ext uri="{FF2B5EF4-FFF2-40B4-BE49-F238E27FC236}">
                      <a16:creationId xmlns:a16="http://schemas.microsoft.com/office/drawing/2014/main" id="{1851F712-CD63-48D5-9FF9-535633766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3" y="1913"/>
                  <a:ext cx="388" cy="315"/>
                </a:xfrm>
                <a:prstGeom prst="line">
                  <a:avLst/>
                </a:prstGeom>
                <a:noFill/>
                <a:ln w="2232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58" name="Groupe 100">
                <a:extLst>
                  <a:ext uri="{FF2B5EF4-FFF2-40B4-BE49-F238E27FC236}">
                    <a16:creationId xmlns:a16="http://schemas.microsoft.com/office/drawing/2014/main" id="{BDF35F22-E72B-49B0-B64C-14A24FF2B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2763" y="3117850"/>
                <a:ext cx="901700" cy="536575"/>
                <a:chOff x="3052806" y="3117215"/>
                <a:chExt cx="901022" cy="537934"/>
              </a:xfrm>
            </p:grpSpPr>
            <p:sp>
              <p:nvSpPr>
                <p:cNvPr id="259" name="Forme libre 159">
                  <a:extLst>
                    <a:ext uri="{FF2B5EF4-FFF2-40B4-BE49-F238E27FC236}">
                      <a16:creationId xmlns:a16="http://schemas.microsoft.com/office/drawing/2014/main" id="{B88ADA2F-8D68-49E1-9F53-AB39E10B9731}"/>
                    </a:ext>
                  </a:extLst>
                </p:cNvPr>
                <p:cNvSpPr/>
                <p:nvPr/>
              </p:nvSpPr>
              <p:spPr bwMode="auto">
                <a:xfrm>
                  <a:off x="3074044" y="3123836"/>
                  <a:ext cx="879597" cy="474165"/>
                </a:xfrm>
                <a:custGeom>
                  <a:avLst/>
                  <a:gdLst>
                    <a:gd name="connsiteX0" fmla="*/ 0 w 878305"/>
                    <a:gd name="connsiteY0" fmla="*/ 312821 h 481264"/>
                    <a:gd name="connsiteX1" fmla="*/ 0 w 878305"/>
                    <a:gd name="connsiteY1" fmla="*/ 312821 h 481264"/>
                    <a:gd name="connsiteX2" fmla="*/ 878305 w 878305"/>
                    <a:gd name="connsiteY2" fmla="*/ 0 h 481264"/>
                    <a:gd name="connsiteX3" fmla="*/ 252663 w 878305"/>
                    <a:gd name="connsiteY3" fmla="*/ 481264 h 481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8305" h="481264">
                      <a:moveTo>
                        <a:pt x="0" y="312821"/>
                      </a:moveTo>
                      <a:lnTo>
                        <a:pt x="0" y="312821"/>
                      </a:lnTo>
                      <a:lnTo>
                        <a:pt x="878305" y="0"/>
                      </a:lnTo>
                      <a:lnTo>
                        <a:pt x="252663" y="481264"/>
                      </a:ln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5875">
                  <a:noFill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 sz="1800"/>
                </a:p>
              </p:txBody>
            </p:sp>
            <p:sp>
              <p:nvSpPr>
                <p:cNvPr id="260" name="Ellipse 259">
                  <a:extLst>
                    <a:ext uri="{FF2B5EF4-FFF2-40B4-BE49-F238E27FC236}">
                      <a16:creationId xmlns:a16="http://schemas.microsoft.com/office/drawing/2014/main" id="{C4FB4D38-59FF-4C72-AB7E-D66B92CC9C5F}"/>
                    </a:ext>
                  </a:extLst>
                </p:cNvPr>
                <p:cNvSpPr/>
                <p:nvPr/>
              </p:nvSpPr>
              <p:spPr bwMode="auto">
                <a:xfrm rot="364091">
                  <a:off x="3052495" y="3413718"/>
                  <a:ext cx="276220" cy="242259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 sz="1800"/>
                </a:p>
              </p:txBody>
            </p:sp>
            <p:sp>
              <p:nvSpPr>
                <p:cNvPr id="261" name="AutoShape 68">
                  <a:extLst>
                    <a:ext uri="{FF2B5EF4-FFF2-40B4-BE49-F238E27FC236}">
                      <a16:creationId xmlns:a16="http://schemas.microsoft.com/office/drawing/2014/main" id="{88CC5775-DAFD-4A49-8289-B2784D69A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540000">
                  <a:off x="3397268" y="3253736"/>
                  <a:ext cx="129425" cy="223060"/>
                </a:xfrm>
                <a:prstGeom prst="upArrow">
                  <a:avLst>
                    <a:gd name="adj1" fmla="val 50000"/>
                    <a:gd name="adj2" fmla="val 50364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76000"/>
                    <a:buFont typeface="Wingdings 3" panose="05040102010807070707" pitchFamily="18" charset="2"/>
                    <a:buChar char="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ts val="500"/>
                    </a:spcBef>
                    <a:buClr>
                      <a:schemeClr val="accent2"/>
                    </a:buClr>
                    <a:buSzPct val="76000"/>
                    <a:buFont typeface="Wingdings 3" panose="05040102010807070707" pitchFamily="18" charset="2"/>
                    <a:buChar char=""/>
                    <a:defRPr sz="2300">
                      <a:solidFill>
                        <a:schemeClr val="tx2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ts val="500"/>
                    </a:spcBef>
                    <a:buClr>
                      <a:srgbClr val="BCBCBC"/>
                    </a:buClr>
                    <a:buSzPct val="76000"/>
                    <a:buFont typeface="Wingdings 3" panose="05040102010807070707" pitchFamily="18" charset="2"/>
                    <a:buChar char="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ts val="400"/>
                    </a:spcBef>
                    <a:buClr>
                      <a:srgbClr val="A94543"/>
                    </a:buClr>
                    <a:buSzPct val="70000"/>
                    <a:buFont typeface="Wingdings" panose="05000000000000000000" pitchFamily="2" charset="2"/>
                    <a:buChar char="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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0" name="Groupe 114">
              <a:extLst>
                <a:ext uri="{FF2B5EF4-FFF2-40B4-BE49-F238E27FC236}">
                  <a16:creationId xmlns:a16="http://schemas.microsoft.com/office/drawing/2014/main" id="{AA5135A0-98A5-4738-BB54-C950AA95A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877" y="914021"/>
              <a:ext cx="4498818" cy="2753978"/>
              <a:chOff x="4069229" y="809026"/>
              <a:chExt cx="4498818" cy="2533924"/>
            </a:xfrm>
          </p:grpSpPr>
          <p:grpSp>
            <p:nvGrpSpPr>
              <p:cNvPr id="201" name="Groupe 97">
                <a:extLst>
                  <a:ext uri="{FF2B5EF4-FFF2-40B4-BE49-F238E27FC236}">
                    <a16:creationId xmlns:a16="http://schemas.microsoft.com/office/drawing/2014/main" id="{6650FD09-87F1-43EC-9E70-C9C51EC07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7115" y="809026"/>
                <a:ext cx="3870932" cy="2533924"/>
                <a:chOff x="4917272" y="820659"/>
                <a:chExt cx="4112455" cy="3093308"/>
              </a:xfrm>
            </p:grpSpPr>
            <p:grpSp>
              <p:nvGrpSpPr>
                <p:cNvPr id="207" name="Groupe 94">
                  <a:extLst>
                    <a:ext uri="{FF2B5EF4-FFF2-40B4-BE49-F238E27FC236}">
                      <a16:creationId xmlns:a16="http://schemas.microsoft.com/office/drawing/2014/main" id="{6525B987-C62D-472D-8530-CF310A7467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17272" y="820659"/>
                  <a:ext cx="4112455" cy="3093308"/>
                  <a:chOff x="4812063" y="630238"/>
                  <a:chExt cx="4111626" cy="3094492"/>
                </a:xfrm>
              </p:grpSpPr>
              <p:grpSp>
                <p:nvGrpSpPr>
                  <p:cNvPr id="212" name="Groupe 89">
                    <a:extLst>
                      <a:ext uri="{FF2B5EF4-FFF2-40B4-BE49-F238E27FC236}">
                        <a16:creationId xmlns:a16="http://schemas.microsoft.com/office/drawing/2014/main" id="{30B2365C-DFE9-41B3-B867-398314236D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12063" y="630238"/>
                    <a:ext cx="4111626" cy="3094492"/>
                    <a:chOff x="4812063" y="630238"/>
                    <a:chExt cx="4111626" cy="3094492"/>
                  </a:xfrm>
                </p:grpSpPr>
                <p:grpSp>
                  <p:nvGrpSpPr>
                    <p:cNvPr id="214" name="Groupe 46">
                      <a:extLst>
                        <a:ext uri="{FF2B5EF4-FFF2-40B4-BE49-F238E27FC236}">
                          <a16:creationId xmlns:a16="http://schemas.microsoft.com/office/drawing/2014/main" id="{7516BFF4-3550-458A-B51D-9DE8769AA8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2063" y="630238"/>
                      <a:ext cx="4111626" cy="3017838"/>
                      <a:chOff x="2532063" y="630238"/>
                      <a:chExt cx="4111626" cy="3017838"/>
                    </a:xfrm>
                  </p:grpSpPr>
                  <p:grpSp>
                    <p:nvGrpSpPr>
                      <p:cNvPr id="216" name="Group 3">
                        <a:extLst>
                          <a:ext uri="{FF2B5EF4-FFF2-40B4-BE49-F238E27FC236}">
                            <a16:creationId xmlns:a16="http://schemas.microsoft.com/office/drawing/2014/main" id="{177BE925-0263-4995-A1A8-470E41BA472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32063" y="630238"/>
                        <a:ext cx="4111626" cy="3017838"/>
                        <a:chOff x="1595" y="397"/>
                        <a:chExt cx="2590" cy="1901"/>
                      </a:xfrm>
                    </p:grpSpPr>
                    <p:grpSp>
                      <p:nvGrpSpPr>
                        <p:cNvPr id="222" name="Group 4">
                          <a:extLst>
                            <a:ext uri="{FF2B5EF4-FFF2-40B4-BE49-F238E27FC236}">
                              <a16:creationId xmlns:a16="http://schemas.microsoft.com/office/drawing/2014/main" id="{48FCBCDE-1FEA-4FFD-9C06-E835949C33D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5" y="397"/>
                          <a:ext cx="2590" cy="1901"/>
                          <a:chOff x="1595" y="397"/>
                          <a:chExt cx="2590" cy="1901"/>
                        </a:xfrm>
                      </p:grpSpPr>
                      <p:grpSp>
                        <p:nvGrpSpPr>
                          <p:cNvPr id="240" name="Group 5">
                            <a:extLst>
                              <a:ext uri="{FF2B5EF4-FFF2-40B4-BE49-F238E27FC236}">
                                <a16:creationId xmlns:a16="http://schemas.microsoft.com/office/drawing/2014/main" id="{D257582E-6F3F-4EFB-BAB4-22C15A08AB6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39" y="397"/>
                            <a:ext cx="2446" cy="1901"/>
                            <a:chOff x="1739" y="397"/>
                            <a:chExt cx="2446" cy="1901"/>
                          </a:xfrm>
                        </p:grpSpPr>
                        <p:sp>
                          <p:nvSpPr>
                            <p:cNvPr id="245" name="AutoShape 6">
                              <a:extLst>
                                <a:ext uri="{FF2B5EF4-FFF2-40B4-BE49-F238E27FC236}">
                                  <a16:creationId xmlns:a16="http://schemas.microsoft.com/office/drawing/2014/main" id="{FA32D921-A713-4DF7-A2E9-1607D7FBEE58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39" y="397"/>
                              <a:ext cx="2299" cy="1901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spcBef>
                                  <a:spcPts val="600"/>
                                </a:spcBef>
                                <a:buClr>
                                  <a:schemeClr val="accent1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500"/>
                                </a:spcBef>
                                <a:buClr>
                                  <a:schemeClr val="accent2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300">
                                  <a:solidFill>
                                    <a:schemeClr val="tx2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500"/>
                                </a:spcBef>
                                <a:buClr>
                                  <a:srgbClr val="BCBCBC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400"/>
                                </a:spcBef>
                                <a:buClr>
                                  <a:srgbClr val="A94543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00"/>
                                </a:spcBef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Clr>
                                  <a:srgbClr val="000000"/>
                                </a:buClr>
                                <a:buSzTx/>
                                <a:buFont typeface="Times New Roman" panose="02020603050405020304" pitchFamily="18" charset="0"/>
                                <a:buNone/>
                              </a:pPr>
                              <a:endParaRPr lang="fr-FR" altLang="fr-FR" sz="1800"/>
                            </a:p>
                          </p:txBody>
                        </p:sp>
                        <p:sp>
                          <p:nvSpPr>
                            <p:cNvPr id="246" name="Freeform 7">
                              <a:extLst>
                                <a:ext uri="{FF2B5EF4-FFF2-40B4-BE49-F238E27FC236}">
                                  <a16:creationId xmlns:a16="http://schemas.microsoft.com/office/drawing/2014/main" id="{98E56995-681B-4E78-9AD4-FE39EA95CEE4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58" y="1189"/>
                              <a:ext cx="520" cy="582"/>
                            </a:xfrm>
                            <a:custGeom>
                              <a:avLst/>
                              <a:gdLst>
                                <a:gd name="T0" fmla="*/ 0 w 826367"/>
                                <a:gd name="T1" fmla="*/ 0 h 1365955"/>
                                <a:gd name="T2" fmla="*/ 0 w 826367"/>
                                <a:gd name="T3" fmla="*/ 0 h 1365955"/>
                                <a:gd name="T4" fmla="*/ 0 w 826367"/>
                                <a:gd name="T5" fmla="*/ 0 h 1365955"/>
                                <a:gd name="T6" fmla="*/ 0 w 826367"/>
                                <a:gd name="T7" fmla="*/ 0 h 1365955"/>
                                <a:gd name="T8" fmla="*/ 0 w 826367"/>
                                <a:gd name="T9" fmla="*/ 0 h 136595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826367"/>
                                <a:gd name="T16" fmla="*/ 0 h 1365955"/>
                                <a:gd name="T17" fmla="*/ 826367 w 826367"/>
                                <a:gd name="T18" fmla="*/ 1365955 h 136595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826367" h="1365955">
                                  <a:moveTo>
                                    <a:pt x="0" y="1332088"/>
                                  </a:moveTo>
                                  <a:cubicBezTo>
                                    <a:pt x="203510" y="925060"/>
                                    <a:pt x="449182" y="540500"/>
                                    <a:pt x="677333" y="146755"/>
                                  </a:cubicBezTo>
                                  <a:cubicBezTo>
                                    <a:pt x="715727" y="80495"/>
                                    <a:pt x="738077" y="60835"/>
                                    <a:pt x="790222" y="0"/>
                                  </a:cubicBezTo>
                                  <a:cubicBezTo>
                                    <a:pt x="816975" y="40128"/>
                                    <a:pt x="826367" y="33866"/>
                                    <a:pt x="790222" y="33866"/>
                                  </a:cubicBezTo>
                                  <a:lnTo>
                                    <a:pt x="587022" y="1365955"/>
                                  </a:lnTo>
                                </a:path>
                              </a:pathLst>
                            </a:custGeom>
                            <a:solidFill>
                              <a:srgbClr val="F9D1D3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247" name="Freeform 8">
                              <a:extLst>
                                <a:ext uri="{FF2B5EF4-FFF2-40B4-BE49-F238E27FC236}">
                                  <a16:creationId xmlns:a16="http://schemas.microsoft.com/office/drawing/2014/main" id="{DF3D595A-8774-495D-B594-A9234F3EBFFF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82" y="516"/>
                              <a:ext cx="483" cy="1147"/>
                            </a:xfrm>
                            <a:custGeom>
                              <a:avLst/>
                              <a:gdLst>
                                <a:gd name="T0" fmla="*/ 0 w 767644"/>
                                <a:gd name="T1" fmla="*/ 0 h 1682045"/>
                                <a:gd name="T2" fmla="*/ 0 w 767644"/>
                                <a:gd name="T3" fmla="*/ 0 h 1682045"/>
                                <a:gd name="T4" fmla="*/ 0 w 767644"/>
                                <a:gd name="T5" fmla="*/ 0 h 168204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767644"/>
                                <a:gd name="T10" fmla="*/ 0 h 1682045"/>
                                <a:gd name="T11" fmla="*/ 767644 w 767644"/>
                                <a:gd name="T12" fmla="*/ 1682045 h 168204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767644" h="1682045">
                                  <a:moveTo>
                                    <a:pt x="112888" y="1682045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767644" y="1648178"/>
                                  </a:lnTo>
                                </a:path>
                              </a:pathLst>
                            </a:custGeom>
                            <a:solidFill>
                              <a:srgbClr val="92D050"/>
                            </a:solidFill>
                            <a:ln w="9525">
                              <a:solidFill>
                                <a:schemeClr val="tx1"/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248" name="Freeform 9">
                              <a:extLst>
                                <a:ext uri="{FF2B5EF4-FFF2-40B4-BE49-F238E27FC236}">
                                  <a16:creationId xmlns:a16="http://schemas.microsoft.com/office/drawing/2014/main" id="{6EAEF86E-452E-409C-98EA-89AFDC84176D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75" y="524"/>
                              <a:ext cx="539" cy="1085"/>
                            </a:xfrm>
                            <a:custGeom>
                              <a:avLst/>
                              <a:gdLst>
                                <a:gd name="T0" fmla="*/ 0 w 857956"/>
                                <a:gd name="T1" fmla="*/ 0 h 1591733"/>
                                <a:gd name="T2" fmla="*/ 0 w 857956"/>
                                <a:gd name="T3" fmla="*/ 0 h 1591733"/>
                                <a:gd name="T4" fmla="*/ 0 w 857956"/>
                                <a:gd name="T5" fmla="*/ 0 h 1591733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57956"/>
                                <a:gd name="T10" fmla="*/ 0 h 1591733"/>
                                <a:gd name="T11" fmla="*/ 857956 w 857956"/>
                                <a:gd name="T12" fmla="*/ 1591733 h 1591733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57956" h="1591733">
                                  <a:moveTo>
                                    <a:pt x="0" y="1546578"/>
                                  </a:moveTo>
                                  <a:lnTo>
                                    <a:pt x="857956" y="0"/>
                                  </a:lnTo>
                                  <a:lnTo>
                                    <a:pt x="643467" y="1591733"/>
                                  </a:lnTo>
                                </a:path>
                              </a:pathLst>
                            </a:custGeom>
                            <a:solidFill>
                              <a:srgbClr val="FFFF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prstDash val="dash"/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249" name="Oval 10">
                              <a:extLst>
                                <a:ext uri="{FF2B5EF4-FFF2-40B4-BE49-F238E27FC236}">
                                  <a16:creationId xmlns:a16="http://schemas.microsoft.com/office/drawing/2014/main" id="{6EACDE5B-3896-408D-817D-163CAA18975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63" y="1455"/>
                              <a:ext cx="404" cy="276"/>
                            </a:xfrm>
                            <a:prstGeom prst="ellipse">
                              <a:avLst/>
                            </a:prstGeom>
                            <a:solidFill>
                              <a:srgbClr val="FF8601"/>
                            </a:solidFill>
                            <a:ln w="3175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eaLnBrk="1" hangingPunct="1">
                                <a:buClr>
                                  <a:srgbClr val="000000"/>
                                </a:buClr>
                                <a:buFont typeface="Times New Roman" charset="0"/>
                                <a:buNone/>
                                <a:defRPr/>
                              </a:pPr>
                              <a:endParaRPr lang="fr-FR" sz="180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0" name="Oval 11">
                              <a:extLst>
                                <a:ext uri="{FF2B5EF4-FFF2-40B4-BE49-F238E27FC236}">
                                  <a16:creationId xmlns:a16="http://schemas.microsoft.com/office/drawing/2014/main" id="{7019DAF6-467C-4FB0-8747-C79F8EF5A93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54" y="1637"/>
                              <a:ext cx="377" cy="277"/>
                            </a:xfrm>
                            <a:prstGeom prst="ellipse">
                              <a:avLst/>
                            </a:prstGeom>
                            <a:solidFill>
                              <a:srgbClr val="EC767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spcBef>
                                  <a:spcPts val="600"/>
                                </a:spcBef>
                                <a:buClr>
                                  <a:schemeClr val="accent1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500"/>
                                </a:spcBef>
                                <a:buClr>
                                  <a:schemeClr val="accent2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300">
                                  <a:solidFill>
                                    <a:schemeClr val="tx2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500"/>
                                </a:spcBef>
                                <a:buClr>
                                  <a:srgbClr val="BCBCBC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400"/>
                                </a:spcBef>
                                <a:buClr>
                                  <a:srgbClr val="A94543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00"/>
                                </a:spcBef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Clr>
                                  <a:srgbClr val="000000"/>
                                </a:buClr>
                                <a:buSzTx/>
                                <a:buFont typeface="Times New Roman" panose="02020603050405020304" pitchFamily="18" charset="0"/>
                                <a:buNone/>
                              </a:pPr>
                              <a:endParaRPr lang="fr-FR" altLang="fr-FR" sz="1800"/>
                            </a:p>
                          </p:txBody>
                        </p:sp>
                        <p:sp>
                          <p:nvSpPr>
                            <p:cNvPr id="251" name="Oval 12">
                              <a:extLst>
                                <a:ext uri="{FF2B5EF4-FFF2-40B4-BE49-F238E27FC236}">
                                  <a16:creationId xmlns:a16="http://schemas.microsoft.com/office/drawing/2014/main" id="{096FC1DD-546A-4F54-B096-0BD7BE8B38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50" y="1514"/>
                              <a:ext cx="404" cy="276"/>
                            </a:xfrm>
                            <a:prstGeom prst="ellipse">
                              <a:avLst/>
                            </a:prstGeom>
                            <a:solidFill>
                              <a:srgbClr val="2DA2B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spcBef>
                                  <a:spcPts val="600"/>
                                </a:spcBef>
                                <a:buClr>
                                  <a:schemeClr val="accent1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500"/>
                                </a:spcBef>
                                <a:buClr>
                                  <a:schemeClr val="accent2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300">
                                  <a:solidFill>
                                    <a:schemeClr val="tx2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500"/>
                                </a:spcBef>
                                <a:buClr>
                                  <a:srgbClr val="BCBCBC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400"/>
                                </a:spcBef>
                                <a:buClr>
                                  <a:srgbClr val="A94543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00"/>
                                </a:spcBef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Clr>
                                  <a:srgbClr val="000000"/>
                                </a:buClr>
                                <a:buSzTx/>
                                <a:buFont typeface="Times New Roman" panose="02020603050405020304" pitchFamily="18" charset="0"/>
                                <a:buNone/>
                              </a:pPr>
                              <a:endParaRPr lang="fr-FR" altLang="fr-FR" sz="1800"/>
                            </a:p>
                          </p:txBody>
                        </p:sp>
                        <p:sp>
                          <p:nvSpPr>
                            <p:cNvPr id="252" name="Freeform 13">
                              <a:extLst>
                                <a:ext uri="{FF2B5EF4-FFF2-40B4-BE49-F238E27FC236}">
                                  <a16:creationId xmlns:a16="http://schemas.microsoft.com/office/drawing/2014/main" id="{29F36EC5-70AC-4550-9C85-3E57B6D01F0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82183">
                              <a:off x="3879" y="1768"/>
                              <a:ext cx="306" cy="501"/>
                            </a:xfrm>
                            <a:custGeom>
                              <a:avLst/>
                              <a:gdLst>
                                <a:gd name="T0" fmla="*/ 0 w 615244"/>
                                <a:gd name="T1" fmla="*/ 0 h 553155"/>
                                <a:gd name="T2" fmla="*/ 0 w 615244"/>
                                <a:gd name="T3" fmla="*/ 0 h 553155"/>
                                <a:gd name="T4" fmla="*/ 0 w 615244"/>
                                <a:gd name="T5" fmla="*/ 0 h 553155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615244"/>
                                <a:gd name="T10" fmla="*/ 0 h 553155"/>
                                <a:gd name="T11" fmla="*/ 615244 w 615244"/>
                                <a:gd name="T12" fmla="*/ 553155 h 553155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615244" h="553155">
                                  <a:moveTo>
                                    <a:pt x="0" y="553155"/>
                                  </a:moveTo>
                                  <a:cubicBezTo>
                                    <a:pt x="279400" y="407340"/>
                                    <a:pt x="558800" y="261526"/>
                                    <a:pt x="587022" y="169333"/>
                                  </a:cubicBezTo>
                                  <a:cubicBezTo>
                                    <a:pt x="615244" y="77141"/>
                                    <a:pt x="392288" y="38570"/>
                                    <a:pt x="169333" y="0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9360">
                              <a:solidFill>
                                <a:srgbClr val="CCCCCC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253" name="Text Box 14">
                              <a:extLst>
                                <a:ext uri="{FF2B5EF4-FFF2-40B4-BE49-F238E27FC236}">
                                  <a16:creationId xmlns:a16="http://schemas.microsoft.com/office/drawing/2014/main" id="{FC22ECF7-F2A0-45F9-9FCB-7B67A6C06464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82" y="1479"/>
                              <a:ext cx="148" cy="25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90000" tIns="46800" rIns="90000" bIns="46800">
                              <a:spAutoFit/>
                            </a:bodyPr>
                            <a:lstStyle>
                              <a:lvl1pPr>
                                <a:spcBef>
                                  <a:spcPts val="600"/>
                                </a:spcBef>
                                <a:buClr>
                                  <a:schemeClr val="accent1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500"/>
                                </a:spcBef>
                                <a:buClr>
                                  <a:schemeClr val="accent2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300">
                                  <a:solidFill>
                                    <a:schemeClr val="tx2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500"/>
                                </a:spcBef>
                                <a:buClr>
                                  <a:srgbClr val="BCBCBC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400"/>
                                </a:spcBef>
                                <a:buClr>
                                  <a:srgbClr val="A94543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00"/>
                                </a:spcBef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algn="just" eaLnBrk="1" hangingPunct="1">
                                <a:spcBef>
                                  <a:spcPct val="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fr-FR" altLang="fr-FR" sz="1600"/>
                                <a:t>p</a:t>
                              </a:r>
                            </a:p>
                          </p:txBody>
                        </p:sp>
                        <p:sp>
                          <p:nvSpPr>
                            <p:cNvPr id="254" name="Text Box 15">
                              <a:extLst>
                                <a:ext uri="{FF2B5EF4-FFF2-40B4-BE49-F238E27FC236}">
                                  <a16:creationId xmlns:a16="http://schemas.microsoft.com/office/drawing/2014/main" id="{CA354A37-605A-4224-AC95-16540D3CFABE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39" y="1676"/>
                              <a:ext cx="344" cy="25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90000" tIns="46800" rIns="90000" bIns="46800">
                              <a:spAutoFit/>
                            </a:bodyPr>
                            <a:lstStyle>
                              <a:lvl1pPr>
                                <a:spcBef>
                                  <a:spcPts val="600"/>
                                </a:spcBef>
                                <a:buClr>
                                  <a:schemeClr val="accent1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500"/>
                                </a:spcBef>
                                <a:buClr>
                                  <a:schemeClr val="accent2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300">
                                  <a:solidFill>
                                    <a:schemeClr val="tx2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500"/>
                                </a:spcBef>
                                <a:buClr>
                                  <a:srgbClr val="BCBCBC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400"/>
                                </a:spcBef>
                                <a:buClr>
                                  <a:srgbClr val="A94543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00"/>
                                </a:spcBef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algn="just" eaLnBrk="1" hangingPunct="1">
                                <a:spcBef>
                                  <a:spcPct val="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fr-FR" altLang="fr-FR" sz="1600"/>
                                <a:t>p'</a:t>
                              </a:r>
                            </a:p>
                          </p:txBody>
                        </p:sp>
                        <p:sp>
                          <p:nvSpPr>
                            <p:cNvPr id="255" name="Text Box 16">
                              <a:extLst>
                                <a:ext uri="{FF2B5EF4-FFF2-40B4-BE49-F238E27FC236}">
                                  <a16:creationId xmlns:a16="http://schemas.microsoft.com/office/drawing/2014/main" id="{586F4762-9792-4EEC-A912-1496315B07FD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81" y="1699"/>
                              <a:ext cx="294" cy="25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90000" tIns="46800" rIns="90000" bIns="46800">
                              <a:spAutoFit/>
                            </a:bodyPr>
                            <a:lstStyle>
                              <a:lvl1pPr>
                                <a:spcBef>
                                  <a:spcPts val="600"/>
                                </a:spcBef>
                                <a:buClr>
                                  <a:schemeClr val="accent1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500"/>
                                </a:spcBef>
                                <a:buClr>
                                  <a:schemeClr val="accent2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300">
                                  <a:solidFill>
                                    <a:schemeClr val="tx2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500"/>
                                </a:spcBef>
                                <a:buClr>
                                  <a:srgbClr val="BCBCBC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400"/>
                                </a:spcBef>
                                <a:buClr>
                                  <a:srgbClr val="A94543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00"/>
                                </a:spcBef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algn="just" eaLnBrk="1" hangingPunct="1">
                                <a:spcBef>
                                  <a:spcPct val="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fr-FR" altLang="fr-FR" sz="1600"/>
                                <a:t>Q'</a:t>
                              </a:r>
                            </a:p>
                          </p:txBody>
                        </p:sp>
                        <p:sp>
                          <p:nvSpPr>
                            <p:cNvPr id="256" name="Text Box 17">
                              <a:extLst>
                                <a:ext uri="{FF2B5EF4-FFF2-40B4-BE49-F238E27FC236}">
                                  <a16:creationId xmlns:a16="http://schemas.microsoft.com/office/drawing/2014/main" id="{86C856A1-80EA-4FF8-9C04-331E42794E1B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52" y="1547"/>
                              <a:ext cx="248" cy="25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90000" tIns="46800" rIns="90000" bIns="46800">
                              <a:spAutoFit/>
                            </a:bodyPr>
                            <a:lstStyle>
                              <a:lvl1pPr>
                                <a:spcBef>
                                  <a:spcPts val="600"/>
                                </a:spcBef>
                                <a:buClr>
                                  <a:schemeClr val="accent1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1pPr>
                              <a:lvl2pPr marL="742950" indent="-285750">
                                <a:spcBef>
                                  <a:spcPts val="500"/>
                                </a:spcBef>
                                <a:buClr>
                                  <a:schemeClr val="accent2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300">
                                  <a:solidFill>
                                    <a:schemeClr val="tx2"/>
                                  </a:solidFill>
                                  <a:latin typeface="Calibri" panose="020F0502020204030204" pitchFamily="34" charset="0"/>
                                </a:defRPr>
                              </a:lvl2pPr>
                              <a:lvl3pPr marL="1143000" indent="-228600">
                                <a:spcBef>
                                  <a:spcPts val="500"/>
                                </a:spcBef>
                                <a:buClr>
                                  <a:srgbClr val="BCBCBC"/>
                                </a:buClr>
                                <a:buSzPct val="76000"/>
                                <a:buFont typeface="Wingdings 3" panose="05040102010807070707" pitchFamily="18" charset="2"/>
                                <a:buChar char="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3pPr>
                              <a:lvl4pPr marL="1600200" indent="-228600">
                                <a:spcBef>
                                  <a:spcPts val="400"/>
                                </a:spcBef>
                                <a:buClr>
                                  <a:srgbClr val="A94543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4pPr>
                              <a:lvl5pPr marL="2057400" indent="-228600">
                                <a:spcBef>
                                  <a:spcPts val="300"/>
                                </a:spcBef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ts val="30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" panose="05000000000000000000" pitchFamily="2" charset="2"/>
                                <a:buChar char=""/>
                                <a:tabLst>
                                  <a:tab pos="0" algn="l"/>
                                  <a:tab pos="914400" algn="l"/>
                                  <a:tab pos="1828800" algn="l"/>
                                  <a:tab pos="2743200" algn="l"/>
                                  <a:tab pos="3657600" algn="l"/>
                                  <a:tab pos="4572000" algn="l"/>
                                  <a:tab pos="5486400" algn="l"/>
                                  <a:tab pos="6400800" algn="l"/>
                                  <a:tab pos="7315200" algn="l"/>
                                  <a:tab pos="8229600" algn="l"/>
                                  <a:tab pos="9144000" algn="l"/>
                                  <a:tab pos="10058400" algn="l"/>
                                </a:tabLst>
                                <a:defRPr sz="16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</a:defRPr>
                              </a:lvl9pPr>
                            </a:lstStyle>
                            <a:p>
                              <a:pPr algn="just" eaLnBrk="1" hangingPunct="1">
                                <a:spcBef>
                                  <a:spcPct val="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fr-FR" altLang="fr-FR" sz="1600"/>
                                <a:t>p"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41" name="Text Box 18">
                            <a:extLst>
                              <a:ext uri="{FF2B5EF4-FFF2-40B4-BE49-F238E27FC236}">
                                <a16:creationId xmlns:a16="http://schemas.microsoft.com/office/drawing/2014/main" id="{6364C28B-5E16-4C3A-9537-8401D229297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95" y="1946"/>
                            <a:ext cx="219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/>
                              <a:t>E</a:t>
                            </a:r>
                          </a:p>
                        </p:txBody>
                      </p:sp>
                      <p:sp>
                        <p:nvSpPr>
                          <p:cNvPr id="242" name="Text Box 19">
                            <a:extLst>
                              <a:ext uri="{FF2B5EF4-FFF2-40B4-BE49-F238E27FC236}">
                                <a16:creationId xmlns:a16="http://schemas.microsoft.com/office/drawing/2014/main" id="{C5E03770-1F11-4243-9E40-581C77365710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42" y="446"/>
                            <a:ext cx="290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>
                                <a:solidFill>
                                  <a:schemeClr val="bg1"/>
                                </a:solidFill>
                              </a:rPr>
                              <a:t>cP</a:t>
                            </a:r>
                          </a:p>
                        </p:txBody>
                      </p:sp>
                      <p:sp>
                        <p:nvSpPr>
                          <p:cNvPr id="243" name="Text Box 20">
                            <a:extLst>
                              <a:ext uri="{FF2B5EF4-FFF2-40B4-BE49-F238E27FC236}">
                                <a16:creationId xmlns:a16="http://schemas.microsoft.com/office/drawing/2014/main" id="{5F5D99A7-2E1D-4FAD-BB74-D0B77081CBD2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2" y="417"/>
                            <a:ext cx="454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>
                                <a:solidFill>
                                  <a:schemeClr val="bg1"/>
                                </a:solidFill>
                              </a:rPr>
                              <a:t>cP"</a:t>
                            </a:r>
                          </a:p>
                        </p:txBody>
                      </p:sp>
                      <p:sp>
                        <p:nvSpPr>
                          <p:cNvPr id="244" name="Text Box 21">
                            <a:extLst>
                              <a:ext uri="{FF2B5EF4-FFF2-40B4-BE49-F238E27FC236}">
                                <a16:creationId xmlns:a16="http://schemas.microsoft.com/office/drawing/2014/main" id="{08A3C2F2-4277-4370-BB95-EB350029BC39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75" y="1093"/>
                            <a:ext cx="290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>
                                <a:solidFill>
                                  <a:schemeClr val="bg1"/>
                                </a:solidFill>
                              </a:rPr>
                              <a:t>C</a:t>
                            </a:r>
                          </a:p>
                        </p:txBody>
                      </p:sp>
                    </p:grpSp>
                    <p:sp>
                      <p:nvSpPr>
                        <p:cNvPr id="223" name="Oval 22">
                          <a:extLst>
                            <a:ext uri="{FF2B5EF4-FFF2-40B4-BE49-F238E27FC236}">
                              <a16:creationId xmlns:a16="http://schemas.microsoft.com/office/drawing/2014/main" id="{0B633B90-0173-4590-BF96-A050D09FD91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46" y="1890"/>
                          <a:ext cx="269" cy="206"/>
                        </a:xfrm>
                        <a:prstGeom prst="ellipse">
                          <a:avLst/>
                        </a:prstGeom>
                        <a:solidFill>
                          <a:srgbClr val="CEE2E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spcBef>
                              <a:spcPts val="600"/>
                            </a:spcBef>
                            <a:buClr>
                              <a:schemeClr val="accent1"/>
                            </a:buClr>
                            <a:buSzPct val="76000"/>
                            <a:buFont typeface="Wingdings 3" panose="05040102010807070707" pitchFamily="18" charset="2"/>
                            <a:buChar char=""/>
                            <a:defRPr sz="2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1pPr>
                          <a:lvl2pPr marL="742950" indent="-285750">
                            <a:spcBef>
                              <a:spcPts val="500"/>
                            </a:spcBef>
                            <a:buClr>
                              <a:schemeClr val="accent2"/>
                            </a:buClr>
                            <a:buSzPct val="76000"/>
                            <a:buFont typeface="Wingdings 3" panose="05040102010807070707" pitchFamily="18" charset="2"/>
                            <a:buChar char=""/>
                            <a:defRPr sz="2300">
                              <a:solidFill>
                                <a:schemeClr val="tx2"/>
                              </a:solidFill>
                              <a:latin typeface="Calibri" panose="020F0502020204030204" pitchFamily="34" charset="0"/>
                            </a:defRPr>
                          </a:lvl2pPr>
                          <a:lvl3pPr marL="1143000" indent="-228600">
                            <a:spcBef>
                              <a:spcPts val="500"/>
                            </a:spcBef>
                            <a:buClr>
                              <a:srgbClr val="BCBCBC"/>
                            </a:buClr>
                            <a:buSzPct val="76000"/>
                            <a:buFont typeface="Wingdings 3" panose="05040102010807070707" pitchFamily="18" charset="2"/>
                            <a:buChar char=""/>
                            <a:defRPr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3pPr>
                          <a:lvl4pPr marL="1600200" indent="-228600">
                            <a:spcBef>
                              <a:spcPts val="400"/>
                            </a:spcBef>
                            <a:buClr>
                              <a:srgbClr val="A94543"/>
                            </a:buClr>
                            <a:buSzPct val="70000"/>
                            <a:buFont typeface="Wingdings" panose="05000000000000000000" pitchFamily="2" charset="2"/>
                            <a:buChar char=""/>
                            <a:defRPr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4pPr>
                          <a:lvl5pPr marL="2057400" indent="-228600">
                            <a:spcBef>
                              <a:spcPts val="300"/>
                            </a:spcBef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buChar char=""/>
                            <a:defRPr sz="1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buChar char=""/>
                            <a:defRPr sz="1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buChar char=""/>
                            <a:defRPr sz="1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buChar char=""/>
                            <a:defRPr sz="1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Pct val="70000"/>
                            <a:buFont typeface="Wingdings" panose="05000000000000000000" pitchFamily="2" charset="2"/>
                            <a:buChar char=""/>
                            <a:defRPr sz="1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>
                              <a:srgbClr val="000000"/>
                            </a:buClr>
                            <a:buSzTx/>
                            <a:buFont typeface="Times New Roman" panose="02020603050405020304" pitchFamily="18" charset="0"/>
                            <a:buNone/>
                          </a:pPr>
                          <a:endParaRPr lang="fr-FR" altLang="fr-FR" sz="1800"/>
                        </a:p>
                      </p:txBody>
                    </p:sp>
                    <p:grpSp>
                      <p:nvGrpSpPr>
                        <p:cNvPr id="224" name="Group 23">
                          <a:extLst>
                            <a:ext uri="{FF2B5EF4-FFF2-40B4-BE49-F238E27FC236}">
                              <a16:creationId xmlns:a16="http://schemas.microsoft.com/office/drawing/2014/main" id="{951A4304-58EA-4A51-B362-252368698B0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46" y="1061"/>
                          <a:ext cx="2260" cy="1205"/>
                          <a:chOff x="1746" y="1061"/>
                          <a:chExt cx="2260" cy="1205"/>
                        </a:xfrm>
                      </p:grpSpPr>
                      <p:sp>
                        <p:nvSpPr>
                          <p:cNvPr id="226" name="Freeform 24">
                            <a:extLst>
                              <a:ext uri="{FF2B5EF4-FFF2-40B4-BE49-F238E27FC236}">
                                <a16:creationId xmlns:a16="http://schemas.microsoft.com/office/drawing/2014/main" id="{AA0FCFC8-BE02-4077-998A-49F2E40C1DA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5" y="1197"/>
                            <a:ext cx="423" cy="655"/>
                          </a:xfrm>
                          <a:custGeom>
                            <a:avLst/>
                            <a:gdLst>
                              <a:gd name="T0" fmla="*/ 0 w 632178"/>
                              <a:gd name="T1" fmla="*/ 0 h 1377244"/>
                              <a:gd name="T2" fmla="*/ 0 w 632178"/>
                              <a:gd name="T3" fmla="*/ 0 h 1377244"/>
                              <a:gd name="T4" fmla="*/ 0 w 632178"/>
                              <a:gd name="T5" fmla="*/ 0 h 1377244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32178"/>
                              <a:gd name="T10" fmla="*/ 0 h 1377244"/>
                              <a:gd name="T11" fmla="*/ 632178 w 632178"/>
                              <a:gd name="T12" fmla="*/ 1377244 h 1377244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32178" h="1377244">
                                <a:moveTo>
                                  <a:pt x="11289" y="1377244"/>
                                </a:moveTo>
                                <a:lnTo>
                                  <a:pt x="0" y="0"/>
                                </a:lnTo>
                                <a:lnTo>
                                  <a:pt x="632178" y="1264356"/>
                                </a:lnTo>
                              </a:path>
                            </a:pathLst>
                          </a:custGeom>
                          <a:solidFill>
                            <a:srgbClr val="D3EEF5"/>
                          </a:solidFill>
                          <a:ln w="9360">
                            <a:solidFill>
                              <a:srgbClr val="DEEBF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227" name="Oval 25">
                            <a:extLst>
                              <a:ext uri="{FF2B5EF4-FFF2-40B4-BE49-F238E27FC236}">
                                <a16:creationId xmlns:a16="http://schemas.microsoft.com/office/drawing/2014/main" id="{6D4726C2-12A6-4023-9ADF-E4BEEC1DA99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25" y="1713"/>
                            <a:ext cx="456" cy="276"/>
                          </a:xfrm>
                          <a:prstGeom prst="ellipse">
                            <a:avLst/>
                          </a:prstGeom>
                          <a:solidFill>
                            <a:srgbClr val="00B0F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>
                                <a:srgbClr val="000000"/>
                              </a:buClr>
                              <a:buSzTx/>
                              <a:buFont typeface="Times New Roman" panose="02020603050405020304" pitchFamily="18" charset="0"/>
                              <a:buNone/>
                            </a:pPr>
                            <a:endParaRPr lang="fr-FR" altLang="fr-FR" sz="1800"/>
                          </a:p>
                        </p:txBody>
                      </p:sp>
                      <p:sp>
                        <p:nvSpPr>
                          <p:cNvPr id="228" name="Text Box 26">
                            <a:extLst>
                              <a:ext uri="{FF2B5EF4-FFF2-40B4-BE49-F238E27FC236}">
                                <a16:creationId xmlns:a16="http://schemas.microsoft.com/office/drawing/2014/main" id="{891853AA-3E91-472A-B825-1F4B63E92EBC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49" y="1765"/>
                            <a:ext cx="293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/>
                              <a:t>Q'</a:t>
                            </a:r>
                          </a:p>
                        </p:txBody>
                      </p:sp>
                      <p:sp>
                        <p:nvSpPr>
                          <p:cNvPr id="229" name="Text Box 27">
                            <a:extLst>
                              <a:ext uri="{FF2B5EF4-FFF2-40B4-BE49-F238E27FC236}">
                                <a16:creationId xmlns:a16="http://schemas.microsoft.com/office/drawing/2014/main" id="{EE34AABA-5576-48F3-835C-93455E78052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61" y="1746"/>
                            <a:ext cx="145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>
                                <a:solidFill>
                                  <a:schemeClr val="bg1"/>
                                </a:solidFill>
                              </a:rPr>
                              <a:t>A</a:t>
                            </a:r>
                          </a:p>
                        </p:txBody>
                      </p:sp>
                      <p:sp>
                        <p:nvSpPr>
                          <p:cNvPr id="230" name="AutoShape 29">
                            <a:extLst>
                              <a:ext uri="{FF2B5EF4-FFF2-40B4-BE49-F238E27FC236}">
                                <a16:creationId xmlns:a16="http://schemas.microsoft.com/office/drawing/2014/main" id="{30869E23-2195-4723-B5B6-1A53A46FD4A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500000">
                            <a:off x="2580" y="1367"/>
                            <a:ext cx="78" cy="194"/>
                          </a:xfrm>
                          <a:prstGeom prst="upArrow">
                            <a:avLst>
                              <a:gd name="adj1" fmla="val 50000"/>
                              <a:gd name="adj2" fmla="val 50757"/>
                            </a:avLst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>
                                <a:srgbClr val="000000"/>
                              </a:buClr>
                              <a:buSzTx/>
                              <a:buFont typeface="Times New Roman" panose="02020603050405020304" pitchFamily="18" charset="0"/>
                              <a:buNone/>
                            </a:pPr>
                            <a:endParaRPr lang="fr-FR" altLang="fr-FR" sz="1800"/>
                          </a:p>
                        </p:txBody>
                      </p:sp>
                      <p:sp>
                        <p:nvSpPr>
                          <p:cNvPr id="231" name="AutoShape 30">
                            <a:extLst>
                              <a:ext uri="{FF2B5EF4-FFF2-40B4-BE49-F238E27FC236}">
                                <a16:creationId xmlns:a16="http://schemas.microsoft.com/office/drawing/2014/main" id="{099B8852-860D-485B-8FD1-BFFBA8EEC2B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140000">
                            <a:off x="2795" y="1388"/>
                            <a:ext cx="79" cy="195"/>
                          </a:xfrm>
                          <a:prstGeom prst="upArrow">
                            <a:avLst>
                              <a:gd name="adj1" fmla="val 50000"/>
                              <a:gd name="adj2" fmla="val 50750"/>
                            </a:avLst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>
                                <a:srgbClr val="000000"/>
                              </a:buClr>
                              <a:buSzTx/>
                              <a:buFont typeface="Times New Roman" panose="02020603050405020304" pitchFamily="18" charset="0"/>
                              <a:buNone/>
                            </a:pPr>
                            <a:endParaRPr lang="fr-FR" altLang="fr-FR" sz="1800"/>
                          </a:p>
                        </p:txBody>
                      </p:sp>
                      <p:sp>
                        <p:nvSpPr>
                          <p:cNvPr id="232" name="AutoShape 31">
                            <a:extLst>
                              <a:ext uri="{FF2B5EF4-FFF2-40B4-BE49-F238E27FC236}">
                                <a16:creationId xmlns:a16="http://schemas.microsoft.com/office/drawing/2014/main" id="{68984EC7-E049-4FB8-B8D0-3667CF814B4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140000">
                            <a:off x="3405" y="1061"/>
                            <a:ext cx="79" cy="193"/>
                          </a:xfrm>
                          <a:prstGeom prst="upArrow">
                            <a:avLst>
                              <a:gd name="adj1" fmla="val 50000"/>
                              <a:gd name="adj2" fmla="val 50750"/>
                            </a:avLst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>
                                <a:srgbClr val="000000"/>
                              </a:buClr>
                              <a:buSzTx/>
                              <a:buFont typeface="Times New Roman" panose="02020603050405020304" pitchFamily="18" charset="0"/>
                              <a:buNone/>
                            </a:pPr>
                            <a:endParaRPr lang="fr-FR" altLang="fr-FR" sz="1800"/>
                          </a:p>
                        </p:txBody>
                      </p:sp>
                      <p:sp>
                        <p:nvSpPr>
                          <p:cNvPr id="233" name="Freeform 32">
                            <a:extLst>
                              <a:ext uri="{FF2B5EF4-FFF2-40B4-BE49-F238E27FC236}">
                                <a16:creationId xmlns:a16="http://schemas.microsoft.com/office/drawing/2014/main" id="{B77B4C94-8552-49B2-814A-88E4F7117AE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300000">
                            <a:off x="1746" y="1960"/>
                            <a:ext cx="320" cy="266"/>
                          </a:xfrm>
                          <a:custGeom>
                            <a:avLst/>
                            <a:gdLst>
                              <a:gd name="T0" fmla="*/ 0 w 510639"/>
                              <a:gd name="T1" fmla="*/ 0 h 391886"/>
                              <a:gd name="T2" fmla="*/ 0 w 510639"/>
                              <a:gd name="T3" fmla="*/ 0 h 391886"/>
                              <a:gd name="T4" fmla="*/ 0 w 510639"/>
                              <a:gd name="T5" fmla="*/ 0 h 391886"/>
                              <a:gd name="T6" fmla="*/ 0 w 510639"/>
                              <a:gd name="T7" fmla="*/ 0 h 391886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10639"/>
                              <a:gd name="T13" fmla="*/ 0 h 391886"/>
                              <a:gd name="T14" fmla="*/ 510639 w 510639"/>
                              <a:gd name="T15" fmla="*/ 391886 h 391886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10639" h="391886">
                                <a:moveTo>
                                  <a:pt x="178130" y="0"/>
                                </a:moveTo>
                                <a:lnTo>
                                  <a:pt x="0" y="391886"/>
                                </a:lnTo>
                                <a:lnTo>
                                  <a:pt x="510639" y="154380"/>
                                </a:lnTo>
                                <a:lnTo>
                                  <a:pt x="498764" y="154380"/>
                                </a:lnTo>
                              </a:path>
                            </a:pathLst>
                          </a:custGeom>
                          <a:noFill/>
                          <a:ln w="19080">
                            <a:solidFill>
                              <a:srgbClr val="FFFFFF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234" name="Text Box 33">
                            <a:extLst>
                              <a:ext uri="{FF2B5EF4-FFF2-40B4-BE49-F238E27FC236}">
                                <a16:creationId xmlns:a16="http://schemas.microsoft.com/office/drawing/2014/main" id="{B3BE2940-C290-4AAB-A174-C8A478CD382A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58" y="1459"/>
                            <a:ext cx="148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>
                                <a:solidFill>
                                  <a:schemeClr val="bg1"/>
                                </a:solidFill>
                              </a:rPr>
                              <a:t>G</a:t>
                            </a:r>
                          </a:p>
                        </p:txBody>
                      </p:sp>
                      <p:sp>
                        <p:nvSpPr>
                          <p:cNvPr id="235" name="Text Box 34">
                            <a:extLst>
                              <a:ext uri="{FF2B5EF4-FFF2-40B4-BE49-F238E27FC236}">
                                <a16:creationId xmlns:a16="http://schemas.microsoft.com/office/drawing/2014/main" id="{C6B2D2F5-4353-498E-B05C-2AD372BBDCA5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9" y="1542"/>
                            <a:ext cx="368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just"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>
                                <a:solidFill>
                                  <a:schemeClr val="bg1"/>
                                </a:solidFill>
                              </a:rPr>
                              <a:t>G'</a:t>
                            </a:r>
                          </a:p>
                        </p:txBody>
                      </p:sp>
                      <p:sp>
                        <p:nvSpPr>
                          <p:cNvPr id="236" name="Line 35">
                            <a:extLst>
                              <a:ext uri="{FF2B5EF4-FFF2-40B4-BE49-F238E27FC236}">
                                <a16:creationId xmlns:a16="http://schemas.microsoft.com/office/drawing/2014/main" id="{BE3BC01A-A77F-4879-A921-091AEDDEB9C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052" y="1470"/>
                            <a:ext cx="441" cy="193"/>
                          </a:xfrm>
                          <a:prstGeom prst="line">
                            <a:avLst/>
                          </a:prstGeom>
                          <a:noFill/>
                          <a:ln w="15840">
                            <a:solidFill>
                              <a:srgbClr val="00B0F0"/>
                            </a:solidFill>
                            <a:prstDash val="dash"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237" name="AutoShape 38">
                            <a:extLst>
                              <a:ext uri="{FF2B5EF4-FFF2-40B4-BE49-F238E27FC236}">
                                <a16:creationId xmlns:a16="http://schemas.microsoft.com/office/drawing/2014/main" id="{49DE14C8-B520-4DA6-AB8D-8B72688D1B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440000">
                            <a:off x="2148" y="1662"/>
                            <a:ext cx="113" cy="75"/>
                          </a:xfrm>
                          <a:prstGeom prst="rightArrow">
                            <a:avLst>
                              <a:gd name="adj1" fmla="val 50000"/>
                              <a:gd name="adj2" fmla="val 49846"/>
                            </a:avLst>
                          </a:prstGeom>
                          <a:solidFill>
                            <a:srgbClr val="007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>
                                <a:srgbClr val="000000"/>
                              </a:buClr>
                              <a:buSzTx/>
                              <a:buFont typeface="Times New Roman" panose="02020603050405020304" pitchFamily="18" charset="0"/>
                              <a:buNone/>
                            </a:pPr>
                            <a:endParaRPr lang="fr-FR" altLang="fr-FR" sz="1800"/>
                          </a:p>
                        </p:txBody>
                      </p:sp>
                      <p:sp>
                        <p:nvSpPr>
                          <p:cNvPr id="238" name="AutoShape 39">
                            <a:extLst>
                              <a:ext uri="{FF2B5EF4-FFF2-40B4-BE49-F238E27FC236}">
                                <a16:creationId xmlns:a16="http://schemas.microsoft.com/office/drawing/2014/main" id="{A799514F-C02C-4D09-970B-9F653C811AA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200000">
                            <a:off x="3210" y="1736"/>
                            <a:ext cx="113" cy="74"/>
                          </a:xfrm>
                          <a:prstGeom prst="rightArrow">
                            <a:avLst>
                              <a:gd name="adj1" fmla="val 50000"/>
                              <a:gd name="adj2" fmla="val 49855"/>
                            </a:avLst>
                          </a:prstGeom>
                          <a:solidFill>
                            <a:srgbClr val="007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>
                                <a:srgbClr val="000000"/>
                              </a:buClr>
                              <a:buSzTx/>
                              <a:buFont typeface="Times New Roman" panose="02020603050405020304" pitchFamily="18" charset="0"/>
                              <a:buNone/>
                            </a:pPr>
                            <a:endParaRPr lang="fr-FR" altLang="fr-FR" sz="1800"/>
                          </a:p>
                        </p:txBody>
                      </p:sp>
                      <p:sp>
                        <p:nvSpPr>
                          <p:cNvPr id="239" name="Text Box 40">
                            <a:extLst>
                              <a:ext uri="{FF2B5EF4-FFF2-40B4-BE49-F238E27FC236}">
                                <a16:creationId xmlns:a16="http://schemas.microsoft.com/office/drawing/2014/main" id="{1B3DA573-8608-40F5-8627-7D8EA891147D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0" y="2007"/>
                            <a:ext cx="394" cy="2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0000" tIns="46800" rIns="90000" bIns="46800">
                            <a:spAutoFit/>
                          </a:bodyPr>
                          <a:lstStyle>
                            <a:lvl1pPr>
                              <a:spcBef>
                                <a:spcPts val="600"/>
                              </a:spcBef>
                              <a:buClr>
                                <a:schemeClr val="accent1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spcBef>
                                <a:spcPts val="500"/>
                              </a:spcBef>
                              <a:buClr>
                                <a:schemeClr val="accent2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300">
                                <a:solidFill>
                                  <a:schemeClr val="tx2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spcBef>
                                <a:spcPts val="500"/>
                              </a:spcBef>
                              <a:buClr>
                                <a:srgbClr val="BCBCBC"/>
                              </a:buClr>
                              <a:buSzPct val="76000"/>
                              <a:buFont typeface="Wingdings 3" panose="05040102010807070707" pitchFamily="18" charset="2"/>
                              <a:buChar char="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20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spcBef>
                                <a:spcPts val="400"/>
                              </a:spcBef>
                              <a:buClr>
                                <a:srgbClr val="A94543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spcBef>
                                <a:spcPts val="300"/>
                              </a:spcBef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ts val="300"/>
                              </a:spcBef>
                              <a:spcAft>
                                <a:spcPct val="0"/>
                              </a:spcAft>
                              <a:buClr>
                                <a:schemeClr val="accent2"/>
                              </a:buClr>
                              <a:buSzPct val="70000"/>
                              <a:buFont typeface="Wingdings" panose="05000000000000000000" pitchFamily="2" charset="2"/>
                              <a:buChar char=""/>
                              <a:tabLst>
                                <a:tab pos="0" algn="l"/>
                                <a:tab pos="914400" algn="l"/>
                                <a:tab pos="1828800" algn="l"/>
                                <a:tab pos="2743200" algn="l"/>
                                <a:tab pos="3657600" algn="l"/>
                                <a:tab pos="4572000" algn="l"/>
                                <a:tab pos="5486400" algn="l"/>
                                <a:tab pos="6400800" algn="l"/>
                                <a:tab pos="7315200" algn="l"/>
                                <a:tab pos="8229600" algn="l"/>
                                <a:tab pos="9144000" algn="l"/>
                                <a:tab pos="10058400" algn="l"/>
                              </a:tabLst>
                              <a:defRPr sz="160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r>
                              <a:rPr lang="fr-FR" altLang="fr-FR" sz="1600">
                                <a:solidFill>
                                  <a:schemeClr val="bg1"/>
                                </a:solidFill>
                              </a:rPr>
                              <a:t>H</a:t>
                            </a:r>
                            <a:r>
                              <a:rPr lang="fr-FR" altLang="fr-FR" sz="1600" i="1" baseline="-25000">
                                <a:solidFill>
                                  <a:schemeClr val="bg1"/>
                                </a:solidFill>
                              </a:rPr>
                              <a:t>t'</a:t>
                            </a:r>
                            <a:endParaRPr lang="fr-FR" altLang="fr-FR" sz="160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225" name="Line 41">
                          <a:extLst>
                            <a:ext uri="{FF2B5EF4-FFF2-40B4-BE49-F238E27FC236}">
                              <a16:creationId xmlns:a16="http://schemas.microsoft.com/office/drawing/2014/main" id="{6EF0BFC4-C493-4169-9E0E-4E7EF56934C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63" y="1913"/>
                          <a:ext cx="388" cy="315"/>
                        </a:xfrm>
                        <a:prstGeom prst="line">
                          <a:avLst/>
                        </a:prstGeom>
                        <a:noFill/>
                        <a:ln w="2232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</p:grpSp>
                  <p:cxnSp>
                    <p:nvCxnSpPr>
                      <p:cNvPr id="217" name="Connecteur droit avec flèche 216">
                        <a:extLst>
                          <a:ext uri="{FF2B5EF4-FFF2-40B4-BE49-F238E27FC236}">
                            <a16:creationId xmlns:a16="http://schemas.microsoft.com/office/drawing/2014/main" id="{6658316C-341F-4E0E-89C6-6B2EA7E0581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173134" y="1034218"/>
                        <a:ext cx="443473" cy="1457900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Connecteur droit avec flèche 217">
                        <a:extLst>
                          <a:ext uri="{FF2B5EF4-FFF2-40B4-BE49-F238E27FC236}">
                            <a16:creationId xmlns:a16="http://schemas.microsoft.com/office/drawing/2014/main" id="{AAD86B9B-662C-47C6-B329-F5489C7F314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117488" y="2519259"/>
                        <a:ext cx="812753" cy="296621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accent1">
                            <a:lumMod val="75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Connecteur droit avec flèche 218">
                        <a:extLst>
                          <a:ext uri="{FF2B5EF4-FFF2-40B4-BE49-F238E27FC236}">
                            <a16:creationId xmlns:a16="http://schemas.microsoft.com/office/drawing/2014/main" id="{1C76B024-78EE-4102-B654-CA144B06A459}"/>
                          </a:ext>
                        </a:extLst>
                      </p:cNvPr>
                      <p:cNvCxnSpPr>
                        <a:stCxn id="254" idx="1"/>
                      </p:cNvCxnSpPr>
                      <p:nvPr/>
                    </p:nvCxnSpPr>
                    <p:spPr>
                      <a:xfrm flipV="1">
                        <a:off x="3871224" y="2005505"/>
                        <a:ext cx="426610" cy="82782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Connecteur droit avec flèche 219">
                        <a:extLst>
                          <a:ext uri="{FF2B5EF4-FFF2-40B4-BE49-F238E27FC236}">
                            <a16:creationId xmlns:a16="http://schemas.microsoft.com/office/drawing/2014/main" id="{45A2D045-B19D-44F7-AEAF-825B0D82C8F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5260661" y="948915"/>
                        <a:ext cx="332183" cy="1698298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Connecteur droit avec flèche 220">
                        <a:extLst>
                          <a:ext uri="{FF2B5EF4-FFF2-40B4-BE49-F238E27FC236}">
                            <a16:creationId xmlns:a16="http://schemas.microsoft.com/office/drawing/2014/main" id="{A7E8CAA9-ADB9-484A-B3FA-01382478533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188309" y="1920203"/>
                        <a:ext cx="1123015" cy="571915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5" name="Forme libre 115">
                      <a:extLst>
                        <a:ext uri="{FF2B5EF4-FFF2-40B4-BE49-F238E27FC236}">
                          <a16:creationId xmlns:a16="http://schemas.microsoft.com/office/drawing/2014/main" id="{AD27E002-6E6C-456B-88E4-E72BA0EBA385}"/>
                        </a:ext>
                      </a:extLst>
                    </p:cNvPr>
                    <p:cNvSpPr/>
                    <p:nvPr/>
                  </p:nvSpPr>
                  <p:spPr>
                    <a:xfrm rot="385492">
                      <a:off x="4912155" y="3059758"/>
                      <a:ext cx="1200581" cy="664972"/>
                    </a:xfrm>
                    <a:custGeom>
                      <a:avLst/>
                      <a:gdLst>
                        <a:gd name="connsiteX0" fmla="*/ 59377 w 1199408"/>
                        <a:gd name="connsiteY0" fmla="*/ 0 h 890650"/>
                        <a:gd name="connsiteX1" fmla="*/ 1080654 w 1199408"/>
                        <a:gd name="connsiteY1" fmla="*/ 783772 h 890650"/>
                        <a:gd name="connsiteX2" fmla="*/ 1199408 w 1199408"/>
                        <a:gd name="connsiteY2" fmla="*/ 783772 h 890650"/>
                        <a:gd name="connsiteX3" fmla="*/ 0 w 1199408"/>
                        <a:gd name="connsiteY3" fmla="*/ 890650 h 890650"/>
                        <a:gd name="connsiteX4" fmla="*/ 59377 w 1199408"/>
                        <a:gd name="connsiteY4" fmla="*/ 0 h 890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9408" h="890650">
                          <a:moveTo>
                            <a:pt x="59377" y="0"/>
                          </a:moveTo>
                          <a:lnTo>
                            <a:pt x="1080654" y="783772"/>
                          </a:lnTo>
                          <a:lnTo>
                            <a:pt x="1199408" y="783772"/>
                          </a:lnTo>
                          <a:lnTo>
                            <a:pt x="0" y="890650"/>
                          </a:lnTo>
                          <a:lnTo>
                            <a:pt x="59377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fr-FR" sz="1800" dirty="0"/>
                    </a:p>
                  </p:txBody>
                </p:sp>
              </p:grpSp>
              <p:sp>
                <p:nvSpPr>
                  <p:cNvPr id="213" name="AutoShape 28">
                    <a:extLst>
                      <a:ext uri="{FF2B5EF4-FFF2-40B4-BE49-F238E27FC236}">
                        <a16:creationId xmlns:a16="http://schemas.microsoft.com/office/drawing/2014/main" id="{408ED079-E89C-4D89-9663-D1467849F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140000">
                    <a:off x="5601354" y="1653151"/>
                    <a:ext cx="123825" cy="307975"/>
                  </a:xfrm>
                  <a:prstGeom prst="upArrow">
                    <a:avLst>
                      <a:gd name="adj1" fmla="val 50000"/>
                      <a:gd name="adj2" fmla="val 50757"/>
                    </a:avLst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>
                        <a:srgbClr val="000000"/>
                      </a:buClr>
                      <a:buSzTx/>
                      <a:buFont typeface="Times New Roman" panose="02020603050405020304" pitchFamily="18" charset="0"/>
                      <a:buNone/>
                    </a:pPr>
                    <a:endParaRPr lang="fr-FR" altLang="fr-FR" sz="1800"/>
                  </a:p>
                </p:txBody>
              </p:sp>
            </p:grpSp>
            <p:grpSp>
              <p:nvGrpSpPr>
                <p:cNvPr id="208" name="Groupe 101">
                  <a:extLst>
                    <a:ext uri="{FF2B5EF4-FFF2-40B4-BE49-F238E27FC236}">
                      <a16:creationId xmlns:a16="http://schemas.microsoft.com/office/drawing/2014/main" id="{ADB05F8F-8247-4010-AD61-2D7E48711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31075" y="3109913"/>
                  <a:ext cx="901700" cy="538162"/>
                  <a:chOff x="3052806" y="3117215"/>
                  <a:chExt cx="901022" cy="537934"/>
                </a:xfrm>
              </p:grpSpPr>
              <p:sp>
                <p:nvSpPr>
                  <p:cNvPr id="209" name="Forme libre 109">
                    <a:extLst>
                      <a:ext uri="{FF2B5EF4-FFF2-40B4-BE49-F238E27FC236}">
                        <a16:creationId xmlns:a16="http://schemas.microsoft.com/office/drawing/2014/main" id="{AD8F557C-331C-4093-A938-EDD0880CD6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74676" y="3117418"/>
                    <a:ext cx="879717" cy="480409"/>
                  </a:xfrm>
                  <a:custGeom>
                    <a:avLst/>
                    <a:gdLst>
                      <a:gd name="connsiteX0" fmla="*/ 0 w 878305"/>
                      <a:gd name="connsiteY0" fmla="*/ 312821 h 481264"/>
                      <a:gd name="connsiteX1" fmla="*/ 0 w 878305"/>
                      <a:gd name="connsiteY1" fmla="*/ 312821 h 481264"/>
                      <a:gd name="connsiteX2" fmla="*/ 878305 w 878305"/>
                      <a:gd name="connsiteY2" fmla="*/ 0 h 481264"/>
                      <a:gd name="connsiteX3" fmla="*/ 252663 w 878305"/>
                      <a:gd name="connsiteY3" fmla="*/ 481264 h 481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8305" h="481264">
                        <a:moveTo>
                          <a:pt x="0" y="312821"/>
                        </a:moveTo>
                        <a:lnTo>
                          <a:pt x="0" y="312821"/>
                        </a:lnTo>
                        <a:lnTo>
                          <a:pt x="878305" y="0"/>
                        </a:lnTo>
                        <a:lnTo>
                          <a:pt x="252663" y="481264"/>
                        </a:lnTo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15875">
                    <a:noFill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 sz="1800"/>
                  </a:p>
                </p:txBody>
              </p:sp>
              <p:sp>
                <p:nvSpPr>
                  <p:cNvPr id="210" name="Ellipse 209">
                    <a:extLst>
                      <a:ext uri="{FF2B5EF4-FFF2-40B4-BE49-F238E27FC236}">
                        <a16:creationId xmlns:a16="http://schemas.microsoft.com/office/drawing/2014/main" id="{06C41094-ABB8-413B-A185-DD6283B69D94}"/>
                      </a:ext>
                    </a:extLst>
                  </p:cNvPr>
                  <p:cNvSpPr/>
                  <p:nvPr/>
                </p:nvSpPr>
                <p:spPr bwMode="auto">
                  <a:xfrm rot="364091">
                    <a:off x="3052767" y="3413799"/>
                    <a:ext cx="276386" cy="242142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 sz="1800"/>
                  </a:p>
                </p:txBody>
              </p:sp>
              <p:sp>
                <p:nvSpPr>
                  <p:cNvPr id="211" name="AutoShape 68">
                    <a:extLst>
                      <a:ext uri="{FF2B5EF4-FFF2-40B4-BE49-F238E27FC236}">
                        <a16:creationId xmlns:a16="http://schemas.microsoft.com/office/drawing/2014/main" id="{89C50549-14A9-4903-A0F4-35E62F58A7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540000">
                    <a:off x="3397268" y="3253736"/>
                    <a:ext cx="129425" cy="223060"/>
                  </a:xfrm>
                  <a:prstGeom prst="upArrow">
                    <a:avLst>
                      <a:gd name="adj1" fmla="val 50000"/>
                      <a:gd name="adj2" fmla="val 50364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>
                      <a:spcBef>
                        <a:spcPts val="600"/>
                      </a:spcBef>
                      <a:buClr>
                        <a:schemeClr val="accent1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ts val="500"/>
                      </a:spcBef>
                      <a:buClr>
                        <a:schemeClr val="accent2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300">
                        <a:solidFill>
                          <a:schemeClr val="tx2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ts val="500"/>
                      </a:spcBef>
                      <a:buClr>
                        <a:srgbClr val="BCBCBC"/>
                      </a:buClr>
                      <a:buSzPct val="76000"/>
                      <a:buFont typeface="Wingdings 3" panose="05040102010807070707" pitchFamily="18" charset="2"/>
                      <a:buChar char="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ts val="400"/>
                      </a:spcBef>
                      <a:buClr>
                        <a:srgbClr val="A94543"/>
                      </a:buClr>
                      <a:buSzPct val="70000"/>
                      <a:buFont typeface="Wingdings" panose="05000000000000000000" pitchFamily="2" charset="2"/>
                      <a:buChar char="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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2" name="Forme libre 102">
                <a:extLst>
                  <a:ext uri="{FF2B5EF4-FFF2-40B4-BE49-F238E27FC236}">
                    <a16:creationId xmlns:a16="http://schemas.microsoft.com/office/drawing/2014/main" id="{9B629E7E-1831-4147-AF3B-81F46828A2EC}"/>
                  </a:ext>
                </a:extLst>
              </p:cNvPr>
              <p:cNvSpPr/>
              <p:nvPr/>
            </p:nvSpPr>
            <p:spPr bwMode="auto">
              <a:xfrm>
                <a:off x="4069229" y="1146454"/>
                <a:ext cx="790515" cy="609897"/>
              </a:xfrm>
              <a:custGeom>
                <a:avLst/>
                <a:gdLst>
                  <a:gd name="connsiteX0" fmla="*/ 0 w 800100"/>
                  <a:gd name="connsiteY0" fmla="*/ 685800 h 685800"/>
                  <a:gd name="connsiteX1" fmla="*/ 251460 w 800100"/>
                  <a:gd name="connsiteY1" fmla="*/ 171450 h 685800"/>
                  <a:gd name="connsiteX2" fmla="*/ 800100 w 800100"/>
                  <a:gd name="connsiteY2" fmla="*/ 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685800">
                    <a:moveTo>
                      <a:pt x="0" y="685800"/>
                    </a:moveTo>
                    <a:cubicBezTo>
                      <a:pt x="59055" y="485775"/>
                      <a:pt x="118110" y="285750"/>
                      <a:pt x="251460" y="171450"/>
                    </a:cubicBezTo>
                    <a:cubicBezTo>
                      <a:pt x="384810" y="57150"/>
                      <a:pt x="592455" y="28575"/>
                      <a:pt x="800100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sz="1800"/>
              </a:p>
            </p:txBody>
          </p:sp>
          <p:cxnSp>
            <p:nvCxnSpPr>
              <p:cNvPr id="203" name="Connecteur droit avec flèche 202">
                <a:extLst>
                  <a:ext uri="{FF2B5EF4-FFF2-40B4-BE49-F238E27FC236}">
                    <a16:creationId xmlns:a16="http://schemas.microsoft.com/office/drawing/2014/main" id="{9489D71A-CFFA-4E04-B3E8-42479EC1B7D1}"/>
                  </a:ext>
                </a:extLst>
              </p:cNvPr>
              <p:cNvCxnSpPr>
                <a:endCxn id="226" idx="0"/>
              </p:cNvCxnSpPr>
              <p:nvPr/>
            </p:nvCxnSpPr>
            <p:spPr bwMode="auto">
              <a:xfrm>
                <a:off x="5726113" y="1009650"/>
                <a:ext cx="688975" cy="8382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cteur droit avec flèche 203">
                <a:extLst>
                  <a:ext uri="{FF2B5EF4-FFF2-40B4-BE49-F238E27FC236}">
                    <a16:creationId xmlns:a16="http://schemas.microsoft.com/office/drawing/2014/main" id="{400604EF-6B7A-4AD4-A293-81D84CABD561}"/>
                  </a:ext>
                </a:extLst>
              </p:cNvPr>
              <p:cNvCxnSpPr>
                <a:stCxn id="226" idx="0"/>
              </p:cNvCxnSpPr>
              <p:nvPr/>
            </p:nvCxnSpPr>
            <p:spPr bwMode="auto">
              <a:xfrm flipV="1">
                <a:off x="6415088" y="1063625"/>
                <a:ext cx="828675" cy="784225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necteur droit avec flèche 204">
                <a:extLst>
                  <a:ext uri="{FF2B5EF4-FFF2-40B4-BE49-F238E27FC236}">
                    <a16:creationId xmlns:a16="http://schemas.microsoft.com/office/drawing/2014/main" id="{72D0544C-6588-4C46-9AAB-C0FE6F699885}"/>
                  </a:ext>
                </a:extLst>
              </p:cNvPr>
              <p:cNvCxnSpPr>
                <a:stCxn id="242" idx="3"/>
              </p:cNvCxnSpPr>
              <p:nvPr/>
            </p:nvCxnSpPr>
            <p:spPr bwMode="auto">
              <a:xfrm>
                <a:off x="5799138" y="1012825"/>
                <a:ext cx="1455737" cy="1746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ZoneTexte 231">
                <a:extLst>
                  <a:ext uri="{FF2B5EF4-FFF2-40B4-BE49-F238E27FC236}">
                    <a16:creationId xmlns:a16="http://schemas.microsoft.com/office/drawing/2014/main" id="{72106D08-954F-493A-9E53-C1DEE15A6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1171" y="975657"/>
                <a:ext cx="1652588" cy="33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A94543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 dirty="0" err="1">
                    <a:solidFill>
                      <a:schemeClr val="bg1"/>
                    </a:solidFill>
                  </a:rPr>
                  <a:t>complex</a:t>
                </a:r>
                <a:r>
                  <a:rPr lang="fr-FR" altLang="fr-FR" sz="1600" dirty="0">
                    <a:solidFill>
                      <a:schemeClr val="bg1"/>
                    </a:solidFill>
                  </a:rPr>
                  <a:t> </a:t>
                </a:r>
                <a:r>
                  <a:rPr lang="fr-FR" altLang="fr-FR" sz="1600" dirty="0" err="1">
                    <a:solidFill>
                      <a:schemeClr val="bg1"/>
                    </a:solidFill>
                  </a:rPr>
                  <a:t>link</a:t>
                </a:r>
                <a:endParaRPr lang="fr-FR" altLang="fr-FR" sz="16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5AC2F827-0B44-41C6-B372-E32B94D3ADA3}"/>
              </a:ext>
            </a:extLst>
          </p:cNvPr>
          <p:cNvCxnSpPr/>
          <p:nvPr/>
        </p:nvCxnSpPr>
        <p:spPr>
          <a:xfrm flipV="1">
            <a:off x="5720576" y="3702205"/>
            <a:ext cx="3897351" cy="61332"/>
          </a:xfrm>
          <a:prstGeom prst="straightConnector1">
            <a:avLst/>
          </a:prstGeom>
          <a:ln w="22225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avec flèche 295">
            <a:extLst>
              <a:ext uri="{FF2B5EF4-FFF2-40B4-BE49-F238E27FC236}">
                <a16:creationId xmlns:a16="http://schemas.microsoft.com/office/drawing/2014/main" id="{5716AA91-0055-454D-B982-70E7707F5E19}"/>
              </a:ext>
            </a:extLst>
          </p:cNvPr>
          <p:cNvCxnSpPr/>
          <p:nvPr/>
        </p:nvCxnSpPr>
        <p:spPr>
          <a:xfrm flipV="1">
            <a:off x="5742347" y="4564898"/>
            <a:ext cx="3897351" cy="61332"/>
          </a:xfrm>
          <a:prstGeom prst="straightConnector1">
            <a:avLst/>
          </a:prstGeom>
          <a:ln w="22225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avec flèche 296">
            <a:extLst>
              <a:ext uri="{FF2B5EF4-FFF2-40B4-BE49-F238E27FC236}">
                <a16:creationId xmlns:a16="http://schemas.microsoft.com/office/drawing/2014/main" id="{E510CAF9-DE6C-44BC-80DD-C6CD4A040AFA}"/>
              </a:ext>
            </a:extLst>
          </p:cNvPr>
          <p:cNvCxnSpPr/>
          <p:nvPr/>
        </p:nvCxnSpPr>
        <p:spPr>
          <a:xfrm flipV="1">
            <a:off x="1284642" y="4671035"/>
            <a:ext cx="3897351" cy="61332"/>
          </a:xfrm>
          <a:prstGeom prst="straightConnector1">
            <a:avLst/>
          </a:prstGeom>
          <a:ln w="22225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14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ZoneTexte 25">
            <a:extLst>
              <a:ext uri="{FF2B5EF4-FFF2-40B4-BE49-F238E27FC236}">
                <a16:creationId xmlns:a16="http://schemas.microsoft.com/office/drawing/2014/main" id="{AC19E8A2-674F-4265-8622-CCD77A1AE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90" y="966025"/>
            <a:ext cx="105379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000000"/>
              </a:buClr>
            </a:pPr>
            <a:r>
              <a:rPr lang="fr-FR" altLang="fr-FR" sz="2400" b="1" dirty="0">
                <a:latin typeface="Calibri" panose="020F0502020204030204" pitchFamily="34" charset="0"/>
              </a:rPr>
              <a:t>Théorème d'Emergence.</a:t>
            </a:r>
            <a:r>
              <a:rPr lang="fr-FR" altLang="fr-FR" sz="2400" i="1" dirty="0">
                <a:latin typeface="Calibri" panose="020F0502020204030204" pitchFamily="34" charset="0"/>
              </a:rPr>
              <a:t> MP est la propriété permettant, par complexifications, qu'il émerge des composants </a:t>
            </a:r>
            <a:r>
              <a:rPr lang="fr-FR" altLang="fr-FR" sz="2400" i="1" dirty="0" err="1">
                <a:latin typeface="Calibri" panose="020F0502020204030204" pitchFamily="34" charset="0"/>
              </a:rPr>
              <a:t>multifacettes</a:t>
            </a:r>
            <a:r>
              <a:rPr lang="fr-FR" altLang="fr-FR" sz="2400" i="1" dirty="0">
                <a:latin typeface="Calibri" panose="020F0502020204030204" pitchFamily="34" charset="0"/>
              </a:rPr>
              <a:t> ayant des ordres de complexité croissants et des liens complexes entre eux. Au cours du temps, ces éléments développent un sous-système représentant une Mémoire robuste et flexible de complexité croissante. L'évolution du système via complexifications successives est imprédictible à long terme.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64D50ED-E55C-41AE-9459-D08EDAB2B19E}"/>
              </a:ext>
            </a:extLst>
          </p:cNvPr>
          <p:cNvGrpSpPr/>
          <p:nvPr/>
        </p:nvGrpSpPr>
        <p:grpSpPr>
          <a:xfrm>
            <a:off x="2269270" y="3561374"/>
            <a:ext cx="7805859" cy="2677733"/>
            <a:chOff x="2078462" y="3708866"/>
            <a:chExt cx="8358068" cy="29236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D1095E-BF8D-4E29-B700-54BF7919E7BC}"/>
                </a:ext>
              </a:extLst>
            </p:cNvPr>
            <p:cNvSpPr/>
            <p:nvPr/>
          </p:nvSpPr>
          <p:spPr>
            <a:xfrm>
              <a:off x="2078462" y="3734011"/>
              <a:ext cx="8224025" cy="2898521"/>
            </a:xfrm>
            <a:prstGeom prst="rect">
              <a:avLst/>
            </a:prstGeom>
            <a:solidFill>
              <a:schemeClr val="tx1"/>
            </a:solidFill>
            <a:ln w="22225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B2DF4AD-ECB6-433C-B031-250B490D0CD1}"/>
                </a:ext>
              </a:extLst>
            </p:cNvPr>
            <p:cNvSpPr txBox="1"/>
            <p:nvPr/>
          </p:nvSpPr>
          <p:spPr>
            <a:xfrm>
              <a:off x="3856106" y="3708866"/>
              <a:ext cx="1875463" cy="772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Redondance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flexible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C8C6613-8CFC-4A6D-8D8C-94AFEF1BC6F9}"/>
                </a:ext>
              </a:extLst>
            </p:cNvPr>
            <p:cNvSpPr txBox="1"/>
            <p:nvPr/>
          </p:nvSpPr>
          <p:spPr>
            <a:xfrm>
              <a:off x="2262780" y="4087118"/>
              <a:ext cx="688356" cy="43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000" dirty="0">
                  <a:solidFill>
                    <a:schemeClr val="bg1"/>
                  </a:solidFill>
                </a:rPr>
                <a:t>MP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CBF3D3B5-C899-4858-9230-9177122FAB6C}"/>
                </a:ext>
              </a:extLst>
            </p:cNvPr>
            <p:cNvCxnSpPr>
              <a:cxnSpLocks/>
            </p:cNvCxnSpPr>
            <p:nvPr/>
          </p:nvCxnSpPr>
          <p:spPr>
            <a:xfrm>
              <a:off x="2849133" y="4542015"/>
              <a:ext cx="528183" cy="63879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6B5FAF7-4FA2-4E1A-8E52-AFDB08E2EF1C}"/>
                </a:ext>
              </a:extLst>
            </p:cNvPr>
            <p:cNvSpPr txBox="1"/>
            <p:nvPr/>
          </p:nvSpPr>
          <p:spPr>
            <a:xfrm>
              <a:off x="2198076" y="5242755"/>
              <a:ext cx="2286987" cy="43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000" dirty="0">
                  <a:solidFill>
                    <a:schemeClr val="bg1"/>
                  </a:solidFill>
                </a:rPr>
                <a:t>liens complexes 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B85CE55E-61BC-4F6A-8E11-62AA45999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8517" y="4159000"/>
              <a:ext cx="1740539" cy="1297861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3B9F6C2-62AD-488E-9478-C4D7D1E65043}"/>
                </a:ext>
              </a:extLst>
            </p:cNvPr>
            <p:cNvSpPr txBox="1"/>
            <p:nvPr/>
          </p:nvSpPr>
          <p:spPr>
            <a:xfrm>
              <a:off x="6370731" y="3811346"/>
              <a:ext cx="3009383" cy="43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000" dirty="0">
                  <a:solidFill>
                    <a:schemeClr val="bg1"/>
                  </a:solidFill>
                </a:rPr>
                <a:t>Complexité ↑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171D36DF-7C61-4CE5-875F-C8A47490E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601" y="5308934"/>
              <a:ext cx="1659974" cy="94978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1A6793D-5160-4CE7-ACDC-224ACA373304}"/>
                </a:ext>
              </a:extLst>
            </p:cNvPr>
            <p:cNvSpPr txBox="1"/>
            <p:nvPr/>
          </p:nvSpPr>
          <p:spPr>
            <a:xfrm>
              <a:off x="6080576" y="4927840"/>
              <a:ext cx="1821494" cy="772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Robustesse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Flexibilité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F95762B0-0F1E-4DA2-B764-A921520B0B19}"/>
                </a:ext>
              </a:extLst>
            </p:cNvPr>
            <p:cNvCxnSpPr>
              <a:cxnSpLocks/>
            </p:cNvCxnSpPr>
            <p:nvPr/>
          </p:nvCxnSpPr>
          <p:spPr>
            <a:xfrm>
              <a:off x="4518517" y="5456861"/>
              <a:ext cx="1640600" cy="816460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7134534-078B-4BF4-9727-79998F401D30}"/>
                </a:ext>
              </a:extLst>
            </p:cNvPr>
            <p:cNvSpPr txBox="1"/>
            <p:nvPr/>
          </p:nvSpPr>
          <p:spPr>
            <a:xfrm>
              <a:off x="6274152" y="6133849"/>
              <a:ext cx="1887260" cy="43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000" dirty="0">
                  <a:solidFill>
                    <a:schemeClr val="bg1"/>
                  </a:solidFill>
                </a:rPr>
                <a:t>Adaptabilité</a:t>
              </a: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C4D9469-1DD7-4766-A67C-5FD126281267}"/>
                </a:ext>
              </a:extLst>
            </p:cNvPr>
            <p:cNvCxnSpPr/>
            <p:nvPr/>
          </p:nvCxnSpPr>
          <p:spPr>
            <a:xfrm>
              <a:off x="8446248" y="4153611"/>
              <a:ext cx="910747" cy="679018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695D98FF-291F-44E5-AC6B-0EFCEBA382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782" y="4280288"/>
              <a:ext cx="858883" cy="0"/>
            </a:xfrm>
            <a:prstGeom prst="line">
              <a:avLst/>
            </a:prstGeom>
            <a:ln w="19050">
              <a:solidFill>
                <a:schemeClr val="bg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5100303-3D5D-4019-A897-47DC2C44F697}"/>
                </a:ext>
              </a:extLst>
            </p:cNvPr>
            <p:cNvSpPr txBox="1"/>
            <p:nvPr/>
          </p:nvSpPr>
          <p:spPr>
            <a:xfrm>
              <a:off x="8547924" y="4831650"/>
              <a:ext cx="1888606" cy="110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Mémoire ↑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robuste et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flexible</a:t>
              </a: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26D0AC94-70A6-42BA-9096-081A79416CC9}"/>
                </a:ext>
              </a:extLst>
            </p:cNvPr>
            <p:cNvCxnSpPr>
              <a:cxnSpLocks/>
            </p:cNvCxnSpPr>
            <p:nvPr/>
          </p:nvCxnSpPr>
          <p:spPr>
            <a:xfrm>
              <a:off x="7753106" y="5334581"/>
              <a:ext cx="966567" cy="0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4EFC1AF-4ADE-4301-AB8B-00778422517F}"/>
                </a:ext>
              </a:extLst>
            </p:cNvPr>
            <p:cNvCxnSpPr>
              <a:cxnSpLocks/>
              <a:stCxn id="43" idx="2"/>
              <a:endCxn id="40" idx="3"/>
            </p:cNvCxnSpPr>
            <p:nvPr/>
          </p:nvCxnSpPr>
          <p:spPr>
            <a:xfrm flipH="1">
              <a:off x="8161412" y="5940596"/>
              <a:ext cx="1330815" cy="411682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764B3B0B-1678-4B48-81C2-C5A2F90FFD39}"/>
                </a:ext>
              </a:extLst>
            </p:cNvPr>
            <p:cNvCxnSpPr>
              <a:cxnSpLocks/>
            </p:cNvCxnSpPr>
            <p:nvPr/>
          </p:nvCxnSpPr>
          <p:spPr>
            <a:xfrm>
              <a:off x="7024777" y="5742110"/>
              <a:ext cx="1" cy="374708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A12BB0EE-CBC8-4CE2-AAA3-6040E686B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1323" y="4250958"/>
              <a:ext cx="39627" cy="660155"/>
            </a:xfrm>
            <a:prstGeom prst="line">
              <a:avLst/>
            </a:prstGeom>
            <a:ln w="19050">
              <a:solidFill>
                <a:schemeClr val="bg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5209A6F-5FC6-48AF-82F2-89544AB5A94B}"/>
              </a:ext>
            </a:extLst>
          </p:cNvPr>
          <p:cNvSpPr txBox="1"/>
          <p:nvPr/>
        </p:nvSpPr>
        <p:spPr>
          <a:xfrm>
            <a:off x="3295184" y="178419"/>
            <a:ext cx="54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RÔLE DU PRINCIPE DE MULTIPLICITE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0576B4-A318-4AD2-945B-4514739951D1}"/>
              </a:ext>
            </a:extLst>
          </p:cNvPr>
          <p:cNvSpPr txBox="1"/>
          <p:nvPr/>
        </p:nvSpPr>
        <p:spPr>
          <a:xfrm>
            <a:off x="797316" y="167267"/>
            <a:ext cx="105992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</a:t>
            </a:r>
            <a:r>
              <a:rPr lang="fr-FR" sz="2400" b="1" dirty="0">
                <a:solidFill>
                  <a:srgbClr val="000000"/>
                </a:solidFill>
              </a:rPr>
              <a:t>VAUX COLLABORATIFS SUR LES</a:t>
            </a:r>
            <a:r>
              <a:rPr lang="en-US" sz="2400" b="1" dirty="0"/>
              <a:t> SEM </a:t>
            </a:r>
          </a:p>
          <a:p>
            <a:pPr algn="just"/>
            <a:r>
              <a:rPr lang="en-US" sz="2400" b="1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 err="1"/>
              <a:t>Biologie</a:t>
            </a:r>
            <a:r>
              <a:rPr lang="en-US" sz="2400" dirty="0"/>
              <a:t> : </a:t>
            </a:r>
            <a:r>
              <a:rPr lang="en-US" sz="2400" dirty="0" err="1"/>
              <a:t>développement</a:t>
            </a:r>
            <a:r>
              <a:rPr lang="en-US" sz="2400" dirty="0"/>
              <a:t> </a:t>
            </a:r>
            <a:r>
              <a:rPr lang="en-US" sz="2400" dirty="0" err="1"/>
              <a:t>d'une</a:t>
            </a:r>
            <a:r>
              <a:rPr lang="en-US" sz="2400" dirty="0"/>
              <a:t> </a:t>
            </a:r>
            <a:r>
              <a:rPr lang="en-US" sz="2400" i="1" dirty="0"/>
              <a:t>Integral Biomathics </a:t>
            </a:r>
            <a:r>
              <a:rPr lang="en-US" sz="2400" dirty="0"/>
              <a:t>(livre co-</a:t>
            </a:r>
            <a:r>
              <a:rPr lang="en-US" sz="2400" dirty="0" err="1"/>
              <a:t>édité</a:t>
            </a:r>
            <a:r>
              <a:rPr lang="en-US" sz="2400" dirty="0"/>
              <a:t> avec P. </a:t>
            </a:r>
            <a:r>
              <a:rPr lang="en-US" sz="2400" dirty="0" err="1"/>
              <a:t>Simeonov</a:t>
            </a:r>
            <a:r>
              <a:rPr lang="en-US" sz="2400" dirty="0"/>
              <a:t> et L. Smith, 2012) ; </a:t>
            </a:r>
            <a:r>
              <a:rPr lang="en-US" sz="2400" dirty="0" err="1"/>
              <a:t>théorie</a:t>
            </a:r>
            <a:r>
              <a:rPr lang="en-US" sz="2400" dirty="0"/>
              <a:t> du </a:t>
            </a:r>
            <a:r>
              <a:rPr lang="en-US" sz="2400" dirty="0" err="1"/>
              <a:t>viellissement</a:t>
            </a:r>
            <a:r>
              <a:rPr lang="en-US" sz="2400" dirty="0"/>
              <a:t> (J.-P. Vanbremeersch, 2007) </a:t>
            </a:r>
            <a:r>
              <a:rPr lang="en-US" sz="2400" dirty="0" err="1"/>
              <a:t>système</a:t>
            </a:r>
            <a:r>
              <a:rPr lang="en-US" sz="2400" dirty="0"/>
              <a:t> </a:t>
            </a:r>
            <a:r>
              <a:rPr lang="en-US" sz="2400" dirty="0" err="1"/>
              <a:t>immunitaire</a:t>
            </a:r>
            <a:r>
              <a:rPr lang="en-US" sz="2400" dirty="0"/>
              <a:t> (V. Thomas-</a:t>
            </a:r>
            <a:r>
              <a:rPr lang="en-US" sz="2400" dirty="0" err="1"/>
              <a:t>Vaslin</a:t>
            </a:r>
            <a:r>
              <a:rPr lang="en-US" sz="2400" dirty="0"/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/>
              <a:t>Cognition</a:t>
            </a:r>
            <a:r>
              <a:rPr lang="en-US" sz="2400" dirty="0"/>
              <a:t> : </a:t>
            </a:r>
            <a:r>
              <a:rPr lang="en-US" sz="2400" dirty="0" err="1"/>
              <a:t>modèle</a:t>
            </a:r>
            <a:r>
              <a:rPr lang="en-US" sz="2400" dirty="0"/>
              <a:t> </a:t>
            </a:r>
            <a:r>
              <a:rPr lang="en-US" sz="2400" dirty="0" err="1"/>
              <a:t>intégratif</a:t>
            </a:r>
            <a:r>
              <a:rPr lang="en-US" sz="2400" dirty="0"/>
              <a:t> </a:t>
            </a:r>
            <a:r>
              <a:rPr lang="en-US" sz="2400" i="1" dirty="0"/>
              <a:t>MENS</a:t>
            </a:r>
            <a:r>
              <a:rPr lang="en-US" sz="2400" dirty="0"/>
              <a:t> du </a:t>
            </a:r>
            <a:r>
              <a:rPr lang="en-US" sz="2400" dirty="0" err="1"/>
              <a:t>système</a:t>
            </a:r>
            <a:r>
              <a:rPr lang="en-US" sz="2400" dirty="0"/>
              <a:t> neuro-cognitive, </a:t>
            </a:r>
            <a:r>
              <a:rPr lang="en-US" sz="2400" dirty="0" err="1"/>
              <a:t>conduisant</a:t>
            </a:r>
            <a:r>
              <a:rPr lang="en-US" sz="2400" dirty="0"/>
              <a:t> à </a:t>
            </a:r>
            <a:r>
              <a:rPr lang="en-US" sz="2400" dirty="0" err="1"/>
              <a:t>l'émergence</a:t>
            </a:r>
            <a:r>
              <a:rPr lang="en-US" sz="2400" dirty="0"/>
              <a:t> de </a:t>
            </a:r>
            <a:r>
              <a:rPr lang="en-US" sz="2400" dirty="0" err="1"/>
              <a:t>processus</a:t>
            </a:r>
            <a:r>
              <a:rPr lang="en-US" sz="2400" dirty="0"/>
              <a:t> </a:t>
            </a:r>
            <a:r>
              <a:rPr lang="en-US" sz="2400" dirty="0" err="1"/>
              <a:t>cognitifs</a:t>
            </a:r>
            <a:r>
              <a:rPr lang="en-US" sz="2400" dirty="0"/>
              <a:t> </a:t>
            </a:r>
            <a:r>
              <a:rPr lang="en-US" sz="2400" dirty="0" err="1"/>
              <a:t>d'ordre</a:t>
            </a:r>
            <a:r>
              <a:rPr lang="en-US" sz="2400" dirty="0"/>
              <a:t> </a:t>
            </a:r>
            <a:r>
              <a:rPr lang="en-US" sz="2400" dirty="0" err="1"/>
              <a:t>supérieur</a:t>
            </a:r>
            <a:r>
              <a:rPr lang="en-US" sz="2400" dirty="0"/>
              <a:t> (avec Vanbremeersch);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Applications à la </a:t>
            </a:r>
            <a:r>
              <a:rPr lang="en-US" sz="2400" i="1" dirty="0" err="1"/>
              <a:t>Créativité</a:t>
            </a:r>
            <a:r>
              <a:rPr lang="en-US" sz="2400" dirty="0"/>
              <a:t> (avec M. </a:t>
            </a:r>
            <a:r>
              <a:rPr lang="fr-FR" sz="2400" dirty="0" err="1">
                <a:solidFill>
                  <a:srgbClr val="000000"/>
                </a:solidFill>
              </a:rPr>
              <a:t>Andreatta</a:t>
            </a:r>
            <a:r>
              <a:rPr lang="fr-FR" sz="2400" dirty="0">
                <a:solidFill>
                  <a:srgbClr val="000000"/>
                </a:solidFill>
              </a:rPr>
              <a:t>, R. Guitart et Mazzola, 2015) </a:t>
            </a:r>
            <a:r>
              <a:rPr lang="en-US" sz="2400" dirty="0"/>
              <a:t>et à la </a:t>
            </a:r>
            <a:r>
              <a:rPr lang="en-US" sz="2400" i="1" dirty="0"/>
              <a:t>Neuro-</a:t>
            </a:r>
            <a:r>
              <a:rPr lang="en-US" sz="2400" i="1" dirty="0" err="1"/>
              <a:t>phénoménologie</a:t>
            </a:r>
            <a:r>
              <a:rPr lang="en-US" sz="2400" dirty="0"/>
              <a:t> (avec J. Gomez-Ramirez, 2015);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/>
              <a:t>Intelligence Collective et Design</a:t>
            </a:r>
            <a:r>
              <a:rPr lang="fr-FR" sz="2400" dirty="0"/>
              <a:t> (D-MES, avec M </a:t>
            </a:r>
            <a:r>
              <a:rPr lang="fr-FR" sz="2400" dirty="0" err="1"/>
              <a:t>Béjean</a:t>
            </a:r>
            <a:r>
              <a:rPr lang="fr-FR" sz="2400" dirty="0"/>
              <a:t>, 2017);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i="1" dirty="0"/>
              <a:t>Anticipation</a:t>
            </a:r>
            <a:r>
              <a:rPr lang="fr-FR" sz="2400" dirty="0"/>
              <a:t> et '</a:t>
            </a:r>
            <a:r>
              <a:rPr lang="fr-FR" sz="2400" i="1" dirty="0"/>
              <a:t>Future </a:t>
            </a:r>
            <a:r>
              <a:rPr lang="fr-FR" sz="2400" i="1" dirty="0" err="1"/>
              <a:t>Litteracy</a:t>
            </a:r>
            <a:r>
              <a:rPr lang="fr-FR" sz="2400" dirty="0"/>
              <a:t>' (livre de R. Miller, chapitre 3, UNESCO, 2018).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ctr"/>
            <a:r>
              <a:rPr lang="fr-FR" sz="2400" dirty="0"/>
              <a:t>Nombreux articles  téléchargeables sur le site</a:t>
            </a:r>
          </a:p>
          <a:p>
            <a:pPr algn="ctr"/>
            <a:r>
              <a:rPr lang="fr-FR" sz="2400" dirty="0"/>
              <a:t>http://ehres.pagesperso-orange.fr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371876-20EF-4113-A114-7D80BBA3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3" y="4427033"/>
            <a:ext cx="1586302" cy="22915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CA4BC2-45D8-45C5-8139-F03F9ECC1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47" y="4351568"/>
            <a:ext cx="1555807" cy="23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0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367618-0DBB-431C-B014-0A50B0148FC0}"/>
              </a:ext>
            </a:extLst>
          </p:cNvPr>
          <p:cNvSpPr txBox="1"/>
          <p:nvPr/>
        </p:nvSpPr>
        <p:spPr>
          <a:xfrm>
            <a:off x="2662039" y="1915370"/>
            <a:ext cx="714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23293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65A161-32D4-464D-BA21-0EDEA2EF4A73}"/>
              </a:ext>
            </a:extLst>
          </p:cNvPr>
          <p:cNvSpPr txBox="1"/>
          <p:nvPr/>
        </p:nvSpPr>
        <p:spPr>
          <a:xfrm>
            <a:off x="6677720" y="663495"/>
            <a:ext cx="4629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Nommée Professeur au CSU d'Amiens en Janvier 68. Participe à la scission du CSU avec l'Université de Lille en Mai 68. Professeur à l'UP (puis UPJV) depuis sa création. Actuellement Professeur Emérite.</a:t>
            </a:r>
          </a:p>
          <a:p>
            <a:pPr algn="just"/>
            <a:r>
              <a:rPr lang="fr-FR" sz="2400" dirty="0"/>
              <a:t>Depuis 1980, Directeur du Journal "Cahiers </a:t>
            </a:r>
            <a:r>
              <a:rPr lang="fr-FR" sz="2400" dirty="0" err="1"/>
              <a:t>deTopologie</a:t>
            </a:r>
            <a:r>
              <a:rPr lang="fr-FR" sz="2400" dirty="0"/>
              <a:t> et Géométrie Différentielle Catégoriques", qui est domicilié à l'UPJV.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36DE225-5BCB-452B-841A-D61B998E822F}"/>
              </a:ext>
            </a:extLst>
          </p:cNvPr>
          <p:cNvGrpSpPr/>
          <p:nvPr/>
        </p:nvGrpSpPr>
        <p:grpSpPr>
          <a:xfrm>
            <a:off x="962977" y="851973"/>
            <a:ext cx="5504734" cy="3738094"/>
            <a:chOff x="801279" y="851975"/>
            <a:chExt cx="5504734" cy="373809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4EB82BC-4419-4141-A515-ABE78155C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279" y="851975"/>
              <a:ext cx="5320740" cy="342947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12E61A7-626E-43EF-887D-37B645054086}"/>
                </a:ext>
              </a:extLst>
            </p:cNvPr>
            <p:cNvSpPr txBox="1"/>
            <p:nvPr/>
          </p:nvSpPr>
          <p:spPr>
            <a:xfrm>
              <a:off x="836342" y="4220737"/>
              <a:ext cx="5469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/>
                <a:t>2</a:t>
              </a:r>
              <a:r>
                <a:rPr lang="fr-FR" baseline="30000" dirty="0"/>
                <a:t>e</a:t>
              </a:r>
              <a:r>
                <a:rPr lang="fr-FR" dirty="0"/>
                <a:t> Colloque sur l'Algèbre des Catégories (Amiens 1975)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606E1D6-B76C-4871-B10B-C95539279547}"/>
              </a:ext>
            </a:extLst>
          </p:cNvPr>
          <p:cNvSpPr txBox="1"/>
          <p:nvPr/>
        </p:nvSpPr>
        <p:spPr>
          <a:xfrm>
            <a:off x="897675" y="4834054"/>
            <a:ext cx="10398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Formation en 1970-71 de la 1</a:t>
            </a:r>
            <a:r>
              <a:rPr lang="fr-FR" sz="2400" baseline="30000" dirty="0"/>
              <a:t>ère</a:t>
            </a:r>
            <a:r>
              <a:rPr lang="fr-FR" sz="2400" dirty="0"/>
              <a:t> Equipe de recherches en Mathématiques de l'UP, "Théorie et Applications des Catégories" (jumelée avec l'équipe TAC de C. Ehresmann. à l'Université Paris 7). Direction de plusieurs thèses.</a:t>
            </a:r>
          </a:p>
          <a:p>
            <a:pPr algn="just"/>
            <a:r>
              <a:rPr lang="fr-FR" sz="2400" dirty="0"/>
              <a:t>Organisation à Amiens de grands Colloques Internationaux (1973, 75, 80).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CFCDD9-D9EC-4F81-88BE-8292D99E0D8D}"/>
              </a:ext>
            </a:extLst>
          </p:cNvPr>
          <p:cNvSpPr txBox="1"/>
          <p:nvPr/>
        </p:nvSpPr>
        <p:spPr>
          <a:xfrm>
            <a:off x="2352907" y="122664"/>
            <a:ext cx="743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50 ANS DE </a:t>
            </a:r>
            <a:r>
              <a:rPr lang="fr-FR" sz="2400" b="1" dirty="0" err="1"/>
              <a:t>LIENs</a:t>
            </a:r>
            <a:r>
              <a:rPr lang="fr-FR" sz="2400" b="1" dirty="0"/>
              <a:t> AVEC L'UNIVERSITE DE PICARDIE </a:t>
            </a:r>
          </a:p>
        </p:txBody>
      </p:sp>
    </p:spTree>
    <p:extLst>
      <p:ext uri="{BB962C8B-B14F-4D97-AF65-F5344CB8AC3E}">
        <p14:creationId xmlns:p14="http://schemas.microsoft.com/office/powerpoint/2010/main" val="158767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786C00-05E2-49DB-A16D-DAC6D92FE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02" y="639452"/>
            <a:ext cx="4488603" cy="31909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5B1D75-AF23-4D03-9E67-CCB420786CEE}"/>
              </a:ext>
            </a:extLst>
          </p:cNvPr>
          <p:cNvSpPr txBox="1"/>
          <p:nvPr/>
        </p:nvSpPr>
        <p:spPr>
          <a:xfrm>
            <a:off x="680225" y="4321097"/>
            <a:ext cx="11162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/>
              <a:t>Chercheur au CNRS de 1957 à 1963.</a:t>
            </a:r>
          </a:p>
          <a:p>
            <a:pPr algn="l"/>
            <a:r>
              <a:rPr lang="fr-FR" sz="2400" dirty="0"/>
              <a:t>Doctorat d'Etat à l'Université de Paris sous la direction de G. Choquet en 1962 :</a:t>
            </a:r>
          </a:p>
          <a:p>
            <a:pPr algn="ctr"/>
            <a:r>
              <a:rPr lang="fr-FR" sz="2400" dirty="0"/>
              <a:t>"</a:t>
            </a:r>
            <a:r>
              <a:rPr lang="fr-FR" sz="2400" dirty="0" err="1"/>
              <a:t>Différentiabilité</a:t>
            </a:r>
            <a:r>
              <a:rPr lang="fr-FR" sz="2400" dirty="0"/>
              <a:t> dans les espaces localement convexes. </a:t>
            </a:r>
            <a:r>
              <a:rPr lang="fr-FR" sz="2400" dirty="0" err="1"/>
              <a:t>Distructures</a:t>
            </a:r>
            <a:r>
              <a:rPr lang="fr-FR" sz="2400" dirty="0"/>
              <a:t>"</a:t>
            </a:r>
          </a:p>
          <a:p>
            <a:pPr algn="just"/>
            <a:r>
              <a:rPr lang="fr-FR" sz="2400" dirty="0"/>
              <a:t>Les </a:t>
            </a:r>
            <a:r>
              <a:rPr lang="fr-FR" sz="2400" dirty="0" err="1"/>
              <a:t>distructures</a:t>
            </a:r>
            <a:r>
              <a:rPr lang="fr-FR" sz="2400" dirty="0"/>
              <a:t> généralisent les distributions de Schwartz. Ce travail introduit diverses notions catégoriques adaptées à l'Analyse.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37906E1-32FF-407B-B43A-5774AC67A587}"/>
              </a:ext>
            </a:extLst>
          </p:cNvPr>
          <p:cNvGrpSpPr/>
          <p:nvPr/>
        </p:nvGrpSpPr>
        <p:grpSpPr>
          <a:xfrm>
            <a:off x="890693" y="868799"/>
            <a:ext cx="4612432" cy="3183640"/>
            <a:chOff x="641195" y="110518"/>
            <a:chExt cx="4446003" cy="322927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81104C4-26BC-4C8C-8E26-5F283A522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195" y="110518"/>
              <a:ext cx="2856875" cy="322927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C97DCE1-50BC-4948-A3BE-376460C4744B}"/>
                </a:ext>
              </a:extLst>
            </p:cNvPr>
            <p:cNvSpPr txBox="1"/>
            <p:nvPr/>
          </p:nvSpPr>
          <p:spPr>
            <a:xfrm>
              <a:off x="3410376" y="132545"/>
              <a:ext cx="1676822" cy="149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Congrès des mathématiciens </a:t>
              </a:r>
            </a:p>
            <a:p>
              <a:pPr algn="ctr"/>
              <a:r>
                <a:rPr lang="fr-FR" dirty="0"/>
                <a:t>d'expression latine (Nice, 1957)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9AAB3741-0A3F-4E52-A517-3F8002FB180A}"/>
              </a:ext>
            </a:extLst>
          </p:cNvPr>
          <p:cNvSpPr txBox="1"/>
          <p:nvPr/>
        </p:nvSpPr>
        <p:spPr>
          <a:xfrm>
            <a:off x="2285999" y="128237"/>
            <a:ext cx="722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PREMIERS TRAVAUX EN ANALYSE FONCTIONNELLE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A95F1B-4551-4EC7-B1D0-D5ECFF059486}"/>
              </a:ext>
            </a:extLst>
          </p:cNvPr>
          <p:cNvSpPr txBox="1"/>
          <p:nvPr/>
        </p:nvSpPr>
        <p:spPr>
          <a:xfrm>
            <a:off x="4471640" y="2955074"/>
            <a:ext cx="3055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Graphe des principales notions étudiées  (cf. site ehres.pagesperso-orange.fr)</a:t>
            </a:r>
          </a:p>
        </p:txBody>
      </p:sp>
    </p:spTree>
    <p:extLst>
      <p:ext uri="{BB962C8B-B14F-4D97-AF65-F5344CB8AC3E}">
        <p14:creationId xmlns:p14="http://schemas.microsoft.com/office/powerpoint/2010/main" val="114371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poutnik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86" y="0"/>
            <a:ext cx="9144000" cy="4748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4595802" y="20548"/>
            <a:ext cx="1428760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381356" y="-214338"/>
            <a:ext cx="1214446" cy="857256"/>
            <a:chOff x="2071670" y="5143512"/>
            <a:chExt cx="1214446" cy="857256"/>
          </a:xfrm>
        </p:grpSpPr>
        <p:sp>
          <p:nvSpPr>
            <p:cNvPr id="5" name="Ellipse 4"/>
            <p:cNvSpPr/>
            <p:nvPr/>
          </p:nvSpPr>
          <p:spPr>
            <a:xfrm>
              <a:off x="2857488" y="5357826"/>
              <a:ext cx="428628" cy="4286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EAEAEA"/>
                </a:solidFill>
                <a:latin typeface="Calibri"/>
              </a:endParaRPr>
            </a:p>
          </p:txBody>
        </p:sp>
        <p:cxnSp>
          <p:nvCxnSpPr>
            <p:cNvPr id="7" name="Connecteur droit 6"/>
            <p:cNvCxnSpPr>
              <a:stCxn id="5" idx="0"/>
            </p:cNvCxnSpPr>
            <p:nvPr/>
          </p:nvCxnSpPr>
          <p:spPr>
            <a:xfrm rot="16200000" flipV="1">
              <a:off x="2571736" y="4857760"/>
              <a:ext cx="214314" cy="78581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>
              <a:stCxn id="5" idx="4"/>
            </p:cNvCxnSpPr>
            <p:nvPr/>
          </p:nvCxnSpPr>
          <p:spPr>
            <a:xfrm rot="5400000">
              <a:off x="2500298" y="5429264"/>
              <a:ext cx="214314" cy="92869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0800000">
              <a:off x="2071670" y="5572140"/>
              <a:ext cx="1000132" cy="158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8CEC49B-7819-4C0C-B512-EAB04D33A6BC}"/>
              </a:ext>
            </a:extLst>
          </p:cNvPr>
          <p:cNvSpPr txBox="1"/>
          <p:nvPr/>
        </p:nvSpPr>
        <p:spPr>
          <a:xfrm>
            <a:off x="579863" y="4839628"/>
            <a:ext cx="10900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Etude des problèmes de contrôle et d'optimisation (sous Contrat DGRST). Les </a:t>
            </a:r>
            <a:r>
              <a:rPr lang="fr-FR" sz="2800" i="1" dirty="0">
                <a:solidFill>
                  <a:schemeClr val="bg1"/>
                </a:solidFill>
              </a:rPr>
              <a:t>Systèmes </a:t>
            </a:r>
            <a:r>
              <a:rPr lang="fr-FR" sz="2800" i="1" dirty="0" err="1">
                <a:solidFill>
                  <a:schemeClr val="bg1"/>
                </a:solidFill>
              </a:rPr>
              <a:t>Guidables</a:t>
            </a:r>
            <a:r>
              <a:rPr lang="fr-FR" sz="2800" dirty="0">
                <a:solidFill>
                  <a:schemeClr val="bg1"/>
                </a:solidFill>
              </a:rPr>
              <a:t>  utilisent la "programmation dynamique" (Bellman) dans un cadre catégorique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8191E-6 C 0.14531 3.38191E-6 0.26406 0.13856 0.26406 0.3095 C 0.26406 0.47976 0.14531 0.61901 1.66667E-6 0.61901 C -0.14566 0.61901 -0.26354 0.47976 -0.26354 0.3095 C -0.26354 0.13856 -0.14566 3.38191E-6 1.66667E-6 3.38191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734180" y="123940"/>
            <a:ext cx="642143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400" b="1" dirty="0">
                <a:latin typeface="+mn-lt"/>
                <a:ea typeface="WenQuanYi Zen Hei"/>
                <a:cs typeface="WenQuanYi Zen Hei"/>
              </a:rPr>
              <a:t>GRAPHES ET CATEGORIES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41917" y="3628185"/>
            <a:ext cx="525222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Un (multi-)graphe (orienté)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 G est formé d'objets A, B, … , et de flèches  </a:t>
            </a: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f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: A → B entre eux. </a:t>
            </a: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Chemin 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de G = suite de flèches consécutives.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51" y="752704"/>
            <a:ext cx="4620247" cy="27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517886" y="700542"/>
            <a:ext cx="5413917" cy="4438923"/>
            <a:chOff x="5177484" y="1085726"/>
            <a:chExt cx="5025070" cy="4438923"/>
          </a:xfrm>
        </p:grpSpPr>
        <p:grpSp>
          <p:nvGrpSpPr>
            <p:cNvPr id="9" name="Groupe 8"/>
            <p:cNvGrpSpPr/>
            <p:nvPr/>
          </p:nvGrpSpPr>
          <p:grpSpPr>
            <a:xfrm>
              <a:off x="5177484" y="1085726"/>
              <a:ext cx="5025070" cy="4438923"/>
              <a:chOff x="5177484" y="1085726"/>
              <a:chExt cx="5025070" cy="4438923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5177484" y="3952807"/>
                <a:ext cx="5025070" cy="157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400" i="1" dirty="0">
                    <a:latin typeface="Calibri" panose="020F0502020204030204" pitchFamily="34" charset="0"/>
                    <a:ea typeface="WenQuanYi Zen Hei"/>
                    <a:cs typeface="WenQuanYi Zen Hei"/>
                  </a:rPr>
                  <a:t>Catégorie =</a:t>
                </a:r>
                <a:r>
                  <a:rPr lang="fr-FR" altLang="fr-FR" sz="2400" dirty="0">
                    <a:latin typeface="Calibri" panose="020F0502020204030204" pitchFamily="34" charset="0"/>
                    <a:ea typeface="WenQuanYi Zen Hei"/>
                    <a:cs typeface="WenQuanYi Zen Hei"/>
                  </a:rPr>
                  <a:t> graphe où tout chemin (</a:t>
                </a:r>
                <a:r>
                  <a:rPr lang="fr-FR" altLang="fr-FR" sz="2400" i="1" dirty="0">
                    <a:latin typeface="Calibri" panose="020F0502020204030204" pitchFamily="34" charset="0"/>
                    <a:ea typeface="WenQuanYi Zen Hei"/>
                    <a:cs typeface="WenQuanYi Zen Hei"/>
                  </a:rPr>
                  <a:t>f, g</a:t>
                </a:r>
                <a:r>
                  <a:rPr lang="fr-FR" altLang="fr-FR" sz="2400" dirty="0">
                    <a:latin typeface="Calibri" panose="020F0502020204030204" pitchFamily="34" charset="0"/>
                    <a:ea typeface="WenQuanYi Zen Hei"/>
                    <a:cs typeface="WenQuanYi Zen Hei"/>
                  </a:rPr>
                  <a:t>) a un </a:t>
                </a:r>
                <a:r>
                  <a:rPr lang="fr-FR" altLang="fr-FR" sz="2400" i="1" dirty="0">
                    <a:latin typeface="Calibri" panose="020F0502020204030204" pitchFamily="34" charset="0"/>
                    <a:ea typeface="WenQuanYi Zen Hei"/>
                    <a:cs typeface="WenQuanYi Zen Hei"/>
                  </a:rPr>
                  <a:t>composé fg</a:t>
                </a:r>
                <a:r>
                  <a:rPr lang="fr-FR" altLang="fr-FR" sz="2400" dirty="0">
                    <a:latin typeface="Calibri" panose="020F0502020204030204" pitchFamily="34" charset="0"/>
                    <a:ea typeface="WenQuanYi Zen Hei"/>
                    <a:cs typeface="WenQuanYi Zen Hei"/>
                  </a:rPr>
                  <a:t>, la composition étant associative et tout objet ayant une identité. </a:t>
                </a:r>
              </a:p>
            </p:txBody>
          </p:sp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3000" y="1085726"/>
                <a:ext cx="3886516" cy="2794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ZoneTexte 2"/>
            <p:cNvSpPr txBox="1"/>
            <p:nvPr/>
          </p:nvSpPr>
          <p:spPr>
            <a:xfrm>
              <a:off x="5531270" y="2630493"/>
              <a:ext cx="46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latin typeface="Calibri" panose="020F0502020204030204" pitchFamily="34" charset="0"/>
                  <a:cs typeface="Calibri" panose="020F0502020204030204" pitchFamily="34" charset="0"/>
                </a:rPr>
                <a:t>id</a:t>
              </a:r>
              <a:r>
                <a:rPr lang="fr-FR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08463" y="5168356"/>
            <a:ext cx="1111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foncteur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d'une catégorie C vers une catégorie C' est un homomorphisme de graphes préservant la composition et les identités.</a:t>
            </a:r>
          </a:p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Exemples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: catégorie des ensembles et applications entre eux ; monoïdes et groupes,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catégorie associée à un ensemble ordonné.</a:t>
            </a:r>
          </a:p>
        </p:txBody>
      </p:sp>
    </p:spTree>
    <p:extLst>
      <p:ext uri="{BB962C8B-B14F-4D97-AF65-F5344CB8AC3E}">
        <p14:creationId xmlns:p14="http://schemas.microsoft.com/office/powerpoint/2010/main" val="3429177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0" y="314326"/>
            <a:ext cx="12017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04" y="307976"/>
            <a:ext cx="11080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218011" y="1116208"/>
            <a:ext cx="1281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Calibri" panose="020F0502020204030204" pitchFamily="34" charset="0"/>
                <a:ea typeface="WenQuanYi Zen Hei"/>
                <a:cs typeface="WenQuanYi Zen Hei"/>
              </a:rPr>
              <a:t>Eilenberg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897953" y="436795"/>
            <a:ext cx="6421438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+mn-lt"/>
                <a:ea typeface="WenQuanYi Zen Hei"/>
                <a:cs typeface="WenQuanYi Zen Hei"/>
              </a:rPr>
              <a:t>THEORIE DES CATEGORIES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ea typeface="WenQuanYi Zen Hei"/>
                <a:cs typeface="WenQuanYi Zen Hei"/>
              </a:rPr>
              <a:t>introduite en 1945 par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9500142" y="1120079"/>
            <a:ext cx="12827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Calibri" panose="020F0502020204030204" pitchFamily="34" charset="0"/>
                <a:ea typeface="WenQuanYi Zen Hei"/>
                <a:cs typeface="WenQuanYi Zen Hei"/>
              </a:rPr>
              <a:t>Mac Lane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419814" y="1342255"/>
            <a:ext cx="747131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Mathématique 'relationnelle'.</a:t>
            </a:r>
          </a:p>
        </p:txBody>
      </p:sp>
      <p:cxnSp>
        <p:nvCxnSpPr>
          <p:cNvPr id="9224" name="AutoShape 7"/>
          <p:cNvCxnSpPr>
            <a:cxnSpLocks noChangeShapeType="1"/>
          </p:cNvCxnSpPr>
          <p:nvPr/>
        </p:nvCxnSpPr>
        <p:spPr bwMode="auto">
          <a:xfrm flipH="1">
            <a:off x="2559205" y="1054667"/>
            <a:ext cx="2181331" cy="634743"/>
          </a:xfrm>
          <a:prstGeom prst="straightConnector1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5" name="AutoShape 8"/>
          <p:cNvCxnSpPr>
            <a:cxnSpLocks noChangeShapeType="1"/>
          </p:cNvCxnSpPr>
          <p:nvPr/>
        </p:nvCxnSpPr>
        <p:spPr bwMode="auto">
          <a:xfrm>
            <a:off x="7456489" y="990362"/>
            <a:ext cx="2785906" cy="749228"/>
          </a:xfrm>
          <a:prstGeom prst="straightConnector1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886521" y="1932969"/>
            <a:ext cx="10571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Initialement, liens entre Topologie et Algèbre. Fin 1950, rôle unificateur en Mathématique via l'introduction des foncteurs adjoints et (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)limites (Kan), des catégories abéliennes (Grothendieck), et caractérisation des espèces de structures locales (C. Ehresmann). Fin 1960 lien avec la Logique via la: Théorie des topos (Grothendieck,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Lawvere-Tierney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A89FEB2-74B3-442B-98D4-1EC41DAC499E}"/>
              </a:ext>
            </a:extLst>
          </p:cNvPr>
          <p:cNvCxnSpPr/>
          <p:nvPr/>
        </p:nvCxnSpPr>
        <p:spPr>
          <a:xfrm>
            <a:off x="10225668" y="5112834"/>
            <a:ext cx="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A93A42E-0483-4F35-B887-E410819B6E23}"/>
              </a:ext>
            </a:extLst>
          </p:cNvPr>
          <p:cNvSpPr txBox="1"/>
          <p:nvPr/>
        </p:nvSpPr>
        <p:spPr>
          <a:xfrm>
            <a:off x="847492" y="3975410"/>
            <a:ext cx="104709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Dès mes premiers travaux, introduction des notions catégoriques adaptées à l'Analyse, e.g. semi-faisceaux de catégories et de fibrations.. </a:t>
            </a:r>
          </a:p>
          <a:p>
            <a:pPr algn="just">
              <a:spcBef>
                <a:spcPts val="600"/>
              </a:spcBef>
            </a:pPr>
            <a:r>
              <a:rPr lang="fr-FR" sz="2400" dirty="0"/>
              <a:t>De 1968 à 1979, travaux sur les Catégories avec Charles Ehresmann, dont 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Développement des esquisses avec construction du prototype.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Etude des catégories </a:t>
            </a:r>
            <a:r>
              <a:rPr lang="fr-FR" sz="2400" dirty="0" err="1"/>
              <a:t>esquissables</a:t>
            </a:r>
            <a:r>
              <a:rPr lang="fr-FR" sz="2400" dirty="0"/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Structures </a:t>
            </a:r>
            <a:r>
              <a:rPr lang="fr-FR" sz="2400" dirty="0" err="1"/>
              <a:t>monoïdales</a:t>
            </a:r>
            <a:r>
              <a:rPr lang="fr-FR" sz="2400" dirty="0"/>
              <a:t> fermées sur la catégorie des catégories </a:t>
            </a:r>
            <a:r>
              <a:rPr lang="fr-FR" sz="2400" dirty="0" err="1"/>
              <a:t>n-uples</a:t>
            </a:r>
            <a:r>
              <a:rPr lang="fr-FR" sz="2400" dirty="0"/>
              <a:t>.: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1432689D-B78C-4966-ACF3-570A652F59D5}"/>
                  </a:ext>
                </a:extLst>
              </p14:cNvPr>
              <p14:cNvContentPartPr/>
              <p14:nvPr/>
            </p14:nvContentPartPr>
            <p14:xfrm>
              <a:off x="10364295" y="1599023"/>
              <a:ext cx="360" cy="3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1432689D-B78C-4966-ACF3-570A652F59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55295" y="159002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3E4AD6C0-64FA-44BC-B3F9-FE2011961D50}"/>
              </a:ext>
            </a:extLst>
          </p:cNvPr>
          <p:cNvSpPr txBox="1"/>
          <p:nvPr/>
        </p:nvSpPr>
        <p:spPr>
          <a:xfrm>
            <a:off x="2447692" y="128240"/>
            <a:ext cx="6729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SYSTEMES EVOLUTIFS A MEMOIRE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CC5A95-18B8-4A26-9D9F-8DA7E8DC3B9E}"/>
              </a:ext>
            </a:extLst>
          </p:cNvPr>
          <p:cNvSpPr txBox="1"/>
          <p:nvPr/>
        </p:nvSpPr>
        <p:spPr>
          <a:xfrm>
            <a:off x="641191" y="613318"/>
            <a:ext cx="10694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Problème</a:t>
            </a:r>
            <a:r>
              <a:rPr lang="fr-FR" sz="2400" dirty="0"/>
              <a:t> : Construire des modèles intégraux de systèmes naturels complexes (biologiques, sociaux et cognitifs) qui ne sont pas globalement réductibles à des modèles physiques et qui ont les propriétés suivantes :.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Les composants sont répartis en une hiérarchie</a:t>
            </a:r>
            <a:r>
              <a:rPr lang="fr-FR" sz="2400" i="1" dirty="0"/>
              <a:t> </a:t>
            </a:r>
            <a:r>
              <a:rPr lang="fr-FR" sz="2400" dirty="0"/>
              <a:t>de </a:t>
            </a:r>
            <a:r>
              <a:rPr lang="fr-FR" sz="2400" i="1" dirty="0"/>
              <a:t>niveaux de complexité</a:t>
            </a:r>
            <a:r>
              <a:rPr lang="fr-FR" sz="2400" dirty="0"/>
              <a:t>. Ils varient par ajout, disparition et recollement de composants liés </a:t>
            </a:r>
            <a:r>
              <a:rPr lang="fr-FR" sz="2400" i="1" dirty="0"/>
              <a:t>('processus de complexification'</a:t>
            </a:r>
            <a:r>
              <a:rPr lang="fr-FR" sz="2400" dirty="0"/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Ils développent une</a:t>
            </a:r>
            <a:r>
              <a:rPr lang="fr-FR" sz="2400" i="1" dirty="0"/>
              <a:t> Mémoire</a:t>
            </a:r>
            <a:r>
              <a:rPr lang="fr-FR" sz="2400" dirty="0"/>
              <a:t> robuste et flexible permettant l'adaptation.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La dynamique globale émerge du 'jeu' entre les dynamiques locales (calculables) d'un réseau de sous-systèmes </a:t>
            </a:r>
            <a:r>
              <a:rPr lang="fr-FR" sz="2400" i="1" dirty="0" err="1"/>
              <a:t>co</a:t>
            </a:r>
            <a:r>
              <a:rPr lang="fr-FR" sz="2400" i="1" dirty="0"/>
              <a:t>-régulateurs</a:t>
            </a:r>
            <a:r>
              <a:rPr lang="fr-FR" sz="2400" dirty="0"/>
              <a:t>, opérant chacun à son propre rythme et sur son propre paysage.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FF6498-AD7F-4DFB-801E-38DBC16D9F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5" y="4466022"/>
            <a:ext cx="1505415" cy="2135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DE4ABB3-BCAB-4247-A26B-19DCA715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886" y="5663246"/>
            <a:ext cx="9394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2400" i="1" dirty="0">
                <a:latin typeface="Calibri" panose="020F0502020204030204" pitchFamily="34" charset="0"/>
              </a:rPr>
              <a:t>Emergence </a:t>
            </a:r>
            <a:r>
              <a:rPr lang="fr-FR" altLang="fr-FR" sz="2400" dirty="0">
                <a:latin typeface="Calibri" panose="020F0502020204030204" pitchFamily="34" charset="0"/>
              </a:rPr>
              <a:t>: le </a:t>
            </a:r>
            <a:r>
              <a:rPr lang="fr-FR" altLang="fr-FR" sz="2400" b="1" i="1" dirty="0">
                <a:latin typeface="Calibri" panose="020F0502020204030204" pitchFamily="34" charset="0"/>
              </a:rPr>
              <a:t>Principe de Multiplicité (MP)</a:t>
            </a:r>
            <a:r>
              <a:rPr lang="fr-FR" altLang="fr-FR" sz="2400" dirty="0">
                <a:latin typeface="Calibri" panose="020F0502020204030204" pitchFamily="34" charset="0"/>
              </a:rPr>
              <a:t> caractérise la propriété  à la base de l'émergence d'objets de complexité croissante.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914272-B0B9-4AC7-A72F-B286FAE0D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746" y="4402076"/>
            <a:ext cx="93558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	Les catégories permettent de résoudre les problèmes :</a:t>
            </a:r>
          </a:p>
          <a:p>
            <a:pPr algn="just" eaLnBrk="1" hangingPunct="1">
              <a:spcBef>
                <a:spcPts val="600"/>
              </a:spcBef>
            </a:pPr>
            <a:r>
              <a:rPr lang="fr-FR" altLang="fr-FR" sz="2400" i="1" dirty="0">
                <a:latin typeface="Calibri" panose="020F0502020204030204" pitchFamily="34" charset="0"/>
              </a:rPr>
              <a:t>Recollement </a:t>
            </a:r>
            <a:r>
              <a:rPr lang="fr-FR" altLang="fr-FR" sz="2400" dirty="0">
                <a:latin typeface="Calibri" panose="020F0502020204030204" pitchFamily="34" charset="0"/>
              </a:rPr>
              <a:t>: l'opération </a:t>
            </a:r>
            <a:r>
              <a:rPr lang="fr-FR" altLang="fr-FR" sz="2400" b="1" i="1" dirty="0">
                <a:latin typeface="Calibri" panose="020F0502020204030204" pitchFamily="34" charset="0"/>
              </a:rPr>
              <a:t>colimite </a:t>
            </a:r>
            <a:r>
              <a:rPr lang="fr-FR" altLang="fr-FR" sz="2400" dirty="0">
                <a:latin typeface="Calibri" panose="020F0502020204030204" pitchFamily="34" charset="0"/>
              </a:rPr>
              <a:t>(Kan) permet de 'recoller' un pattern d'objets liés pour former "un tout autre que la somme de ses parties".</a:t>
            </a:r>
            <a:endParaRPr lang="fr-FR" altLang="fr-FR" sz="2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41E6E21B-12C4-4879-84B5-F134E379FAEF}"/>
                  </a:ext>
                </a:extLst>
              </p14:cNvPr>
              <p14:cNvContentPartPr/>
              <p14:nvPr/>
            </p14:nvContentPartPr>
            <p14:xfrm>
              <a:off x="1054089" y="817838"/>
              <a:ext cx="102600" cy="486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41E6E21B-12C4-4879-84B5-F134E379FA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449" y="799838"/>
                <a:ext cx="138240" cy="84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C3B13899-69A5-4CAA-AE02-8254850F829B}"/>
              </a:ext>
            </a:extLst>
          </p:cNvPr>
          <p:cNvSpPr txBox="1"/>
          <p:nvPr/>
        </p:nvSpPr>
        <p:spPr>
          <a:xfrm>
            <a:off x="959006" y="4063689"/>
            <a:ext cx="10654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fr-FR" sz="2400" i="1" dirty="0">
                <a:latin typeface="Calibri" panose="020F0502020204030204" pitchFamily="34" charset="0"/>
              </a:rPr>
              <a:t>Jacob </a:t>
            </a:r>
            <a:r>
              <a:rPr lang="fr-FR" altLang="fr-FR" sz="2400" dirty="0">
                <a:latin typeface="Calibri" panose="020F0502020204030204" pitchFamily="34" charset="0"/>
              </a:rPr>
              <a:t>(1970) : "Tout objet que considère la Biologie représente un système de systèmes; lui-même élément d'un système d'ordre supérieur, il obéit parfois à des règles qui ne peuvent être déduites de sa propre analyse.'</a:t>
            </a:r>
            <a:endParaRPr lang="fr-FR" altLang="fr-FR" sz="2400" i="1" dirty="0">
              <a:latin typeface="Calibri" panose="020F0502020204030204" pitchFamily="34" charset="0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DFAD8660-C035-4D05-A7B0-68C29E2EA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97" y="5222658"/>
            <a:ext cx="10699600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	</a:t>
            </a:r>
            <a:r>
              <a:rPr lang="fr-FR" altLang="fr-FR" sz="2400" b="1" i="1" dirty="0">
                <a:latin typeface="Calibri" panose="020F0502020204030204" pitchFamily="34" charset="0"/>
                <a:ea typeface="WenQuanYi Zen Hei"/>
                <a:cs typeface="WenQuanYi Zen Hei"/>
              </a:rPr>
              <a:t>Catégorie hiérarchique</a:t>
            </a: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 : 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objets répartis par niveaux de sorte que C de niveau </a:t>
            </a: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n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+1 soit </a:t>
            </a: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colimite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 d'un pattern P d'objets liés de niveaux ≤ </a:t>
            </a: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n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, signifiant que C a le même rôle fonctionnel que P agissant collectivement.  L'</a:t>
            </a:r>
            <a:r>
              <a:rPr lang="fr-FR" altLang="fr-FR" sz="2400" i="1" dirty="0">
                <a:latin typeface="Calibri" panose="020F0502020204030204" pitchFamily="34" charset="0"/>
                <a:ea typeface="WenQuanYi Zen Hei"/>
                <a:cs typeface="WenQuanYi Zen Hei"/>
              </a:rPr>
              <a:t>ordre de complexité</a:t>
            </a:r>
            <a:r>
              <a:rPr lang="fr-FR" altLang="fr-FR" sz="2400" dirty="0">
                <a:latin typeface="Calibri" panose="020F0502020204030204" pitchFamily="34" charset="0"/>
                <a:ea typeface="WenQuanYi Zen Hei"/>
                <a:cs typeface="WenQuanYi Zen Hei"/>
              </a:rPr>
              <a:t> de C est la plus petite longueur d'une de ses ramifications jusqu'au niveau 0.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D351C8-706D-4612-886B-0F725A740F5E}"/>
              </a:ext>
            </a:extLst>
          </p:cNvPr>
          <p:cNvGrpSpPr/>
          <p:nvPr/>
        </p:nvGrpSpPr>
        <p:grpSpPr>
          <a:xfrm>
            <a:off x="5048406" y="729916"/>
            <a:ext cx="6403896" cy="3145924"/>
            <a:chOff x="5424372" y="3128980"/>
            <a:chExt cx="5491028" cy="3011487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35FF2242-9DD8-4D42-8503-E16B2CAB5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372" y="3128980"/>
              <a:ext cx="5491028" cy="3011487"/>
              <a:chOff x="1054" y="596"/>
              <a:chExt cx="3678" cy="1897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7EE58469-E7A2-429B-AB13-D00BA7E00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4" y="596"/>
                <a:ext cx="3638" cy="1897"/>
                <a:chOff x="1094" y="596"/>
                <a:chExt cx="3638" cy="1897"/>
              </a:xfrm>
            </p:grpSpPr>
            <p:pic>
              <p:nvPicPr>
                <p:cNvPr id="23" name="Picture 6">
                  <a:extLst>
                    <a:ext uri="{FF2B5EF4-FFF2-40B4-BE49-F238E27FC236}">
                      <a16:creationId xmlns:a16="http://schemas.microsoft.com/office/drawing/2014/main" id="{12F665C7-3D49-4520-B607-0D76C554DF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272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4" y="596"/>
                  <a:ext cx="3638" cy="1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Oval 7">
                  <a:extLst>
                    <a:ext uri="{FF2B5EF4-FFF2-40B4-BE49-F238E27FC236}">
                      <a16:creationId xmlns:a16="http://schemas.microsoft.com/office/drawing/2014/main" id="{6BDFF764-D99F-412E-91B5-48747A4C6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8" y="665"/>
                  <a:ext cx="641" cy="498"/>
                </a:xfrm>
                <a:prstGeom prst="ellipse">
                  <a:avLst/>
                </a:prstGeom>
                <a:noFill/>
                <a:ln w="15840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>
                      <a:srgbClr val="000000"/>
                    </a:buClr>
                    <a:buFont typeface="Times New Roman" panose="02020603050405020304" pitchFamily="18" charset="0"/>
                    <a:buNone/>
                  </a:pPr>
                  <a:endParaRPr lang="fr-FR" altLang="fr-FR" sz="1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8">
                  <a:extLst>
                    <a:ext uri="{FF2B5EF4-FFF2-40B4-BE49-F238E27FC236}">
                      <a16:creationId xmlns:a16="http://schemas.microsoft.com/office/drawing/2014/main" id="{F4AA6F45-831B-452C-9156-14118DE0D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204"/>
                  <a:ext cx="404" cy="301"/>
                </a:xfrm>
                <a:prstGeom prst="ellipse">
                  <a:avLst/>
                </a:prstGeom>
                <a:noFill/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>
                      <a:srgbClr val="000000"/>
                    </a:buClr>
                    <a:buFont typeface="Times New Roman" panose="02020603050405020304" pitchFamily="18" charset="0"/>
                    <a:buNone/>
                  </a:pPr>
                  <a:endParaRPr lang="fr-FR" altLang="fr-FR" sz="18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Text Box 9">
                <a:extLst>
                  <a:ext uri="{FF2B5EF4-FFF2-40B4-BE49-F238E27FC236}">
                    <a16:creationId xmlns:a16="http://schemas.microsoft.com/office/drawing/2014/main" id="{087CD324-0283-4C9A-A914-A454FB321B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5" y="1172"/>
                <a:ext cx="216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WenQuanYi Zen Hei"/>
                    <a:cs typeface="WenQuanYi Zen Hei"/>
                  </a:rPr>
                  <a:t>P</a:t>
                </a: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9878F71B-1DCB-44A3-933B-A6430281BD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1" y="770"/>
                <a:ext cx="78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WenQuanYi Zen Hei"/>
                    <a:cs typeface="WenQuanYi Zen Hei"/>
                  </a:rPr>
                  <a:t>organes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86794FFA-5640-4766-AB08-DD4D9F6A0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8" y="1214"/>
                <a:ext cx="57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WenQuanYi Zen Hei"/>
                    <a:cs typeface="WenQuanYi Zen Hei"/>
                  </a:rPr>
                  <a:t>clones</a:t>
                </a:r>
                <a:endParaRPr lang="fr-FR" altLang="fr-FR" sz="1600" i="1" dirty="0">
                  <a:solidFill>
                    <a:schemeClr val="bg1"/>
                  </a:solidFill>
                  <a:latin typeface="Calibri" panose="020F0502020204030204" pitchFamily="34" charset="0"/>
                  <a:ea typeface="WenQuanYi Zen Hei"/>
                  <a:cs typeface="WenQuanYi Zen Hei"/>
                </a:endParaRPr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7565A689-96D4-43EA-9F8B-19CD871D4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603"/>
                <a:ext cx="3617" cy="1863"/>
              </a:xfrm>
              <a:prstGeom prst="rect">
                <a:avLst/>
              </a:prstGeom>
              <a:noFill/>
              <a:ln w="2232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fr-FR" altLang="fr-FR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8EE33484-D1F9-4695-B92A-B4805FAC2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4" y="1174"/>
                <a:ext cx="3604" cy="0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41459EA3-C6E6-4BE1-9691-B170CC1C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7" y="1769"/>
                <a:ext cx="3603" cy="0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C1C4BD2E-F49B-4CBD-8E62-D58BB3619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9" y="2171"/>
                <a:ext cx="3603" cy="0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2552E12B-39C1-4C1B-8C39-CE1D67FCC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9" y="1545"/>
                <a:ext cx="3603" cy="0"/>
              </a:xfrm>
              <a:prstGeom prst="line">
                <a:avLst/>
              </a:prstGeom>
              <a:noFill/>
              <a:ln w="9360">
                <a:solidFill>
                  <a:srgbClr val="FFFFFF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/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FC8C049-BADA-44F0-816E-708C7BA86F89}"/>
                </a:ext>
              </a:extLst>
            </p:cNvPr>
            <p:cNvGrpSpPr/>
            <p:nvPr/>
          </p:nvGrpSpPr>
          <p:grpSpPr>
            <a:xfrm>
              <a:off x="6809680" y="4661094"/>
              <a:ext cx="1737033" cy="1342486"/>
              <a:chOff x="6809680" y="4661094"/>
              <a:chExt cx="1737033" cy="1342486"/>
            </a:xfrm>
          </p:grpSpPr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2521E284-1EE6-4C81-9EEB-CFCF7D186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0239" y="4661094"/>
                <a:ext cx="854075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WenQuanYi Zen Hei"/>
                    <a:cs typeface="WenQuanYi Zen Hei"/>
                  </a:rPr>
                  <a:t>cellules</a:t>
                </a:r>
                <a:endParaRPr lang="fr-FR" altLang="fr-FR" sz="1600" i="1" dirty="0">
                  <a:solidFill>
                    <a:schemeClr val="bg1"/>
                  </a:solidFill>
                  <a:latin typeface="Calibri" panose="020F0502020204030204" pitchFamily="34" charset="0"/>
                  <a:ea typeface="WenQuanYi Zen Hei"/>
                  <a:cs typeface="WenQuanYi Zen Hei"/>
                </a:endParaRPr>
              </a:p>
            </p:txBody>
          </p:sp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D61375CB-D100-4A78-B3C3-1D5C8C322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2356" y="5164755"/>
                <a:ext cx="1404357" cy="340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WenQuanYi Zen Hei"/>
                    <a:cs typeface="WenQuanYi Zen Hei"/>
                  </a:rPr>
                  <a:t>molécules</a:t>
                </a:r>
                <a:endParaRPr lang="fr-FR" altLang="fr-FR" sz="1600" i="1" dirty="0">
                  <a:solidFill>
                    <a:schemeClr val="bg1"/>
                  </a:solidFill>
                  <a:latin typeface="Calibri" panose="020F0502020204030204" pitchFamily="34" charset="0"/>
                  <a:ea typeface="WenQuanYi Zen Hei"/>
                  <a:cs typeface="WenQuanYi Zen Hei"/>
                </a:endParaRPr>
              </a:p>
            </p:txBody>
          </p: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95E38382-4F43-45DF-9703-F4388AC80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9680" y="5662845"/>
                <a:ext cx="1404357" cy="340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dirty="0">
                    <a:solidFill>
                      <a:schemeClr val="bg1"/>
                    </a:solidFill>
                    <a:latin typeface="Calibri" panose="020F0502020204030204" pitchFamily="34" charset="0"/>
                    <a:ea typeface="WenQuanYi Zen Hei"/>
                    <a:cs typeface="WenQuanYi Zen Hei"/>
                  </a:rPr>
                  <a:t>atomes</a:t>
                </a:r>
                <a:endParaRPr lang="fr-FR" altLang="fr-FR" sz="1600" i="1" dirty="0">
                  <a:solidFill>
                    <a:schemeClr val="bg1"/>
                  </a:solidFill>
                  <a:latin typeface="Calibri" panose="020F0502020204030204" pitchFamily="34" charset="0"/>
                  <a:ea typeface="WenQuanYi Zen Hei"/>
                  <a:cs typeface="WenQuanYi Zen Hei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0C3B2F5-4E6B-4707-9C91-1B15BEA52801}"/>
              </a:ext>
            </a:extLst>
          </p:cNvPr>
          <p:cNvSpPr/>
          <p:nvPr/>
        </p:nvSpPr>
        <p:spPr>
          <a:xfrm>
            <a:off x="-66791" y="1338143"/>
            <a:ext cx="1315643" cy="189289"/>
          </a:xfrm>
          <a:prstGeom prst="rect">
            <a:avLst/>
          </a:prstGeom>
          <a:solidFill>
            <a:schemeClr val="bg1"/>
          </a:solidFill>
          <a:ln w="15875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52A09E3-8739-485F-97B8-A5C9D411D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419" y="888691"/>
            <a:ext cx="3390900" cy="297691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CBCDC51-522A-408F-9911-702BA90C7F0E}"/>
              </a:ext>
            </a:extLst>
          </p:cNvPr>
          <p:cNvSpPr txBox="1"/>
          <p:nvPr/>
        </p:nvSpPr>
        <p:spPr>
          <a:xfrm>
            <a:off x="935315" y="155041"/>
            <a:ext cx="971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ORGANISATION EN NIVAUX DE COMPLEXITE</a:t>
            </a:r>
          </a:p>
        </p:txBody>
      </p:sp>
    </p:spTree>
    <p:extLst>
      <p:ext uri="{BB962C8B-B14F-4D97-AF65-F5344CB8AC3E}">
        <p14:creationId xmlns:p14="http://schemas.microsoft.com/office/powerpoint/2010/main" val="15550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3299757" y="784963"/>
            <a:ext cx="5314950" cy="2868612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" name="Connecteur droit 3"/>
          <p:cNvCxnSpPr/>
          <p:nvPr/>
        </p:nvCxnSpPr>
        <p:spPr bwMode="auto">
          <a:xfrm flipV="1">
            <a:off x="6302375" y="3163888"/>
            <a:ext cx="1644650" cy="2984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e libre 3"/>
          <p:cNvSpPr/>
          <p:nvPr/>
        </p:nvSpPr>
        <p:spPr bwMode="auto">
          <a:xfrm rot="19913084">
            <a:off x="7085014" y="1349376"/>
            <a:ext cx="788987" cy="1554163"/>
          </a:xfrm>
          <a:custGeom>
            <a:avLst/>
            <a:gdLst>
              <a:gd name="connsiteX0" fmla="*/ 0 w 1130300"/>
              <a:gd name="connsiteY0" fmla="*/ 2616200 h 2959100"/>
              <a:gd name="connsiteX1" fmla="*/ 800100 w 1130300"/>
              <a:gd name="connsiteY1" fmla="*/ 0 h 2959100"/>
              <a:gd name="connsiteX2" fmla="*/ 1130300 w 1130300"/>
              <a:gd name="connsiteY2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300" h="2959100">
                <a:moveTo>
                  <a:pt x="0" y="2616200"/>
                </a:moveTo>
                <a:lnTo>
                  <a:pt x="800100" y="0"/>
                </a:lnTo>
                <a:lnTo>
                  <a:pt x="1130300" y="29591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 rot="697164">
            <a:off x="7402513" y="2511426"/>
            <a:ext cx="922337" cy="6318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 flipV="1">
            <a:off x="7875588" y="2892425"/>
            <a:ext cx="201612" cy="134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 bwMode="auto">
          <a:xfrm>
            <a:off x="7874001" y="2822575"/>
            <a:ext cx="193675" cy="65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 bwMode="auto">
          <a:xfrm rot="20554593" flipV="1">
            <a:off x="7885113" y="2754313"/>
            <a:ext cx="260350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 bwMode="auto">
          <a:xfrm>
            <a:off x="7867650" y="2644775"/>
            <a:ext cx="266700" cy="77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 bwMode="auto">
          <a:xfrm rot="20554593">
            <a:off x="5916613" y="3132138"/>
            <a:ext cx="323850" cy="2397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 bwMode="auto">
          <a:xfrm flipV="1">
            <a:off x="5872164" y="1360489"/>
            <a:ext cx="1374775" cy="44132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Rectangle 60"/>
          <p:cNvSpPr>
            <a:spLocks noChangeArrowheads="1"/>
          </p:cNvSpPr>
          <p:nvPr/>
        </p:nvSpPr>
        <p:spPr bwMode="auto">
          <a:xfrm rot="-284486">
            <a:off x="8247063" y="2700339"/>
            <a:ext cx="33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anose="020F0502020204030204" pitchFamily="34" charset="0"/>
              </a:rPr>
              <a:t>P'</a:t>
            </a:r>
            <a:endParaRPr lang="fr-FR" altLang="fr-FR" sz="1600">
              <a:solidFill>
                <a:schemeClr val="bg1"/>
              </a:solidFill>
            </a:endParaRPr>
          </a:p>
        </p:txBody>
      </p:sp>
      <p:sp>
        <p:nvSpPr>
          <p:cNvPr id="24589" name="ZoneTexte 80"/>
          <p:cNvSpPr txBox="1">
            <a:spLocks noChangeArrowheads="1"/>
          </p:cNvSpPr>
          <p:nvPr/>
        </p:nvSpPr>
        <p:spPr bwMode="auto">
          <a:xfrm rot="-845289">
            <a:off x="6615637" y="2345265"/>
            <a:ext cx="960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gerbe </a:t>
            </a:r>
          </a:p>
        </p:txBody>
      </p:sp>
      <p:sp>
        <p:nvSpPr>
          <p:cNvPr id="24590" name="ZoneTexte 57"/>
          <p:cNvSpPr txBox="1">
            <a:spLocks noChangeArrowheads="1"/>
          </p:cNvSpPr>
          <p:nvPr/>
        </p:nvSpPr>
        <p:spPr bwMode="auto">
          <a:xfrm>
            <a:off x="5691188" y="1457325"/>
            <a:ext cx="425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24591" name="ZoneTexte 58"/>
          <p:cNvSpPr txBox="1">
            <a:spLocks noChangeArrowheads="1"/>
          </p:cNvSpPr>
          <p:nvPr/>
        </p:nvSpPr>
        <p:spPr bwMode="auto">
          <a:xfrm>
            <a:off x="7189788" y="1157289"/>
            <a:ext cx="577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C'</a:t>
            </a:r>
            <a:endParaRPr lang="fr-FR" altLang="fr-FR" sz="16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92" name="ZoneTexte 64"/>
          <p:cNvSpPr txBox="1">
            <a:spLocks noChangeArrowheads="1"/>
          </p:cNvSpPr>
          <p:nvPr/>
        </p:nvSpPr>
        <p:spPr bwMode="auto">
          <a:xfrm rot="-1080432">
            <a:off x="5861709" y="1504079"/>
            <a:ext cx="1999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Calibri" panose="020F0502020204030204" pitchFamily="34" charset="0"/>
              </a:rPr>
              <a:t>    lien n-simple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 flipV="1">
            <a:off x="3348039" y="1994248"/>
            <a:ext cx="5265737" cy="114300"/>
          </a:xfrm>
          <a:prstGeom prst="line">
            <a:avLst/>
          </a:prstGeom>
          <a:ln w="2222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haut 18"/>
          <p:cNvSpPr/>
          <p:nvPr/>
        </p:nvSpPr>
        <p:spPr bwMode="auto">
          <a:xfrm rot="20374355" flipH="1">
            <a:off x="7446963" y="1889126"/>
            <a:ext cx="106362" cy="34131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595" name="ZoneTexte 71"/>
          <p:cNvSpPr txBox="1">
            <a:spLocks noChangeArrowheads="1"/>
          </p:cNvSpPr>
          <p:nvPr/>
        </p:nvSpPr>
        <p:spPr bwMode="auto">
          <a:xfrm>
            <a:off x="622920" y="4026456"/>
            <a:ext cx="10850135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fr-FR" altLang="fr-FR" sz="2400" dirty="0">
                <a:latin typeface="Calibri" panose="020F0502020204030204" pitchFamily="34" charset="0"/>
              </a:rPr>
              <a:t>Si P et P' sont des patterns de niveaux ≤ n et si C = colimite P et C' = colimite P', un </a:t>
            </a:r>
            <a:r>
              <a:rPr lang="fr-FR" altLang="fr-FR" sz="2400" i="1" dirty="0">
                <a:latin typeface="Calibri" panose="020F0502020204030204" pitchFamily="34" charset="0"/>
              </a:rPr>
              <a:t>lien </a:t>
            </a:r>
            <a:r>
              <a:rPr lang="fr-FR" altLang="fr-FR" sz="2400" dirty="0">
                <a:latin typeface="Calibri" panose="020F0502020204030204" pitchFamily="34" charset="0"/>
              </a:rPr>
              <a:t>(P,P')-</a:t>
            </a:r>
            <a:r>
              <a:rPr lang="fr-FR" altLang="fr-FR" sz="2400" i="1" dirty="0">
                <a:latin typeface="Calibri" panose="020F0502020204030204" pitchFamily="34" charset="0"/>
              </a:rPr>
              <a:t>simple</a:t>
            </a:r>
            <a:r>
              <a:rPr lang="fr-FR" altLang="fr-FR" sz="2400" dirty="0">
                <a:latin typeface="Calibri" panose="020F0502020204030204" pitchFamily="34" charset="0"/>
              </a:rPr>
              <a:t> (ou simplement </a:t>
            </a:r>
            <a:r>
              <a:rPr lang="fr-FR" altLang="fr-FR" sz="2400" i="1" dirty="0">
                <a:latin typeface="Calibri" panose="020F0502020204030204" pitchFamily="34" charset="0"/>
              </a:rPr>
              <a:t>n-simple</a:t>
            </a:r>
            <a:r>
              <a:rPr lang="fr-FR" altLang="fr-FR" sz="2400" dirty="0">
                <a:latin typeface="Calibri" panose="020F0502020204030204" pitchFamily="34" charset="0"/>
              </a:rPr>
              <a:t>) de C vers C' est un morphisme de C vers C' qui recolle une gerbe de morphismes entre composants de P et de P'. </a:t>
            </a:r>
          </a:p>
          <a:p>
            <a:pPr algn="just">
              <a:spcBef>
                <a:spcPts val="600"/>
              </a:spcBef>
              <a:buNone/>
            </a:pPr>
            <a:r>
              <a:rPr lang="fr-FR" altLang="fr-FR" sz="2400" i="1" dirty="0">
                <a:latin typeface="Calibri" panose="020F0502020204030204" pitchFamily="34" charset="0"/>
              </a:rPr>
              <a:t>Théorème de réduction</a:t>
            </a:r>
            <a:r>
              <a:rPr lang="fr-FR" altLang="fr-FR" sz="2400" dirty="0">
                <a:latin typeface="Calibri" panose="020F0502020204030204" pitchFamily="34" charset="0"/>
              </a:rPr>
              <a:t>. </a:t>
            </a:r>
            <a:r>
              <a:rPr lang="fr-FR" altLang="fr-FR" sz="2400" i="1" dirty="0">
                <a:latin typeface="Calibri" panose="020F0502020204030204" pitchFamily="34" charset="0"/>
              </a:rPr>
              <a:t>Si tous  les morphismes sont des liens n-simples relativement aux niveaux inférieurs, tout objet est la colimite d'un pattern de niveau 0, donc est d'ordre de complexité 0 ou 1.</a:t>
            </a:r>
            <a:r>
              <a:rPr lang="fr-FR" altLang="fr-FR" sz="2400" dirty="0">
                <a:latin typeface="Calibri" panose="020F0502020204030204" pitchFamily="34" charset="0"/>
              </a:rPr>
              <a:t> (</a:t>
            </a:r>
            <a:r>
              <a:rPr lang="fr-FR" altLang="fr-FR" sz="2400" i="1" dirty="0">
                <a:latin typeface="Calibri" panose="020F0502020204030204" pitchFamily="34" charset="0"/>
              </a:rPr>
              <a:t>Pur réductionnisme.</a:t>
            </a:r>
            <a:r>
              <a:rPr lang="fr-FR" altLang="fr-FR" sz="24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4596" name="ZoneTexte 73"/>
          <p:cNvSpPr txBox="1">
            <a:spLocks noChangeArrowheads="1"/>
          </p:cNvSpPr>
          <p:nvPr/>
        </p:nvSpPr>
        <p:spPr bwMode="auto">
          <a:xfrm>
            <a:off x="901700" y="145585"/>
            <a:ext cx="1002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+mn-lt"/>
              </a:rPr>
              <a:t>LIENS n-SIMPLES. THEOREME DE REDUCTION</a:t>
            </a:r>
          </a:p>
        </p:txBody>
      </p:sp>
      <p:sp>
        <p:nvSpPr>
          <p:cNvPr id="22" name="Forme libre 21"/>
          <p:cNvSpPr/>
          <p:nvPr/>
        </p:nvSpPr>
        <p:spPr bwMode="auto">
          <a:xfrm rot="20374355">
            <a:off x="5518150" y="1797050"/>
            <a:ext cx="869950" cy="1454150"/>
          </a:xfrm>
          <a:custGeom>
            <a:avLst/>
            <a:gdLst>
              <a:gd name="connsiteX0" fmla="*/ 0 w 1130300"/>
              <a:gd name="connsiteY0" fmla="*/ 2616200 h 2959100"/>
              <a:gd name="connsiteX1" fmla="*/ 800100 w 1130300"/>
              <a:gd name="connsiteY1" fmla="*/ 0 h 2959100"/>
              <a:gd name="connsiteX2" fmla="*/ 1130300 w 1130300"/>
              <a:gd name="connsiteY2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300" h="2959100">
                <a:moveTo>
                  <a:pt x="0" y="2616200"/>
                </a:moveTo>
                <a:lnTo>
                  <a:pt x="800100" y="0"/>
                </a:lnTo>
                <a:lnTo>
                  <a:pt x="1130300" y="2959100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 rot="131799">
            <a:off x="5761038" y="2919413"/>
            <a:ext cx="927100" cy="5270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Flèche vers le haut 23"/>
          <p:cNvSpPr/>
          <p:nvPr/>
        </p:nvSpPr>
        <p:spPr bwMode="auto">
          <a:xfrm rot="20374355" flipH="1">
            <a:off x="5946776" y="2244726"/>
            <a:ext cx="104775" cy="34131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600" name="ZoneTexte 56"/>
          <p:cNvSpPr txBox="1">
            <a:spLocks noChangeArrowheads="1"/>
          </p:cNvSpPr>
          <p:nvPr/>
        </p:nvSpPr>
        <p:spPr bwMode="auto">
          <a:xfrm>
            <a:off x="5703889" y="2976564"/>
            <a:ext cx="407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24601" name="ZoneTexte 86"/>
          <p:cNvSpPr txBox="1">
            <a:spLocks noChangeArrowheads="1"/>
          </p:cNvSpPr>
          <p:nvPr/>
        </p:nvSpPr>
        <p:spPr bwMode="auto">
          <a:xfrm>
            <a:off x="6030913" y="3178175"/>
            <a:ext cx="500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fr-FR" altLang="fr-FR" sz="1600" i="1" baseline="-2500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27" name="Connecteur droit avec flèche 26"/>
          <p:cNvCxnSpPr>
            <a:stCxn id="24600" idx="3"/>
          </p:cNvCxnSpPr>
          <p:nvPr/>
        </p:nvCxnSpPr>
        <p:spPr bwMode="auto">
          <a:xfrm flipV="1">
            <a:off x="6111876" y="2649539"/>
            <a:ext cx="1770063" cy="49688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 bwMode="auto">
          <a:xfrm flipV="1">
            <a:off x="6254750" y="2840038"/>
            <a:ext cx="1651000" cy="4635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 bwMode="auto">
          <a:xfrm flipV="1">
            <a:off x="6248401" y="2668588"/>
            <a:ext cx="1624013" cy="6334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 bwMode="auto">
          <a:xfrm flipV="1">
            <a:off x="6254750" y="3030538"/>
            <a:ext cx="1627188" cy="2730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4600" idx="3"/>
          </p:cNvCxnSpPr>
          <p:nvPr/>
        </p:nvCxnSpPr>
        <p:spPr>
          <a:xfrm>
            <a:off x="6111876" y="3146426"/>
            <a:ext cx="136525" cy="1508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5" idx="1"/>
          </p:cNvCxnSpPr>
          <p:nvPr/>
        </p:nvCxnSpPr>
        <p:spPr bwMode="auto">
          <a:xfrm flipV="1">
            <a:off x="6118225" y="2543175"/>
            <a:ext cx="1471613" cy="3746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0" name="Rectangle 56"/>
          <p:cNvSpPr>
            <a:spLocks noChangeArrowheads="1"/>
          </p:cNvSpPr>
          <p:nvPr/>
        </p:nvSpPr>
        <p:spPr bwMode="auto">
          <a:xfrm>
            <a:off x="2871788" y="62611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97F7A18B-B646-46BC-9870-2353702F58B8}"/>
                  </a:ext>
                </a:extLst>
              </p14:cNvPr>
              <p14:cNvContentPartPr/>
              <p14:nvPr/>
            </p14:nvContentPartPr>
            <p14:xfrm>
              <a:off x="5333170" y="914100"/>
              <a:ext cx="13680" cy="9720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97F7A18B-B646-46BC-9870-2353702F58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5170" y="896100"/>
                <a:ext cx="49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109B8A7F-AD4C-40D4-8FF5-2520E0E9AE16}"/>
                  </a:ext>
                </a:extLst>
              </p14:cNvPr>
              <p14:cNvContentPartPr/>
              <p14:nvPr/>
            </p14:nvContentPartPr>
            <p14:xfrm>
              <a:off x="6766330" y="1236660"/>
              <a:ext cx="108360" cy="1504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109B8A7F-AD4C-40D4-8FF5-2520E0E9AE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8690" y="1218660"/>
                <a:ext cx="144000" cy="18612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ZoneTexte 56">
            <a:extLst>
              <a:ext uri="{FF2B5EF4-FFF2-40B4-BE49-F238E27FC236}">
                <a16:creationId xmlns:a16="http://schemas.microsoft.com/office/drawing/2014/main" id="{2DA7964D-8BFA-4032-9AD9-BEAED59BCA65}"/>
              </a:ext>
            </a:extLst>
          </p:cNvPr>
          <p:cNvSpPr txBox="1"/>
          <p:nvPr/>
        </p:nvSpPr>
        <p:spPr>
          <a:xfrm>
            <a:off x="7058722" y="3261731"/>
            <a:ext cx="16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niveaux ≤  n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73384C3-7705-4672-87C1-5B428E9D92A9}"/>
              </a:ext>
            </a:extLst>
          </p:cNvPr>
          <p:cNvSpPr txBox="1"/>
          <p:nvPr/>
        </p:nvSpPr>
        <p:spPr>
          <a:xfrm>
            <a:off x="7099610" y="748989"/>
            <a:ext cx="16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niveaux &gt; 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6"/>
    </mc:Choice>
    <mc:Fallback xmlns="">
      <p:transition spd="slow" advTm="127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2|0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5875">
          <a:tailEnd type="arrow" w="lg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1350</Words>
  <Application>Microsoft Office PowerPoint</Application>
  <PresentationFormat>Grand écran</PresentationFormat>
  <Paragraphs>142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ae</dc:creator>
  <cp:lastModifiedBy>ae</cp:lastModifiedBy>
  <cp:revision>610</cp:revision>
  <dcterms:created xsi:type="dcterms:W3CDTF">2019-03-04T18:18:08Z</dcterms:created>
  <dcterms:modified xsi:type="dcterms:W3CDTF">2019-04-02T08:29:01Z</dcterms:modified>
</cp:coreProperties>
</file>