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31" r:id="rId2"/>
    <p:sldId id="338" r:id="rId3"/>
    <p:sldId id="333" r:id="rId4"/>
    <p:sldId id="335" r:id="rId5"/>
    <p:sldId id="314" r:id="rId6"/>
    <p:sldId id="315" r:id="rId7"/>
    <p:sldId id="316" r:id="rId8"/>
    <p:sldId id="257" r:id="rId9"/>
    <p:sldId id="339" r:id="rId10"/>
    <p:sldId id="294" r:id="rId11"/>
    <p:sldId id="295" r:id="rId12"/>
    <p:sldId id="296" r:id="rId13"/>
    <p:sldId id="271" r:id="rId14"/>
    <p:sldId id="275" r:id="rId15"/>
    <p:sldId id="278" r:id="rId16"/>
    <p:sldId id="282" r:id="rId17"/>
    <p:sldId id="301" r:id="rId18"/>
    <p:sldId id="299" r:id="rId19"/>
    <p:sldId id="300" r:id="rId20"/>
    <p:sldId id="302" r:id="rId21"/>
    <p:sldId id="306" r:id="rId22"/>
    <p:sldId id="307" r:id="rId23"/>
    <p:sldId id="308" r:id="rId24"/>
    <p:sldId id="309" r:id="rId25"/>
    <p:sldId id="310" r:id="rId26"/>
    <p:sldId id="318" r:id="rId27"/>
    <p:sldId id="319" r:id="rId28"/>
    <p:sldId id="328" r:id="rId29"/>
    <p:sldId id="329" r:id="rId30"/>
    <p:sldId id="330" r:id="rId31"/>
    <p:sldId id="327" r:id="rId32"/>
    <p:sldId id="340" r:id="rId33"/>
    <p:sldId id="323" r:id="rId34"/>
    <p:sldId id="325" r:id="rId35"/>
    <p:sldId id="326" r:id="rId36"/>
    <p:sldId id="256" r:id="rId37"/>
    <p:sldId id="337" r:id="rId38"/>
  </p:sldIdLst>
  <p:sldSz cx="9144000" cy="6858000" type="screen4x3"/>
  <p:notesSz cx="7102475"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e" initials="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B8C9"/>
    <a:srgbClr val="000000"/>
    <a:srgbClr val="E7A075"/>
    <a:srgbClr val="262626"/>
    <a:srgbClr val="008000"/>
    <a:srgbClr val="CC00FF"/>
    <a:srgbClr val="8198A7"/>
    <a:srgbClr val="B1CAE9"/>
    <a:srgbClr val="FFF6D1"/>
    <a:srgbClr val="C6D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3" autoAdjust="0"/>
    <p:restoredTop sz="99249" autoAdjust="0"/>
  </p:normalViewPr>
  <p:slideViewPr>
    <p:cSldViewPr snapToGrid="0">
      <p:cViewPr varScale="1">
        <p:scale>
          <a:sx n="74" d="100"/>
          <a:sy n="74" d="100"/>
        </p:scale>
        <p:origin x="514" y="-22"/>
      </p:cViewPr>
      <p:guideLst>
        <p:guide orient="horz" pos="2160"/>
        <p:guide pos="2880"/>
      </p:guideLst>
    </p:cSldViewPr>
  </p:slideViewPr>
  <p:outlineViewPr>
    <p:cViewPr>
      <p:scale>
        <a:sx n="33" d="100"/>
        <a:sy n="33" d="100"/>
      </p:scale>
      <p:origin x="0" y="68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2T17:02:30.617"/>
    </inkml:context>
    <inkml:brush xml:id="br0">
      <inkml:brushProperty name="width" value="0.02" units="cm"/>
      <inkml:brushProperty name="height" value="0.02" units="cm"/>
    </inkml:brush>
  </inkml:definitions>
  <inkml:traceGroup>
    <inkml:annotationXML>
      <emma:emma xmlns:emma="http://www.w3.org/2003/04/emma" version="1.0">
        <emma:interpretation id="{7E934035-676F-4164-8BFA-3C363D6E699E}" emma:medium="tactile" emma:mode="ink">
          <msink:context xmlns:msink="http://schemas.microsoft.com/ink/2010/main" type="inkDrawing" rotatedBoundingBox="7389,11896 7417,11962 7388,11975 7360,11908" shapeName="Other"/>
        </emma:interpretation>
      </emma:emma>
    </inkml:annotationXML>
    <inkml:trace contextRef="#ctx0" brushRef="#br0">15679 18039 1408,'0'0'608,"0"0"-320,0 0-352,0 0 320,0 14 0,-14-14-64,14 0 32,-15 0 0,15 0 96,15 0-96,-15 0 32,14-14-32,-14 14-32,0 0-32,0 0 32,0 0 32,0 0-32,0 0-32,0 14-32,0-14 64,0 15-96,0-15 0,15 28-32,-15-13 32</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fr-FR"/>
          </a:p>
        </p:txBody>
      </p:sp>
      <p:sp>
        <p:nvSpPr>
          <p:cNvPr id="3" name="Espace réservé de la date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B0D5940E-4C0F-4CDE-B67B-1EEDE06FDC64}" type="datetimeFigureOut">
              <a:rPr lang="fr-FR" smtClean="0"/>
              <a:pPr/>
              <a:t>25/04/2017</a:t>
            </a:fld>
            <a:endParaRPr lang="fr-FR"/>
          </a:p>
        </p:txBody>
      </p:sp>
      <p:sp>
        <p:nvSpPr>
          <p:cNvPr id="4" name="Espace réservé de l'image des diapositives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fr-FR"/>
          </a:p>
        </p:txBody>
      </p:sp>
      <p:sp>
        <p:nvSpPr>
          <p:cNvPr id="5" name="Espace réservé des commentaires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AC874C47-411C-4E12-82A4-E4360FAFB3B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69AD8B4-87F2-411C-B4A7-04093DEA9476}" type="slidenum">
              <a:rPr lang="fr-FR" smtClean="0"/>
              <a:pPr/>
              <a:t>5</a:t>
            </a:fld>
            <a:endParaRPr lang="fr-FR"/>
          </a:p>
        </p:txBody>
      </p:sp>
    </p:spTree>
    <p:extLst>
      <p:ext uri="{BB962C8B-B14F-4D97-AF65-F5344CB8AC3E}">
        <p14:creationId xmlns:p14="http://schemas.microsoft.com/office/powerpoint/2010/main" val="144756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C874C47-411C-4E12-82A4-E4360FAFB3B4}" type="slidenum">
              <a:rPr lang="fr-FR" smtClean="0"/>
              <a:pPr/>
              <a:t>9</a:t>
            </a:fld>
            <a:endParaRPr lang="fr-FR"/>
          </a:p>
        </p:txBody>
      </p:sp>
    </p:spTree>
    <p:extLst>
      <p:ext uri="{BB962C8B-B14F-4D97-AF65-F5344CB8AC3E}">
        <p14:creationId xmlns:p14="http://schemas.microsoft.com/office/powerpoint/2010/main" val="60276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C874C47-411C-4E12-82A4-E4360FAFB3B4}" type="slidenum">
              <a:rPr lang="fr-FR" smtClean="0"/>
              <a:pPr/>
              <a:t>10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C874C47-411C-4E12-82A4-E4360FAFB3B4}" type="slidenum">
              <a:rPr lang="fr-FR" smtClean="0"/>
              <a:pPr/>
              <a:t>11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C874C47-411C-4E12-82A4-E4360FAFB3B4}" type="slidenum">
              <a:rPr lang="fr-FR" smtClean="0"/>
              <a:pPr/>
              <a:t>12</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C839ED9-851C-4704-ABB5-64988E190EB1}" type="slidenum">
              <a:rPr lang="fr-FR" smtClean="0"/>
              <a:pPr/>
              <a:t>34</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C839ED9-851C-4704-ABB5-64988E190EB1}" type="slidenum">
              <a:rPr lang="fr-FR" smtClean="0"/>
              <a:pPr/>
              <a:t>35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191950C-DA88-452A-888E-3449A1418BE6}" type="datetimeFigureOut">
              <a:rPr lang="fr-FR" smtClean="0"/>
              <a:pPr/>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C2F2A7-3936-4EC3-B259-5B0CCDDBFBE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91950C-DA88-452A-888E-3449A1418BE6}" type="datetimeFigureOut">
              <a:rPr lang="fr-FR" smtClean="0"/>
              <a:pPr/>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C2F2A7-3936-4EC3-B259-5B0CCDDBFBE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2CD812F-7618-4E4A-9962-BAA9BE4534F5}" type="datetimeFigureOut">
              <a:rPr lang="fr-FR" smtClean="0"/>
              <a:pPr/>
              <a:t>25/04/2017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13DCAE9-6F99-4D7A-93BA-DA2212F79C46}"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7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40744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91950C-DA88-452A-888E-3449A1418BE6}" type="datetimeFigureOut">
              <a:rPr lang="fr-FR" smtClean="0"/>
              <a:pPr/>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C2F2A7-3936-4EC3-B259-5B0CCDDBFBE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191950C-DA88-452A-888E-3449A1418BE6}" type="datetimeFigureOut">
              <a:rPr lang="fr-FR" smtClean="0"/>
              <a:pPr/>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C2F2A7-3936-4EC3-B259-5B0CCDDBFBE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191950C-DA88-452A-888E-3449A1418BE6}" type="datetimeFigureOut">
              <a:rPr lang="fr-FR" smtClean="0"/>
              <a:pPr/>
              <a:t>25/04/2017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C2F2A7-3936-4EC3-B259-5B0CCDDBFBE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191950C-DA88-452A-888E-3449A1418BE6}" type="datetimeFigureOut">
              <a:rPr lang="fr-FR" smtClean="0"/>
              <a:pPr/>
              <a:t>25/04/2017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0C2F2A7-3936-4EC3-B259-5B0CCDDBFBE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91950C-DA88-452A-888E-3449A1418BE6}" type="datetimeFigureOut">
              <a:rPr lang="fr-FR" smtClean="0"/>
              <a:pPr/>
              <a:t>25/04/2017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0C2F2A7-3936-4EC3-B259-5B0CCDDBFBE3}" type="slidenum">
              <a:rPr lang="fr-FR" smtClean="0"/>
              <a:pPr/>
              <a:t>‹N°›</a:t>
            </a:fld>
            <a:endParaRPr lang="fr-FR"/>
          </a:p>
        </p:txBody>
      </p:sp>
      <p:sp>
        <p:nvSpPr>
          <p:cNvPr id="5"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6"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7"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pic>
        <p:nvPicPr>
          <p:cNvPr id="8" name="Image 7" descr="BOOK copier.png"/>
          <p:cNvPicPr>
            <a:picLocks noChangeAspect="1"/>
          </p:cNvPicPr>
          <p:nvPr userDrawn="1"/>
        </p:nvPicPr>
        <p:blipFill>
          <a:blip r:embed="rId2"/>
          <a:stretch>
            <a:fillRect/>
          </a:stretch>
        </p:blipFill>
        <p:spPr>
          <a:xfrm>
            <a:off x="716095" y="244443"/>
            <a:ext cx="7589705" cy="6206691"/>
          </a:xfrm>
          <a:prstGeom prst="rect">
            <a:avLst/>
          </a:prstGeom>
          <a:ln>
            <a:noFill/>
          </a:ln>
        </p:spPr>
      </p:pic>
      <p:cxnSp>
        <p:nvCxnSpPr>
          <p:cNvPr id="9" name="Connecteur droit 8"/>
          <p:cNvCxnSpPr/>
          <p:nvPr userDrawn="1"/>
        </p:nvCxnSpPr>
        <p:spPr>
          <a:xfrm flipV="1">
            <a:off x="1857737" y="2702936"/>
            <a:ext cx="2720273" cy="26329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flipV="1">
            <a:off x="1869311" y="2285412"/>
            <a:ext cx="2738147" cy="2477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flipV="1">
            <a:off x="1921397" y="1860682"/>
            <a:ext cx="2682453" cy="2288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flipV="1">
            <a:off x="1875099" y="1464829"/>
            <a:ext cx="2686417" cy="2100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rot="16200000" flipV="1">
            <a:off x="4558942" y="2747503"/>
            <a:ext cx="2569332" cy="2480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rot="10800000">
            <a:off x="4593544" y="2267420"/>
            <a:ext cx="2507525" cy="2408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rot="10800000">
            <a:off x="4613888" y="1851687"/>
            <a:ext cx="2510331" cy="2274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userDrawn="1"/>
        </p:nvCxnSpPr>
        <p:spPr>
          <a:xfrm rot="10800000">
            <a:off x="4586158" y="1446836"/>
            <a:ext cx="2538061" cy="2066080"/>
          </a:xfrm>
          <a:prstGeom prst="line">
            <a:avLst/>
          </a:prstGeom>
        </p:spPr>
        <p:style>
          <a:lnRef idx="1">
            <a:schemeClr val="accent1"/>
          </a:lnRef>
          <a:fillRef idx="0">
            <a:schemeClr val="accent1"/>
          </a:fillRef>
          <a:effectRef idx="0">
            <a:schemeClr val="accent1"/>
          </a:effectRef>
          <a:fontRef idx="minor">
            <a:schemeClr val="tx1"/>
          </a:fontRef>
        </p:style>
      </p:cxnSp>
      <p:sp>
        <p:nvSpPr>
          <p:cNvPr id="17" name="Forme libre 16"/>
          <p:cNvSpPr/>
          <p:nvPr userDrawn="1"/>
        </p:nvSpPr>
        <p:spPr>
          <a:xfrm>
            <a:off x="5264344" y="3394744"/>
            <a:ext cx="317133" cy="945762"/>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83220 h 734714"/>
              <a:gd name="connsiteX4" fmla="*/ 5285 w 317133"/>
              <a:gd name="connsiteY4" fmla="*/ 0 h 734714"/>
              <a:gd name="connsiteX0" fmla="*/ 7247 w 317133"/>
              <a:gd name="connsiteY0" fmla="*/ 7899 h 734714"/>
              <a:gd name="connsiteX1" fmla="*/ 317133 w 317133"/>
              <a:gd name="connsiteY1" fmla="*/ 265552 h 734714"/>
              <a:gd name="connsiteX2" fmla="*/ 303936 w 317133"/>
              <a:gd name="connsiteY2" fmla="*/ 734714 h 734714"/>
              <a:gd name="connsiteX3" fmla="*/ 0 w 317133"/>
              <a:gd name="connsiteY3" fmla="*/ 383220 h 734714"/>
              <a:gd name="connsiteX4" fmla="*/ 5285 w 317133"/>
              <a:gd name="connsiteY4" fmla="*/ 0 h 734714"/>
              <a:gd name="connsiteX0" fmla="*/ 7247 w 317133"/>
              <a:gd name="connsiteY0" fmla="*/ 7899 h 734714"/>
              <a:gd name="connsiteX1" fmla="*/ 317133 w 317133"/>
              <a:gd name="connsiteY1" fmla="*/ 265552 h 734714"/>
              <a:gd name="connsiteX2" fmla="*/ 303936 w 317133"/>
              <a:gd name="connsiteY2" fmla="*/ 734714 h 734714"/>
              <a:gd name="connsiteX3" fmla="*/ 0 w 317133"/>
              <a:gd name="connsiteY3" fmla="*/ 468643 h 734714"/>
              <a:gd name="connsiteX4" fmla="*/ 5285 w 317133"/>
              <a:gd name="connsiteY4" fmla="*/ 0 h 734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33" h="734714">
                <a:moveTo>
                  <a:pt x="7247" y="7899"/>
                </a:moveTo>
                <a:lnTo>
                  <a:pt x="317133" y="265552"/>
                </a:lnTo>
                <a:lnTo>
                  <a:pt x="303936" y="734714"/>
                </a:lnTo>
                <a:lnTo>
                  <a:pt x="0" y="468643"/>
                </a:lnTo>
                <a:cubicBezTo>
                  <a:pt x="1762" y="348837"/>
                  <a:pt x="3523" y="119806"/>
                  <a:pt x="5285" y="0"/>
                </a:cubicBezTo>
              </a:path>
            </a:pathLst>
          </a:custGeom>
          <a:solidFill>
            <a:schemeClr val="bg1">
              <a:lumMod val="50000"/>
              <a:alpha val="36078"/>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Forme libre 17"/>
          <p:cNvSpPr/>
          <p:nvPr userDrawn="1"/>
        </p:nvSpPr>
        <p:spPr>
          <a:xfrm rot="21312923">
            <a:off x="5678890" y="2813046"/>
            <a:ext cx="360232" cy="826531"/>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50920 w 360232"/>
              <a:gd name="connsiteY0" fmla="*/ 0 h 727973"/>
              <a:gd name="connsiteX1" fmla="*/ 360232 w 360232"/>
              <a:gd name="connsiteY1" fmla="*/ 314452 h 727973"/>
              <a:gd name="connsiteX2" fmla="*/ 319265 w 360232"/>
              <a:gd name="connsiteY2" fmla="*/ 727973 h 727973"/>
              <a:gd name="connsiteX3" fmla="*/ 0 w 360232"/>
              <a:gd name="connsiteY3" fmla="*/ 430301 h 727973"/>
              <a:gd name="connsiteX4" fmla="*/ 44416 w 360232"/>
              <a:gd name="connsiteY4" fmla="*/ 24995 h 727973"/>
              <a:gd name="connsiteX0" fmla="*/ 50920 w 360232"/>
              <a:gd name="connsiteY0" fmla="*/ 0 h 743538"/>
              <a:gd name="connsiteX1" fmla="*/ 360232 w 360232"/>
              <a:gd name="connsiteY1" fmla="*/ 314452 h 743538"/>
              <a:gd name="connsiteX2" fmla="*/ 317816 w 360232"/>
              <a:gd name="connsiteY2" fmla="*/ 743538 h 743538"/>
              <a:gd name="connsiteX3" fmla="*/ 0 w 360232"/>
              <a:gd name="connsiteY3" fmla="*/ 430301 h 743538"/>
              <a:gd name="connsiteX4" fmla="*/ 44416 w 360232"/>
              <a:gd name="connsiteY4" fmla="*/ 24995 h 74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32" h="743538">
                <a:moveTo>
                  <a:pt x="50920" y="0"/>
                </a:moveTo>
                <a:lnTo>
                  <a:pt x="360232" y="314452"/>
                </a:lnTo>
                <a:lnTo>
                  <a:pt x="317816" y="743538"/>
                </a:lnTo>
                <a:lnTo>
                  <a:pt x="0" y="430301"/>
                </a:lnTo>
                <a:cubicBezTo>
                  <a:pt x="881" y="370398"/>
                  <a:pt x="43218" y="82809"/>
                  <a:pt x="44416" y="24995"/>
                </a:cubicBezTo>
              </a:path>
            </a:pathLst>
          </a:custGeom>
          <a:solidFill>
            <a:schemeClr val="bg1">
              <a:alpha val="30196"/>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Ellipse 18"/>
          <p:cNvSpPr/>
          <p:nvPr userDrawn="1"/>
        </p:nvSpPr>
        <p:spPr>
          <a:xfrm rot="19417965">
            <a:off x="2345403" y="3019577"/>
            <a:ext cx="966812" cy="261578"/>
          </a:xfrm>
          <a:prstGeom prst="ellipse">
            <a:avLst/>
          </a:prstGeom>
          <a:solidFill>
            <a:schemeClr val="accent3">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Forme libre 19"/>
          <p:cNvSpPr/>
          <p:nvPr userDrawn="1"/>
        </p:nvSpPr>
        <p:spPr>
          <a:xfrm rot="698216">
            <a:off x="3007501" y="3037020"/>
            <a:ext cx="325488" cy="425548"/>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189320 w 189320"/>
              <a:gd name="connsiteY0" fmla="*/ 73650 h 354667"/>
              <a:gd name="connsiteX1" fmla="*/ 0 w 189320"/>
              <a:gd name="connsiteY1" fmla="*/ 0 h 354667"/>
              <a:gd name="connsiteX2" fmla="*/ 27315 w 189320"/>
              <a:gd name="connsiteY2" fmla="*/ 354667 h 354667"/>
            </a:gdLst>
            <a:ahLst/>
            <a:cxnLst>
              <a:cxn ang="0">
                <a:pos x="connsiteX0" y="connsiteY0"/>
              </a:cxn>
              <a:cxn ang="0">
                <a:pos x="connsiteX1" y="connsiteY1"/>
              </a:cxn>
              <a:cxn ang="0">
                <a:pos x="connsiteX2" y="connsiteY2"/>
              </a:cxn>
            </a:cxnLst>
            <a:rect l="l" t="t" r="r" b="b"/>
            <a:pathLst>
              <a:path w="189320" h="354667">
                <a:moveTo>
                  <a:pt x="189320" y="73650"/>
                </a:moveTo>
                <a:lnTo>
                  <a:pt x="0" y="0"/>
                </a:lnTo>
                <a:lnTo>
                  <a:pt x="27315" y="354667"/>
                </a:lnTo>
              </a:path>
            </a:pathLst>
          </a:custGeom>
          <a:gradFill flip="none" rotWithShape="1">
            <a:gsLst>
              <a:gs pos="0">
                <a:srgbClr val="CFCFCF">
                  <a:shade val="30000"/>
                  <a:satMod val="115000"/>
                </a:srgbClr>
              </a:gs>
              <a:gs pos="50000">
                <a:srgbClr val="CFCFCF">
                  <a:shade val="67500"/>
                  <a:satMod val="115000"/>
                </a:srgbClr>
              </a:gs>
              <a:gs pos="100000">
                <a:srgbClr val="CFCFCF">
                  <a:shade val="100000"/>
                  <a:satMod val="115000"/>
                </a:srgbClr>
              </a:gs>
            </a:gsLst>
            <a:lin ang="162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p:cNvSpPr/>
          <p:nvPr userDrawn="1"/>
        </p:nvSpPr>
        <p:spPr>
          <a:xfrm rot="19184386">
            <a:off x="2969594" y="3196442"/>
            <a:ext cx="461391" cy="260916"/>
          </a:xfrm>
          <a:prstGeom prst="ellipse">
            <a:avLst/>
          </a:prstGeom>
          <a:solidFill>
            <a:srgbClr val="DDE7F3"/>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Forme libre 21"/>
          <p:cNvSpPr/>
          <p:nvPr userDrawn="1"/>
        </p:nvSpPr>
        <p:spPr>
          <a:xfrm rot="698216">
            <a:off x="3014591" y="3448106"/>
            <a:ext cx="358512" cy="420917"/>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9320 w 339320"/>
              <a:gd name="connsiteY0" fmla="*/ 0 h 560257"/>
              <a:gd name="connsiteX1" fmla="*/ 8435 w 339320"/>
              <a:gd name="connsiteY1" fmla="*/ 209449 h 560257"/>
              <a:gd name="connsiteX2" fmla="*/ 0 w 339320"/>
              <a:gd name="connsiteY2" fmla="*/ 560257 h 560257"/>
              <a:gd name="connsiteX0" fmla="*/ 208529 w 208529"/>
              <a:gd name="connsiteY0" fmla="*/ 52487 h 350808"/>
              <a:gd name="connsiteX1" fmla="*/ 8435 w 208529"/>
              <a:gd name="connsiteY1" fmla="*/ 0 h 350808"/>
              <a:gd name="connsiteX2" fmla="*/ 0 w 208529"/>
              <a:gd name="connsiteY2" fmla="*/ 350808 h 350808"/>
            </a:gdLst>
            <a:ahLst/>
            <a:cxnLst>
              <a:cxn ang="0">
                <a:pos x="connsiteX0" y="connsiteY0"/>
              </a:cxn>
              <a:cxn ang="0">
                <a:pos x="connsiteX1" y="connsiteY1"/>
              </a:cxn>
              <a:cxn ang="0">
                <a:pos x="connsiteX2" y="connsiteY2"/>
              </a:cxn>
            </a:cxnLst>
            <a:rect l="l" t="t" r="r" b="b"/>
            <a:pathLst>
              <a:path w="208529" h="350808">
                <a:moveTo>
                  <a:pt x="208529" y="52487"/>
                </a:moveTo>
                <a:lnTo>
                  <a:pt x="8435" y="0"/>
                </a:lnTo>
                <a:lnTo>
                  <a:pt x="0" y="350808"/>
                </a:lnTo>
              </a:path>
            </a:pathLst>
          </a:cu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Forme libre 22"/>
          <p:cNvSpPr/>
          <p:nvPr userDrawn="1"/>
        </p:nvSpPr>
        <p:spPr>
          <a:xfrm rot="698216">
            <a:off x="2497750" y="3385619"/>
            <a:ext cx="313037" cy="496528"/>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94078 w 236623"/>
              <a:gd name="connsiteY1" fmla="*/ 176712 h 354667"/>
              <a:gd name="connsiteX2" fmla="*/ 0 w 236623"/>
              <a:gd name="connsiteY2" fmla="*/ 0 h 354667"/>
              <a:gd name="connsiteX3" fmla="*/ 27315 w 236623"/>
              <a:gd name="connsiteY3" fmla="*/ 354667 h 354667"/>
              <a:gd name="connsiteX0" fmla="*/ 209308 w 209308"/>
              <a:gd name="connsiteY0" fmla="*/ 68443 h 413824"/>
              <a:gd name="connsiteX1" fmla="*/ 166763 w 209308"/>
              <a:gd name="connsiteY1" fmla="*/ 235869 h 413824"/>
              <a:gd name="connsiteX2" fmla="*/ 14463 w 209308"/>
              <a:gd name="connsiteY2" fmla="*/ 0 h 413824"/>
              <a:gd name="connsiteX3" fmla="*/ 0 w 209308"/>
              <a:gd name="connsiteY3" fmla="*/ 413824 h 413824"/>
              <a:gd name="connsiteX0" fmla="*/ 191013 w 191013"/>
              <a:gd name="connsiteY0" fmla="*/ 203522 h 413824"/>
              <a:gd name="connsiteX1" fmla="*/ 166763 w 191013"/>
              <a:gd name="connsiteY1" fmla="*/ 235869 h 413824"/>
              <a:gd name="connsiteX2" fmla="*/ 14463 w 191013"/>
              <a:gd name="connsiteY2" fmla="*/ 0 h 413824"/>
              <a:gd name="connsiteX3" fmla="*/ 0 w 191013"/>
              <a:gd name="connsiteY3" fmla="*/ 413824 h 413824"/>
              <a:gd name="connsiteX0" fmla="*/ 182078 w 182078"/>
              <a:gd name="connsiteY0" fmla="*/ 263794 h 413824"/>
              <a:gd name="connsiteX1" fmla="*/ 166763 w 182078"/>
              <a:gd name="connsiteY1" fmla="*/ 235869 h 413824"/>
              <a:gd name="connsiteX2" fmla="*/ 14463 w 182078"/>
              <a:gd name="connsiteY2" fmla="*/ 0 h 413824"/>
              <a:gd name="connsiteX3" fmla="*/ 0 w 182078"/>
              <a:gd name="connsiteY3" fmla="*/ 413824 h 413824"/>
            </a:gdLst>
            <a:ahLst/>
            <a:cxnLst>
              <a:cxn ang="0">
                <a:pos x="connsiteX0" y="connsiteY0"/>
              </a:cxn>
              <a:cxn ang="0">
                <a:pos x="connsiteX1" y="connsiteY1"/>
              </a:cxn>
              <a:cxn ang="0">
                <a:pos x="connsiteX2" y="connsiteY2"/>
              </a:cxn>
              <a:cxn ang="0">
                <a:pos x="connsiteX3" y="connsiteY3"/>
              </a:cxn>
            </a:cxnLst>
            <a:rect l="l" t="t" r="r" b="b"/>
            <a:pathLst>
              <a:path w="182078" h="413824">
                <a:moveTo>
                  <a:pt x="182078" y="263794"/>
                </a:moveTo>
                <a:lnTo>
                  <a:pt x="166763" y="235869"/>
                </a:lnTo>
                <a:lnTo>
                  <a:pt x="14463" y="0"/>
                </a:lnTo>
                <a:lnTo>
                  <a:pt x="0" y="413824"/>
                </a:lnTo>
              </a:path>
            </a:pathLst>
          </a:custGeom>
          <a:gradFill flip="none" rotWithShape="1">
            <a:gsLst>
              <a:gs pos="0">
                <a:srgbClr val="FFFF85">
                  <a:shade val="30000"/>
                  <a:satMod val="115000"/>
                </a:srgbClr>
              </a:gs>
              <a:gs pos="50000">
                <a:srgbClr val="FFFF85">
                  <a:shade val="67500"/>
                  <a:satMod val="115000"/>
                </a:srgbClr>
              </a:gs>
              <a:gs pos="100000">
                <a:srgbClr val="FFFF85">
                  <a:shade val="100000"/>
                  <a:satMod val="115000"/>
                </a:srgbClr>
              </a:gs>
            </a:gsLst>
            <a:lin ang="135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Ellipse 23"/>
          <p:cNvSpPr/>
          <p:nvPr userDrawn="1"/>
        </p:nvSpPr>
        <p:spPr>
          <a:xfrm rot="19184386">
            <a:off x="2927194" y="3617951"/>
            <a:ext cx="579967" cy="296333"/>
          </a:xfrm>
          <a:prstGeom prst="ellipse">
            <a:avLst/>
          </a:prstGeom>
          <a:solidFill>
            <a:schemeClr val="accent1">
              <a:lumMod val="40000"/>
              <a:lumOff val="60000"/>
            </a:schemeClr>
          </a:solidFill>
          <a:ln w="952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Ellipse 24"/>
          <p:cNvSpPr/>
          <p:nvPr userDrawn="1"/>
        </p:nvSpPr>
        <p:spPr>
          <a:xfrm rot="19184386">
            <a:off x="2439579" y="3685288"/>
            <a:ext cx="388803" cy="296079"/>
          </a:xfrm>
          <a:prstGeom prst="ellipse">
            <a:avLst/>
          </a:prstGeom>
          <a:solidFill>
            <a:srgbClr val="FFFF85"/>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Forme libre 25"/>
          <p:cNvSpPr/>
          <p:nvPr userDrawn="1"/>
        </p:nvSpPr>
        <p:spPr>
          <a:xfrm>
            <a:off x="2190573" y="3812743"/>
            <a:ext cx="537619" cy="787363"/>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221012 h 536208"/>
              <a:gd name="connsiteX1" fmla="*/ 156505 w 241300"/>
              <a:gd name="connsiteY1" fmla="*/ 0 h 536208"/>
              <a:gd name="connsiteX2" fmla="*/ 0 w 241300"/>
              <a:gd name="connsiteY2" fmla="*/ 536208 h 536208"/>
            </a:gdLst>
            <a:ahLst/>
            <a:cxnLst>
              <a:cxn ang="0">
                <a:pos x="connsiteX0" y="connsiteY0"/>
              </a:cxn>
              <a:cxn ang="0">
                <a:pos x="connsiteX1" y="connsiteY1"/>
              </a:cxn>
              <a:cxn ang="0">
                <a:pos x="connsiteX2" y="connsiteY2"/>
              </a:cxn>
            </a:cxnLst>
            <a:rect l="l" t="t" r="r" b="b"/>
            <a:pathLst>
              <a:path w="241300" h="536208">
                <a:moveTo>
                  <a:pt x="241300" y="221012"/>
                </a:moveTo>
                <a:lnTo>
                  <a:pt x="156505" y="0"/>
                </a:lnTo>
                <a:lnTo>
                  <a:pt x="0" y="536208"/>
                </a:lnTo>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t="100000" r="100000"/>
            </a:path>
            <a:tileRect l="-100000" b="-100000"/>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Ellipse 26"/>
          <p:cNvSpPr/>
          <p:nvPr userDrawn="1"/>
        </p:nvSpPr>
        <p:spPr>
          <a:xfrm rot="19184386">
            <a:off x="2104645" y="4271344"/>
            <a:ext cx="793002" cy="296333"/>
          </a:xfrm>
          <a:prstGeom prst="ellipse">
            <a:avLst/>
          </a:prstGeom>
          <a:solidFill>
            <a:srgbClr val="B3A979"/>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Forme libre 27"/>
          <p:cNvSpPr/>
          <p:nvPr userDrawn="1"/>
        </p:nvSpPr>
        <p:spPr>
          <a:xfrm>
            <a:off x="2550391" y="4295342"/>
            <a:ext cx="241300" cy="469900"/>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Lst>
            <a:ahLst/>
            <a:cxnLst>
              <a:cxn ang="0">
                <a:pos x="connsiteX0" y="connsiteY0"/>
              </a:cxn>
              <a:cxn ang="0">
                <a:pos x="connsiteX1" y="connsiteY1"/>
              </a:cxn>
              <a:cxn ang="0">
                <a:pos x="connsiteX2" y="connsiteY2"/>
              </a:cxn>
            </a:cxnLst>
            <a:rect l="l" t="t" r="r" b="b"/>
            <a:pathLst>
              <a:path w="241300" h="469900">
                <a:moveTo>
                  <a:pt x="241300" y="313267"/>
                </a:moveTo>
                <a:lnTo>
                  <a:pt x="25401" y="0"/>
                </a:lnTo>
                <a:lnTo>
                  <a:pt x="0" y="469900"/>
                </a:lnTo>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t="100000" r="100000"/>
            </a:path>
            <a:tileRect l="-100000" b="-100000"/>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Ellipse 28"/>
          <p:cNvSpPr/>
          <p:nvPr userDrawn="1"/>
        </p:nvSpPr>
        <p:spPr>
          <a:xfrm rot="19184386">
            <a:off x="2532929" y="4643661"/>
            <a:ext cx="298783" cy="160798"/>
          </a:xfrm>
          <a:prstGeom prst="ellipse">
            <a:avLst/>
          </a:prstGeom>
          <a:solidFill>
            <a:schemeClr val="bg2">
              <a:lumMod val="50000"/>
            </a:schemeClr>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Forme libre 29"/>
          <p:cNvSpPr/>
          <p:nvPr userDrawn="1"/>
        </p:nvSpPr>
        <p:spPr>
          <a:xfrm>
            <a:off x="2228671" y="4473106"/>
            <a:ext cx="241300" cy="588433"/>
          </a:xfrm>
          <a:custGeom>
            <a:avLst/>
            <a:gdLst>
              <a:gd name="connsiteX0" fmla="*/ 241300 w 241300"/>
              <a:gd name="connsiteY0" fmla="*/ 431800 h 588433"/>
              <a:gd name="connsiteX1" fmla="*/ 143934 w 241300"/>
              <a:gd name="connsiteY1" fmla="*/ 0 h 588433"/>
              <a:gd name="connsiteX2" fmla="*/ 0 w 241300"/>
              <a:gd name="connsiteY2" fmla="*/ 588433 h 588433"/>
            </a:gdLst>
            <a:ahLst/>
            <a:cxnLst>
              <a:cxn ang="0">
                <a:pos x="connsiteX0" y="connsiteY0"/>
              </a:cxn>
              <a:cxn ang="0">
                <a:pos x="connsiteX1" y="connsiteY1"/>
              </a:cxn>
              <a:cxn ang="0">
                <a:pos x="connsiteX2" y="connsiteY2"/>
              </a:cxn>
            </a:cxnLst>
            <a:rect l="l" t="t" r="r" b="b"/>
            <a:pathLst>
              <a:path w="241300" h="588433">
                <a:moveTo>
                  <a:pt x="241300" y="431800"/>
                </a:moveTo>
                <a:lnTo>
                  <a:pt x="143934" y="0"/>
                </a:lnTo>
                <a:lnTo>
                  <a:pt x="0" y="588433"/>
                </a:lnTo>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Ellipse 30"/>
          <p:cNvSpPr/>
          <p:nvPr userDrawn="1"/>
        </p:nvSpPr>
        <p:spPr>
          <a:xfrm rot="19184386">
            <a:off x="2211196" y="4918827"/>
            <a:ext cx="298783" cy="160798"/>
          </a:xfrm>
          <a:prstGeom prst="ellipse">
            <a:avLst/>
          </a:prstGeom>
          <a:solidFill>
            <a:schemeClr val="bg1">
              <a:lumMod val="85000"/>
            </a:schemeClr>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Ellipse 31"/>
          <p:cNvSpPr/>
          <p:nvPr userDrawn="1"/>
        </p:nvSpPr>
        <p:spPr>
          <a:xfrm>
            <a:off x="2351438" y="4439240"/>
            <a:ext cx="45719" cy="45719"/>
          </a:xfrm>
          <a:prstGeom prst="ellipse">
            <a:avLst/>
          </a:prstGeom>
          <a:solidFill>
            <a:schemeClr val="tx1"/>
          </a:solid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Ellipse 32"/>
          <p:cNvSpPr/>
          <p:nvPr userDrawn="1"/>
        </p:nvSpPr>
        <p:spPr>
          <a:xfrm>
            <a:off x="2558871" y="426990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Ellipse 33"/>
          <p:cNvSpPr/>
          <p:nvPr userDrawn="1"/>
        </p:nvSpPr>
        <p:spPr>
          <a:xfrm flipH="1" flipV="1">
            <a:off x="4466851" y="4341845"/>
            <a:ext cx="154824" cy="75235"/>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Ellipse 34"/>
          <p:cNvSpPr/>
          <p:nvPr userDrawn="1"/>
        </p:nvSpPr>
        <p:spPr>
          <a:xfrm>
            <a:off x="2529228" y="331321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Ellipse 35"/>
          <p:cNvSpPr/>
          <p:nvPr userDrawn="1"/>
        </p:nvSpPr>
        <p:spPr>
          <a:xfrm>
            <a:off x="3134627" y="37322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Ellipse 36"/>
          <p:cNvSpPr/>
          <p:nvPr userDrawn="1"/>
        </p:nvSpPr>
        <p:spPr>
          <a:xfrm>
            <a:off x="3079610" y="38846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Ellipse 37"/>
          <p:cNvSpPr/>
          <p:nvPr userDrawn="1"/>
        </p:nvSpPr>
        <p:spPr>
          <a:xfrm>
            <a:off x="3024534" y="2944904"/>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Ellipse 38"/>
          <p:cNvSpPr/>
          <p:nvPr userDrawn="1"/>
        </p:nvSpPr>
        <p:spPr>
          <a:xfrm>
            <a:off x="2524995" y="3787352"/>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Ellipse 39"/>
          <p:cNvSpPr/>
          <p:nvPr userDrawn="1"/>
        </p:nvSpPr>
        <p:spPr>
          <a:xfrm>
            <a:off x="3071101" y="3402104"/>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Ellipse 40"/>
          <p:cNvSpPr/>
          <p:nvPr userDrawn="1"/>
        </p:nvSpPr>
        <p:spPr>
          <a:xfrm>
            <a:off x="3303934" y="3190438"/>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Ellipse 41"/>
          <p:cNvSpPr/>
          <p:nvPr userDrawn="1"/>
        </p:nvSpPr>
        <p:spPr>
          <a:xfrm>
            <a:off x="2677395" y="375773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3" name="Ellipse 42"/>
          <p:cNvSpPr/>
          <p:nvPr userDrawn="1"/>
        </p:nvSpPr>
        <p:spPr>
          <a:xfrm>
            <a:off x="2656242" y="3872036"/>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 name="Forme libre 43"/>
          <p:cNvSpPr/>
          <p:nvPr userDrawn="1"/>
        </p:nvSpPr>
        <p:spPr>
          <a:xfrm rot="269678">
            <a:off x="6323750" y="3970986"/>
            <a:ext cx="407494" cy="886294"/>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47058 w 382035"/>
              <a:gd name="connsiteY0" fmla="*/ 0 h 727973"/>
              <a:gd name="connsiteX1" fmla="*/ 382035 w 382035"/>
              <a:gd name="connsiteY1" fmla="*/ 312523 h 727973"/>
              <a:gd name="connsiteX2" fmla="*/ 315403 w 382035"/>
              <a:gd name="connsiteY2" fmla="*/ 727973 h 727973"/>
              <a:gd name="connsiteX3" fmla="*/ 0 w 382035"/>
              <a:gd name="connsiteY3" fmla="*/ 388796 h 727973"/>
              <a:gd name="connsiteX4" fmla="*/ 40554 w 382035"/>
              <a:gd name="connsiteY4" fmla="*/ 24995 h 727973"/>
              <a:gd name="connsiteX0" fmla="*/ 49529 w 384506"/>
              <a:gd name="connsiteY0" fmla="*/ 0 h 727973"/>
              <a:gd name="connsiteX1" fmla="*/ 384506 w 384506"/>
              <a:gd name="connsiteY1" fmla="*/ 312523 h 727973"/>
              <a:gd name="connsiteX2" fmla="*/ 317874 w 384506"/>
              <a:gd name="connsiteY2" fmla="*/ 727973 h 727973"/>
              <a:gd name="connsiteX3" fmla="*/ 0 w 384506"/>
              <a:gd name="connsiteY3" fmla="*/ 415916 h 727973"/>
              <a:gd name="connsiteX4" fmla="*/ 43025 w 384506"/>
              <a:gd name="connsiteY4" fmla="*/ 24995 h 727973"/>
              <a:gd name="connsiteX0" fmla="*/ 49529 w 401978"/>
              <a:gd name="connsiteY0" fmla="*/ 0 h 823507"/>
              <a:gd name="connsiteX1" fmla="*/ 384506 w 401978"/>
              <a:gd name="connsiteY1" fmla="*/ 312523 h 823507"/>
              <a:gd name="connsiteX2" fmla="*/ 401978 w 401978"/>
              <a:gd name="connsiteY2" fmla="*/ 823507 h 823507"/>
              <a:gd name="connsiteX3" fmla="*/ 0 w 401978"/>
              <a:gd name="connsiteY3" fmla="*/ 415916 h 823507"/>
              <a:gd name="connsiteX4" fmla="*/ 43025 w 401978"/>
              <a:gd name="connsiteY4" fmla="*/ 24995 h 823507"/>
              <a:gd name="connsiteX0" fmla="*/ 7702 w 360151"/>
              <a:gd name="connsiteY0" fmla="*/ 0 h 823507"/>
              <a:gd name="connsiteX1" fmla="*/ 342679 w 360151"/>
              <a:gd name="connsiteY1" fmla="*/ 312523 h 823507"/>
              <a:gd name="connsiteX2" fmla="*/ 360151 w 360151"/>
              <a:gd name="connsiteY2" fmla="*/ 823507 h 823507"/>
              <a:gd name="connsiteX3" fmla="*/ 3377 w 360151"/>
              <a:gd name="connsiteY3" fmla="*/ 471514 h 823507"/>
              <a:gd name="connsiteX4" fmla="*/ 1198 w 360151"/>
              <a:gd name="connsiteY4" fmla="*/ 24995 h 82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51" h="823507">
                <a:moveTo>
                  <a:pt x="7702" y="0"/>
                </a:moveTo>
                <a:lnTo>
                  <a:pt x="342679" y="312523"/>
                </a:lnTo>
                <a:lnTo>
                  <a:pt x="360151" y="823507"/>
                </a:lnTo>
                <a:lnTo>
                  <a:pt x="3377" y="471514"/>
                </a:lnTo>
                <a:cubicBezTo>
                  <a:pt x="4258" y="411611"/>
                  <a:pt x="0" y="82809"/>
                  <a:pt x="1198" y="24995"/>
                </a:cubicBezTo>
              </a:path>
            </a:pathLst>
          </a:custGeom>
          <a:solidFill>
            <a:srgbClr val="FFC000">
              <a:alpha val="30196"/>
            </a:srgb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Forme libre 44"/>
          <p:cNvSpPr/>
          <p:nvPr userDrawn="1"/>
        </p:nvSpPr>
        <p:spPr>
          <a:xfrm rot="698216">
            <a:off x="3529462" y="1995620"/>
            <a:ext cx="284640" cy="542014"/>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189320 w 189320"/>
              <a:gd name="connsiteY0" fmla="*/ 73650 h 354667"/>
              <a:gd name="connsiteX1" fmla="*/ 0 w 189320"/>
              <a:gd name="connsiteY1" fmla="*/ 0 h 354667"/>
              <a:gd name="connsiteX2" fmla="*/ 27315 w 189320"/>
              <a:gd name="connsiteY2" fmla="*/ 354667 h 354667"/>
              <a:gd name="connsiteX0" fmla="*/ 165561 w 165561"/>
              <a:gd name="connsiteY0" fmla="*/ 170717 h 451734"/>
              <a:gd name="connsiteX1" fmla="*/ 0 w 165561"/>
              <a:gd name="connsiteY1" fmla="*/ 0 h 451734"/>
              <a:gd name="connsiteX2" fmla="*/ 3556 w 165561"/>
              <a:gd name="connsiteY2" fmla="*/ 451734 h 451734"/>
            </a:gdLst>
            <a:ahLst/>
            <a:cxnLst>
              <a:cxn ang="0">
                <a:pos x="connsiteX0" y="connsiteY0"/>
              </a:cxn>
              <a:cxn ang="0">
                <a:pos x="connsiteX1" y="connsiteY1"/>
              </a:cxn>
              <a:cxn ang="0">
                <a:pos x="connsiteX2" y="connsiteY2"/>
              </a:cxn>
            </a:cxnLst>
            <a:rect l="l" t="t" r="r" b="b"/>
            <a:pathLst>
              <a:path w="165561" h="451734">
                <a:moveTo>
                  <a:pt x="165561" y="170717"/>
                </a:moveTo>
                <a:lnTo>
                  <a:pt x="0" y="0"/>
                </a:lnTo>
                <a:cubicBezTo>
                  <a:pt x="1185" y="150578"/>
                  <a:pt x="2371" y="301156"/>
                  <a:pt x="3556" y="451734"/>
                </a:cubicBezTo>
              </a:path>
            </a:pathLst>
          </a:custGeom>
          <a:gradFill flip="none" rotWithShape="1">
            <a:gsLst>
              <a:gs pos="0">
                <a:srgbClr val="CFCFCF">
                  <a:shade val="30000"/>
                  <a:satMod val="115000"/>
                </a:srgbClr>
              </a:gs>
              <a:gs pos="50000">
                <a:srgbClr val="CFCFCF">
                  <a:shade val="67500"/>
                  <a:satMod val="115000"/>
                </a:srgbClr>
              </a:gs>
              <a:gs pos="100000">
                <a:srgbClr val="CFCFCF">
                  <a:shade val="100000"/>
                  <a:satMod val="115000"/>
                </a:srgbClr>
              </a:gs>
            </a:gsLst>
            <a:lin ang="162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Ellipse 45"/>
          <p:cNvSpPr/>
          <p:nvPr userDrawn="1"/>
        </p:nvSpPr>
        <p:spPr>
          <a:xfrm rot="19184386">
            <a:off x="3439381" y="2266191"/>
            <a:ext cx="461391" cy="260916"/>
          </a:xfrm>
          <a:prstGeom prst="ellipse">
            <a:avLst/>
          </a:prstGeom>
          <a:solidFill>
            <a:schemeClr val="accent4">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 name="Ellipse 46"/>
          <p:cNvSpPr/>
          <p:nvPr userDrawn="1"/>
        </p:nvSpPr>
        <p:spPr>
          <a:xfrm>
            <a:off x="3562049" y="193845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Ellipse 47"/>
          <p:cNvSpPr/>
          <p:nvPr userDrawn="1"/>
        </p:nvSpPr>
        <p:spPr>
          <a:xfrm>
            <a:off x="3540888" y="24718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Ellipse 48"/>
          <p:cNvSpPr/>
          <p:nvPr userDrawn="1"/>
        </p:nvSpPr>
        <p:spPr>
          <a:xfrm>
            <a:off x="3773721" y="226018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Ellipse 49"/>
          <p:cNvSpPr/>
          <p:nvPr userDrawn="1"/>
        </p:nvSpPr>
        <p:spPr>
          <a:xfrm>
            <a:off x="2364165" y="4959898"/>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Ellipse 50"/>
          <p:cNvSpPr/>
          <p:nvPr userDrawn="1"/>
        </p:nvSpPr>
        <p:spPr>
          <a:xfrm>
            <a:off x="3316662" y="366028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Forme libre 51"/>
          <p:cNvSpPr/>
          <p:nvPr userDrawn="1"/>
        </p:nvSpPr>
        <p:spPr>
          <a:xfrm rot="21312923">
            <a:off x="5254964" y="2909074"/>
            <a:ext cx="360232" cy="842699"/>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50920 w 360232"/>
              <a:gd name="connsiteY0" fmla="*/ 0 h 727973"/>
              <a:gd name="connsiteX1" fmla="*/ 360232 w 360232"/>
              <a:gd name="connsiteY1" fmla="*/ 314452 h 727973"/>
              <a:gd name="connsiteX2" fmla="*/ 319265 w 360232"/>
              <a:gd name="connsiteY2" fmla="*/ 727973 h 727973"/>
              <a:gd name="connsiteX3" fmla="*/ 0 w 360232"/>
              <a:gd name="connsiteY3" fmla="*/ 430301 h 727973"/>
              <a:gd name="connsiteX4" fmla="*/ 44416 w 360232"/>
              <a:gd name="connsiteY4" fmla="*/ 24995 h 727973"/>
              <a:gd name="connsiteX0" fmla="*/ 50920 w 360232"/>
              <a:gd name="connsiteY0" fmla="*/ 0 h 743538"/>
              <a:gd name="connsiteX1" fmla="*/ 360232 w 360232"/>
              <a:gd name="connsiteY1" fmla="*/ 314452 h 743538"/>
              <a:gd name="connsiteX2" fmla="*/ 317816 w 360232"/>
              <a:gd name="connsiteY2" fmla="*/ 743538 h 743538"/>
              <a:gd name="connsiteX3" fmla="*/ 0 w 360232"/>
              <a:gd name="connsiteY3" fmla="*/ 430301 h 743538"/>
              <a:gd name="connsiteX4" fmla="*/ 44416 w 360232"/>
              <a:gd name="connsiteY4" fmla="*/ 24995 h 743538"/>
              <a:gd name="connsiteX0" fmla="*/ 50920 w 360232"/>
              <a:gd name="connsiteY0" fmla="*/ 0 h 788760"/>
              <a:gd name="connsiteX1" fmla="*/ 360232 w 360232"/>
              <a:gd name="connsiteY1" fmla="*/ 314452 h 788760"/>
              <a:gd name="connsiteX2" fmla="*/ 309361 w 360232"/>
              <a:gd name="connsiteY2" fmla="*/ 788760 h 788760"/>
              <a:gd name="connsiteX3" fmla="*/ 0 w 360232"/>
              <a:gd name="connsiteY3" fmla="*/ 430301 h 788760"/>
              <a:gd name="connsiteX4" fmla="*/ 44416 w 360232"/>
              <a:gd name="connsiteY4" fmla="*/ 24995 h 788760"/>
              <a:gd name="connsiteX0" fmla="*/ 50920 w 360232"/>
              <a:gd name="connsiteY0" fmla="*/ 0 h 758082"/>
              <a:gd name="connsiteX1" fmla="*/ 360232 w 360232"/>
              <a:gd name="connsiteY1" fmla="*/ 314452 h 758082"/>
              <a:gd name="connsiteX2" fmla="*/ 307968 w 360232"/>
              <a:gd name="connsiteY2" fmla="*/ 758082 h 758082"/>
              <a:gd name="connsiteX3" fmla="*/ 0 w 360232"/>
              <a:gd name="connsiteY3" fmla="*/ 430301 h 758082"/>
              <a:gd name="connsiteX4" fmla="*/ 44416 w 360232"/>
              <a:gd name="connsiteY4" fmla="*/ 24995 h 75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32" h="758082">
                <a:moveTo>
                  <a:pt x="50920" y="0"/>
                </a:moveTo>
                <a:lnTo>
                  <a:pt x="360232" y="314452"/>
                </a:lnTo>
                <a:lnTo>
                  <a:pt x="307968" y="758082"/>
                </a:lnTo>
                <a:lnTo>
                  <a:pt x="0" y="430301"/>
                </a:lnTo>
                <a:cubicBezTo>
                  <a:pt x="881" y="370398"/>
                  <a:pt x="43218" y="82809"/>
                  <a:pt x="44416" y="24995"/>
                </a:cubicBezTo>
              </a:path>
            </a:pathLst>
          </a:custGeom>
          <a:solidFill>
            <a:schemeClr val="bg1">
              <a:alpha val="30196"/>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3" name="Ellipse 52"/>
          <p:cNvSpPr/>
          <p:nvPr userDrawn="1"/>
        </p:nvSpPr>
        <p:spPr>
          <a:xfrm>
            <a:off x="5332180" y="373522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4" name="Forme libre 53"/>
          <p:cNvSpPr/>
          <p:nvPr userDrawn="1"/>
        </p:nvSpPr>
        <p:spPr>
          <a:xfrm rot="269678">
            <a:off x="6558736" y="3648443"/>
            <a:ext cx="403016" cy="829319"/>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47058 w 382035"/>
              <a:gd name="connsiteY0" fmla="*/ 0 h 727973"/>
              <a:gd name="connsiteX1" fmla="*/ 382035 w 382035"/>
              <a:gd name="connsiteY1" fmla="*/ 312523 h 727973"/>
              <a:gd name="connsiteX2" fmla="*/ 315403 w 382035"/>
              <a:gd name="connsiteY2" fmla="*/ 727973 h 727973"/>
              <a:gd name="connsiteX3" fmla="*/ 0 w 382035"/>
              <a:gd name="connsiteY3" fmla="*/ 388796 h 727973"/>
              <a:gd name="connsiteX4" fmla="*/ 40554 w 382035"/>
              <a:gd name="connsiteY4" fmla="*/ 24995 h 727973"/>
              <a:gd name="connsiteX0" fmla="*/ 49529 w 384506"/>
              <a:gd name="connsiteY0" fmla="*/ 0 h 727973"/>
              <a:gd name="connsiteX1" fmla="*/ 384506 w 384506"/>
              <a:gd name="connsiteY1" fmla="*/ 312523 h 727973"/>
              <a:gd name="connsiteX2" fmla="*/ 317874 w 384506"/>
              <a:gd name="connsiteY2" fmla="*/ 727973 h 727973"/>
              <a:gd name="connsiteX3" fmla="*/ 0 w 384506"/>
              <a:gd name="connsiteY3" fmla="*/ 415916 h 727973"/>
              <a:gd name="connsiteX4" fmla="*/ 43025 w 384506"/>
              <a:gd name="connsiteY4" fmla="*/ 24995 h 727973"/>
              <a:gd name="connsiteX0" fmla="*/ 49529 w 401978"/>
              <a:gd name="connsiteY0" fmla="*/ 0 h 823507"/>
              <a:gd name="connsiteX1" fmla="*/ 384506 w 401978"/>
              <a:gd name="connsiteY1" fmla="*/ 312523 h 823507"/>
              <a:gd name="connsiteX2" fmla="*/ 401978 w 401978"/>
              <a:gd name="connsiteY2" fmla="*/ 823507 h 823507"/>
              <a:gd name="connsiteX3" fmla="*/ 0 w 401978"/>
              <a:gd name="connsiteY3" fmla="*/ 415916 h 823507"/>
              <a:gd name="connsiteX4" fmla="*/ 43025 w 401978"/>
              <a:gd name="connsiteY4" fmla="*/ 24995 h 823507"/>
              <a:gd name="connsiteX0" fmla="*/ 7702 w 360151"/>
              <a:gd name="connsiteY0" fmla="*/ 0 h 823507"/>
              <a:gd name="connsiteX1" fmla="*/ 342679 w 360151"/>
              <a:gd name="connsiteY1" fmla="*/ 312523 h 823507"/>
              <a:gd name="connsiteX2" fmla="*/ 360151 w 360151"/>
              <a:gd name="connsiteY2" fmla="*/ 823507 h 823507"/>
              <a:gd name="connsiteX3" fmla="*/ 3377 w 360151"/>
              <a:gd name="connsiteY3" fmla="*/ 471514 h 823507"/>
              <a:gd name="connsiteX4" fmla="*/ 1198 w 360151"/>
              <a:gd name="connsiteY4" fmla="*/ 24995 h 823507"/>
              <a:gd name="connsiteX0" fmla="*/ 7702 w 356193"/>
              <a:gd name="connsiteY0" fmla="*/ 0 h 770568"/>
              <a:gd name="connsiteX1" fmla="*/ 342679 w 356193"/>
              <a:gd name="connsiteY1" fmla="*/ 312523 h 770568"/>
              <a:gd name="connsiteX2" fmla="*/ 356193 w 356193"/>
              <a:gd name="connsiteY2" fmla="*/ 770568 h 770568"/>
              <a:gd name="connsiteX3" fmla="*/ 3377 w 356193"/>
              <a:gd name="connsiteY3" fmla="*/ 471514 h 770568"/>
              <a:gd name="connsiteX4" fmla="*/ 1198 w 356193"/>
              <a:gd name="connsiteY4" fmla="*/ 24995 h 770568"/>
              <a:gd name="connsiteX0" fmla="*/ 7702 w 356193"/>
              <a:gd name="connsiteY0" fmla="*/ 0 h 770568"/>
              <a:gd name="connsiteX1" fmla="*/ 340921 w 356193"/>
              <a:gd name="connsiteY1" fmla="*/ 288995 h 770568"/>
              <a:gd name="connsiteX2" fmla="*/ 356193 w 356193"/>
              <a:gd name="connsiteY2" fmla="*/ 770568 h 770568"/>
              <a:gd name="connsiteX3" fmla="*/ 3377 w 356193"/>
              <a:gd name="connsiteY3" fmla="*/ 471514 h 770568"/>
              <a:gd name="connsiteX4" fmla="*/ 1198 w 356193"/>
              <a:gd name="connsiteY4" fmla="*/ 24995 h 770568"/>
              <a:gd name="connsiteX0" fmla="*/ 7702 w 356193"/>
              <a:gd name="connsiteY0" fmla="*/ 0 h 770568"/>
              <a:gd name="connsiteX1" fmla="*/ 340921 w 356193"/>
              <a:gd name="connsiteY1" fmla="*/ 288995 h 770568"/>
              <a:gd name="connsiteX2" fmla="*/ 356193 w 356193"/>
              <a:gd name="connsiteY2" fmla="*/ 770568 h 770568"/>
              <a:gd name="connsiteX3" fmla="*/ 5576 w 356193"/>
              <a:gd name="connsiteY3" fmla="*/ 500924 h 770568"/>
              <a:gd name="connsiteX4" fmla="*/ 1198 w 356193"/>
              <a:gd name="connsiteY4" fmla="*/ 24995 h 77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193" h="770568">
                <a:moveTo>
                  <a:pt x="7702" y="0"/>
                </a:moveTo>
                <a:lnTo>
                  <a:pt x="340921" y="288995"/>
                </a:lnTo>
                <a:lnTo>
                  <a:pt x="356193" y="770568"/>
                </a:lnTo>
                <a:lnTo>
                  <a:pt x="5576" y="500924"/>
                </a:lnTo>
                <a:cubicBezTo>
                  <a:pt x="6457" y="441021"/>
                  <a:pt x="0" y="82809"/>
                  <a:pt x="1198" y="24995"/>
                </a:cubicBezTo>
              </a:path>
            </a:pathLst>
          </a:custGeom>
          <a:solidFill>
            <a:srgbClr val="FFC000">
              <a:alpha val="30196"/>
            </a:srgb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Ellipse 54"/>
          <p:cNvSpPr/>
          <p:nvPr userDrawn="1"/>
        </p:nvSpPr>
        <p:spPr>
          <a:xfrm>
            <a:off x="6835629" y="4076790"/>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Ellipse 55"/>
          <p:cNvSpPr/>
          <p:nvPr userDrawn="1"/>
        </p:nvSpPr>
        <p:spPr>
          <a:xfrm>
            <a:off x="5438017" y="4018852"/>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Ellipse 56"/>
          <p:cNvSpPr/>
          <p:nvPr userDrawn="1"/>
        </p:nvSpPr>
        <p:spPr>
          <a:xfrm>
            <a:off x="5534753" y="3488635"/>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Ellipse 57"/>
          <p:cNvSpPr/>
          <p:nvPr userDrawn="1"/>
        </p:nvSpPr>
        <p:spPr>
          <a:xfrm>
            <a:off x="6446774" y="2440468"/>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Ellipse 58"/>
          <p:cNvSpPr/>
          <p:nvPr userDrawn="1"/>
        </p:nvSpPr>
        <p:spPr>
          <a:xfrm>
            <a:off x="2643543" y="4705918"/>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Ellipse 59"/>
          <p:cNvSpPr/>
          <p:nvPr userDrawn="1"/>
        </p:nvSpPr>
        <p:spPr>
          <a:xfrm flipH="1" flipV="1">
            <a:off x="4195942" y="4807544"/>
            <a:ext cx="154824" cy="75235"/>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1" name="Ellipse 60"/>
          <p:cNvSpPr/>
          <p:nvPr userDrawn="1"/>
        </p:nvSpPr>
        <p:spPr>
          <a:xfrm>
            <a:off x="5750540" y="2709434"/>
            <a:ext cx="45719" cy="45719"/>
          </a:xfrm>
          <a:prstGeom prst="ellipse">
            <a:avLst/>
          </a:prstGeom>
          <a:solidFill>
            <a:schemeClr val="tx1"/>
          </a:solid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2" name="Ellipse 61"/>
          <p:cNvSpPr/>
          <p:nvPr userDrawn="1"/>
        </p:nvSpPr>
        <p:spPr>
          <a:xfrm>
            <a:off x="6534822" y="452337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191950C-DA88-452A-888E-3449A1418BE6}" type="datetimeFigureOut">
              <a:rPr lang="fr-FR" smtClean="0"/>
              <a:pPr/>
              <a:t>25/04/2017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C2F2A7-3936-4EC3-B259-5B0CCDDBFBE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E191950C-DA88-452A-888E-3449A1418BE6}" type="datetimeFigureOut">
              <a:rPr lang="fr-FR" smtClean="0"/>
              <a:pPr/>
              <a:t>25/04/2017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C2F2A7-3936-4EC3-B259-5B0CCDDBFBE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91950C-DA88-452A-888E-3449A1418BE6}" type="datetimeFigureOut">
              <a:rPr lang="fr-FR" smtClean="0"/>
              <a:pPr/>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C2F2A7-3936-4EC3-B259-5B0CCDDBFBE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000">
              <a:schemeClr val="accent6">
                <a:lumMod val="40000"/>
                <a:lumOff val="60000"/>
                <a:alpha val="36000"/>
              </a:schemeClr>
            </a:gs>
            <a:gs pos="100000">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1950C-DA88-452A-888E-3449A1418BE6}" type="datetimeFigureOut">
              <a:rPr lang="fr-FR" smtClean="0"/>
              <a:pPr/>
              <a:t>25/04/2017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2F2A7-3936-4EC3-B259-5B0CCDDBFBE3}" type="slidenum">
              <a:rPr lang="fr-FR" smtClean="0"/>
              <a:pPr/>
              <a:t>‹N°›</a:t>
            </a:fld>
            <a:endParaRPr lang="fr-FR"/>
          </a:p>
        </p:txBody>
      </p:sp>
      <p:sp>
        <p:nvSpPr>
          <p:cNvPr id="7" name="ZoneTexte 6"/>
          <p:cNvSpPr txBox="1"/>
          <p:nvPr userDrawn="1"/>
        </p:nvSpPr>
        <p:spPr>
          <a:xfrm>
            <a:off x="0" y="6506774"/>
            <a:ext cx="9144000" cy="338554"/>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1600" b="1" spc="300" dirty="0">
                <a:solidFill>
                  <a:schemeClr val="accent1">
                    <a:lumMod val="75000"/>
                  </a:schemeClr>
                </a:solidFill>
              </a:rPr>
              <a:t>Les Conférences Scientifiques Mensuelles à Dassault Systèmes. Avril 2017</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6.xml"/><Relationship Id="rId9"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78780" y="626660"/>
            <a:ext cx="6119111" cy="2985433"/>
          </a:xfrm>
          <a:prstGeom prst="rect">
            <a:avLst/>
          </a:prstGeom>
          <a:noFill/>
        </p:spPr>
        <p:txBody>
          <a:bodyPr wrap="none" rtlCol="0">
            <a:spAutoFit/>
          </a:bodyPr>
          <a:lstStyle/>
          <a:p>
            <a:pPr algn="ctr"/>
            <a:r>
              <a:rPr lang="fr-FR" sz="3200" b="1" dirty="0"/>
              <a:t>MEMORY EVOLUTIVE SYSTEMS</a:t>
            </a:r>
          </a:p>
          <a:p>
            <a:pPr algn="ctr"/>
            <a:r>
              <a:rPr lang="fr-FR" sz="3200" b="1" dirty="0"/>
              <a:t>and</a:t>
            </a:r>
          </a:p>
          <a:p>
            <a:pPr algn="ctr"/>
            <a:r>
              <a:rPr lang="fr-FR" sz="3200" b="1" dirty="0"/>
              <a:t>GERIATRIC  DATA ANALYSIS DESIGN</a:t>
            </a:r>
          </a:p>
          <a:p>
            <a:pPr algn="ctr"/>
            <a:endParaRPr lang="fr-FR" sz="3200" b="1" dirty="0"/>
          </a:p>
          <a:p>
            <a:pPr algn="ctr"/>
            <a:r>
              <a:rPr lang="fr-FR" sz="2000" b="1" dirty="0"/>
              <a:t>SYSTEMES EVOLUTIFS A MÉMOIRE</a:t>
            </a:r>
          </a:p>
          <a:p>
            <a:pPr algn="ctr"/>
            <a:r>
              <a:rPr lang="fr-FR" sz="2000" b="1" dirty="0"/>
              <a:t>et</a:t>
            </a:r>
          </a:p>
          <a:p>
            <a:pPr algn="ctr"/>
            <a:r>
              <a:rPr lang="fr-FR" sz="2000" b="1" dirty="0"/>
              <a:t>ANALYSEUR DE DONNEES EN GERIATRIE</a:t>
            </a:r>
            <a:endParaRPr lang="fr-FR" sz="3200" b="1" dirty="0"/>
          </a:p>
        </p:txBody>
      </p:sp>
      <p:sp>
        <p:nvSpPr>
          <p:cNvPr id="3" name="ZoneTexte 2"/>
          <p:cNvSpPr txBox="1"/>
          <p:nvPr/>
        </p:nvSpPr>
        <p:spPr>
          <a:xfrm>
            <a:off x="443176" y="621949"/>
            <a:ext cx="8179112" cy="584775"/>
          </a:xfrm>
          <a:prstGeom prst="rect">
            <a:avLst/>
          </a:prstGeom>
          <a:noFill/>
        </p:spPr>
        <p:txBody>
          <a:bodyPr wrap="square" rtlCol="0">
            <a:spAutoFit/>
          </a:bodyPr>
          <a:lstStyle/>
          <a:p>
            <a:pPr algn="ctr"/>
            <a:endParaRPr lang="fr-FR" sz="3200" b="1" dirty="0"/>
          </a:p>
        </p:txBody>
      </p:sp>
      <p:sp>
        <p:nvSpPr>
          <p:cNvPr id="4" name="ZoneTexte 3"/>
          <p:cNvSpPr txBox="1"/>
          <p:nvPr/>
        </p:nvSpPr>
        <p:spPr>
          <a:xfrm>
            <a:off x="1245378" y="4251891"/>
            <a:ext cx="7421787" cy="461665"/>
          </a:xfrm>
          <a:prstGeom prst="rect">
            <a:avLst/>
          </a:prstGeom>
          <a:noFill/>
        </p:spPr>
        <p:txBody>
          <a:bodyPr wrap="square" rtlCol="0">
            <a:spAutoFit/>
          </a:bodyPr>
          <a:lstStyle/>
          <a:p>
            <a:r>
              <a:rPr lang="fr-FR" sz="2400" dirty="0"/>
              <a:t>Andrée EHRESMANN et Jean-Paul VANBREMEERSCH</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684" y="5160473"/>
            <a:ext cx="789083" cy="872353"/>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9167" y="5197720"/>
            <a:ext cx="673355" cy="777565"/>
          </a:xfrm>
          <a:prstGeom prst="rect">
            <a:avLst/>
          </a:prstGeom>
        </p:spPr>
      </p:pic>
    </p:spTree>
    <p:extLst>
      <p:ext uri="{BB962C8B-B14F-4D97-AF65-F5344CB8AC3E}">
        <p14:creationId xmlns:p14="http://schemas.microsoft.com/office/powerpoint/2010/main" val="2774256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26" name="ZoneTexte 6"/>
          <p:cNvSpPr txBox="1">
            <a:spLocks noChangeArrowheads="1"/>
          </p:cNvSpPr>
          <p:nvPr/>
        </p:nvSpPr>
        <p:spPr bwMode="auto">
          <a:xfrm>
            <a:off x="888569" y="2410939"/>
            <a:ext cx="7377194"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r>
              <a:rPr lang="fr-FR" altLang="fr-FR" sz="2000" i="0" baseline="0" dirty="0">
                <a:solidFill>
                  <a:schemeClr val="bg1"/>
                </a:solidFill>
                <a:latin typeface="Calibri" panose="020F0502020204030204" pitchFamily="34" charset="0"/>
              </a:rPr>
              <a:t>It </a:t>
            </a:r>
            <a:r>
              <a:rPr lang="fr-FR" altLang="fr-FR" sz="2000" i="0" baseline="0" dirty="0" err="1">
                <a:solidFill>
                  <a:schemeClr val="bg1"/>
                </a:solidFill>
                <a:latin typeface="Calibri" panose="020F0502020204030204" pitchFamily="34" charset="0"/>
              </a:rPr>
              <a:t>is</a:t>
            </a:r>
            <a:r>
              <a:rPr lang="fr-FR" altLang="fr-FR" sz="2000" i="0" baseline="0" dirty="0">
                <a:solidFill>
                  <a:schemeClr val="bg1"/>
                </a:solidFill>
                <a:latin typeface="Calibri" panose="020F0502020204030204" pitchFamily="34" charset="0"/>
              </a:rPr>
              <a:t> a  '</a:t>
            </a:r>
            <a:r>
              <a:rPr lang="fr-FR" altLang="fr-FR" sz="2000" i="0" baseline="0" dirty="0" err="1">
                <a:solidFill>
                  <a:schemeClr val="bg1"/>
                </a:solidFill>
                <a:latin typeface="Calibri" panose="020F0502020204030204" pitchFamily="34" charset="0"/>
              </a:rPr>
              <a:t>relational</a:t>
            </a:r>
            <a:r>
              <a:rPr lang="fr-FR" altLang="fr-FR" sz="2000" i="0" baseline="0" dirty="0">
                <a:solidFill>
                  <a:schemeClr val="bg1"/>
                </a:solidFill>
                <a:latin typeface="Calibri" panose="020F0502020204030204" pitchFamily="34" charset="0"/>
              </a:rPr>
              <a:t>' </a:t>
            </a:r>
            <a:r>
              <a:rPr lang="fr-FR" altLang="fr-FR" sz="2000" i="0" baseline="0" dirty="0" err="1">
                <a:solidFill>
                  <a:schemeClr val="bg1"/>
                </a:solidFill>
                <a:latin typeface="Calibri" panose="020F0502020204030204" pitchFamily="34" charset="0"/>
              </a:rPr>
              <a:t>mathematics</a:t>
            </a:r>
            <a:r>
              <a:rPr lang="fr-FR" altLang="fr-FR" sz="2000" dirty="0">
                <a:solidFill>
                  <a:schemeClr val="bg1"/>
                </a:solidFill>
                <a:latin typeface="Calibri" panose="020F0502020204030204" pitchFamily="34" charset="0"/>
              </a:rPr>
              <a:t>,</a:t>
            </a:r>
            <a:r>
              <a:rPr lang="fr-FR" altLang="fr-FR" sz="2000" i="0" baseline="0" dirty="0">
                <a:solidFill>
                  <a:schemeClr val="bg1"/>
                </a:solidFill>
                <a:latin typeface="Calibri" panose="020F0502020204030204" pitchFamily="34" charset="0"/>
              </a:rPr>
              <a:t> </a:t>
            </a:r>
          </a:p>
          <a:p>
            <a:pPr algn="ctr" eaLnBrk="1" hangingPunct="1">
              <a:lnSpc>
                <a:spcPct val="150000"/>
              </a:lnSpc>
            </a:pPr>
            <a:r>
              <a:rPr lang="fr-FR" altLang="fr-FR" sz="2000" i="0" baseline="0" dirty="0">
                <a:solidFill>
                  <a:schemeClr val="bg1"/>
                </a:solidFill>
                <a:latin typeface="Calibri" panose="020F0502020204030204" pitchFamily="34" charset="0"/>
              </a:rPr>
              <a:t>at the border </a:t>
            </a:r>
            <a:r>
              <a:rPr lang="fr-FR" altLang="fr-FR" sz="2000" i="0" baseline="0" dirty="0" err="1">
                <a:solidFill>
                  <a:schemeClr val="bg1"/>
                </a:solidFill>
                <a:latin typeface="Calibri" panose="020F0502020204030204" pitchFamily="34" charset="0"/>
              </a:rPr>
              <a:t>between</a:t>
            </a:r>
            <a:r>
              <a:rPr lang="fr-FR" altLang="fr-FR" sz="2000" i="0" baseline="0" dirty="0">
                <a:solidFill>
                  <a:schemeClr val="bg1"/>
                </a:solidFill>
                <a:latin typeface="Calibri" panose="020F0502020204030204" pitchFamily="34" charset="0"/>
              </a:rPr>
              <a:t> </a:t>
            </a:r>
            <a:r>
              <a:rPr lang="fr-FR" altLang="fr-FR" sz="2000" i="0" baseline="0" dirty="0" err="1">
                <a:solidFill>
                  <a:schemeClr val="bg1"/>
                </a:solidFill>
                <a:latin typeface="Calibri" panose="020F0502020204030204" pitchFamily="34" charset="0"/>
              </a:rPr>
              <a:t>mathematics</a:t>
            </a:r>
            <a:r>
              <a:rPr lang="fr-FR" altLang="fr-FR" sz="2000" i="0" baseline="0" dirty="0">
                <a:solidFill>
                  <a:schemeClr val="bg1"/>
                </a:solidFill>
                <a:latin typeface="Calibri" panose="020F0502020204030204" pitchFamily="34" charset="0"/>
              </a:rPr>
              <a:t>, </a:t>
            </a:r>
            <a:r>
              <a:rPr lang="fr-FR" altLang="fr-FR" sz="2000" i="0" baseline="0" dirty="0" err="1">
                <a:solidFill>
                  <a:schemeClr val="bg1"/>
                </a:solidFill>
                <a:latin typeface="Calibri" panose="020F0502020204030204" pitchFamily="34" charset="0"/>
              </a:rPr>
              <a:t>logic</a:t>
            </a:r>
            <a:r>
              <a:rPr lang="fr-FR" altLang="fr-FR" sz="2000" i="0" baseline="0" dirty="0">
                <a:solidFill>
                  <a:schemeClr val="bg1"/>
                </a:solidFill>
                <a:latin typeface="Calibri" panose="020F0502020204030204" pitchFamily="34" charset="0"/>
              </a:rPr>
              <a:t> and </a:t>
            </a:r>
            <a:r>
              <a:rPr lang="fr-FR" altLang="fr-FR" sz="2000" i="0" baseline="0" dirty="0" err="1">
                <a:solidFill>
                  <a:schemeClr val="bg1"/>
                </a:solidFill>
                <a:latin typeface="Calibri" panose="020F0502020204030204" pitchFamily="34" charset="0"/>
              </a:rPr>
              <a:t>metamathematics</a:t>
            </a:r>
            <a:r>
              <a:rPr lang="fr-FR" altLang="fr-FR" sz="2000" dirty="0">
                <a:solidFill>
                  <a:schemeClr val="bg1"/>
                </a:solidFill>
                <a:latin typeface="Calibri" panose="020F0502020204030204" pitchFamily="34" charset="0"/>
              </a:rPr>
              <a:t>.</a:t>
            </a:r>
            <a:endParaRPr lang="fr-FR" altLang="fr-FR" sz="2000" i="0" baseline="0" dirty="0">
              <a:solidFill>
                <a:schemeClr val="bg1"/>
              </a:solidFill>
              <a:latin typeface="Calibri" panose="020F0502020204030204" pitchFamily="34" charset="0"/>
            </a:endParaRPr>
          </a:p>
          <a:p>
            <a:pPr algn="ctr" eaLnBrk="1" hangingPunct="1">
              <a:lnSpc>
                <a:spcPct val="150000"/>
              </a:lnSpc>
            </a:pPr>
            <a:r>
              <a:rPr lang="fr-FR" altLang="fr-FR" sz="2000" i="0" baseline="0" dirty="0">
                <a:solidFill>
                  <a:schemeClr val="bg1"/>
                </a:solidFill>
                <a:latin typeface="Calibri" panose="020F0502020204030204" pitchFamily="34" charset="0"/>
              </a:rPr>
              <a:t>It </a:t>
            </a:r>
            <a:r>
              <a:rPr lang="fr-FR" altLang="fr-FR" sz="2000" i="0" baseline="0" dirty="0" err="1">
                <a:solidFill>
                  <a:schemeClr val="bg1"/>
                </a:solidFill>
                <a:latin typeface="Calibri" panose="020F0502020204030204" pitchFamily="34" charset="0"/>
              </a:rPr>
              <a:t>reflects</a:t>
            </a:r>
            <a:r>
              <a:rPr lang="fr-FR" altLang="fr-FR" sz="2000" i="0" baseline="0" dirty="0">
                <a:solidFill>
                  <a:schemeClr val="bg1"/>
                </a:solidFill>
                <a:latin typeface="Calibri" panose="020F0502020204030204" pitchFamily="34" charset="0"/>
              </a:rPr>
              <a:t> the main </a:t>
            </a:r>
            <a:r>
              <a:rPr lang="fr-FR" altLang="fr-FR" sz="2000" i="0" baseline="0" dirty="0" err="1">
                <a:solidFill>
                  <a:schemeClr val="bg1"/>
                </a:solidFill>
                <a:latin typeface="Calibri" panose="020F0502020204030204" pitchFamily="34" charset="0"/>
              </a:rPr>
              <a:t>operations</a:t>
            </a:r>
            <a:r>
              <a:rPr lang="fr-FR" altLang="fr-FR" sz="2000" i="0" baseline="0" dirty="0">
                <a:solidFill>
                  <a:schemeClr val="bg1"/>
                </a:solidFill>
                <a:latin typeface="Calibri" panose="020F0502020204030204" pitchFamily="34" charset="0"/>
              </a:rPr>
              <a:t> of </a:t>
            </a:r>
            <a:r>
              <a:rPr lang="fr-FR" altLang="fr-FR" sz="2000" dirty="0">
                <a:solidFill>
                  <a:schemeClr val="bg1"/>
                </a:solidFill>
                <a:latin typeface="Calibri" panose="020F0502020204030204" pitchFamily="34" charset="0"/>
              </a:rPr>
              <a:t> the </a:t>
            </a:r>
            <a:r>
              <a:rPr lang="fr-FR" altLang="fr-FR" sz="2000" i="0" baseline="0" dirty="0">
                <a:solidFill>
                  <a:schemeClr val="bg1"/>
                </a:solidFill>
                <a:latin typeface="Calibri" panose="020F0502020204030204" pitchFamily="34" charset="0"/>
              </a:rPr>
              <a:t>"</a:t>
            </a:r>
            <a:r>
              <a:rPr lang="fr-FR" altLang="fr-FR" sz="2000" i="0" baseline="0" dirty="0" err="1">
                <a:solidFill>
                  <a:schemeClr val="bg1"/>
                </a:solidFill>
                <a:latin typeface="Calibri" panose="020F0502020204030204" pitchFamily="34" charset="0"/>
              </a:rPr>
              <a:t>working</a:t>
            </a:r>
            <a:r>
              <a:rPr lang="fr-FR" altLang="fr-FR" sz="2000" i="0" baseline="0" dirty="0">
                <a:solidFill>
                  <a:schemeClr val="bg1"/>
                </a:solidFill>
                <a:latin typeface="Calibri" panose="020F0502020204030204" pitchFamily="34" charset="0"/>
              </a:rPr>
              <a:t> </a:t>
            </a:r>
            <a:r>
              <a:rPr lang="fr-FR" altLang="fr-FR" sz="2000" i="0" baseline="0" dirty="0" err="1">
                <a:solidFill>
                  <a:schemeClr val="bg1"/>
                </a:solidFill>
                <a:latin typeface="Calibri" panose="020F0502020204030204" pitchFamily="34" charset="0"/>
              </a:rPr>
              <a:t>mathematician</a:t>
            </a:r>
            <a:r>
              <a:rPr lang="fr-FR" altLang="fr-FR" sz="2000" i="0" baseline="0" dirty="0">
                <a:solidFill>
                  <a:schemeClr val="bg1"/>
                </a:solidFill>
                <a:latin typeface="Calibri" panose="020F0502020204030204" pitchFamily="34" charset="0"/>
              </a:rPr>
              <a:t>"</a:t>
            </a:r>
          </a:p>
          <a:p>
            <a:pPr algn="ctr" eaLnBrk="1" hangingPunct="1">
              <a:lnSpc>
                <a:spcPct val="150000"/>
              </a:lnSpc>
            </a:pPr>
            <a:endParaRPr lang="fr-FR" altLang="fr-FR" sz="2000" dirty="0">
              <a:solidFill>
                <a:schemeClr val="bg1"/>
              </a:solidFill>
              <a:latin typeface="Calibri" panose="020F0502020204030204" pitchFamily="34" charset="0"/>
            </a:endParaRPr>
          </a:p>
          <a:p>
            <a:pPr algn="ctr" eaLnBrk="1" hangingPunct="1">
              <a:lnSpc>
                <a:spcPct val="150000"/>
              </a:lnSpc>
            </a:pPr>
            <a:r>
              <a:rPr lang="fr-FR" altLang="fr-FR" dirty="0">
                <a:solidFill>
                  <a:schemeClr val="bg1"/>
                </a:solidFill>
                <a:latin typeface="Arial Narrow" panose="020B0606020202030204" pitchFamily="34" charset="0"/>
              </a:rPr>
              <a:t>«</a:t>
            </a:r>
            <a:r>
              <a:rPr lang="fr-FR" altLang="fr-FR" dirty="0">
                <a:solidFill>
                  <a:schemeClr val="bg1"/>
                </a:solidFill>
              </a:rPr>
              <a:t> This </a:t>
            </a:r>
            <a:r>
              <a:rPr lang="fr-FR" altLang="fr-FR" dirty="0" err="1">
                <a:solidFill>
                  <a:schemeClr val="bg1"/>
                </a:solidFill>
              </a:rPr>
              <a:t>theory</a:t>
            </a:r>
            <a:r>
              <a:rPr lang="fr-FR" altLang="fr-FR" dirty="0">
                <a:solidFill>
                  <a:schemeClr val="bg1"/>
                </a:solidFill>
              </a:rPr>
              <a:t> of </a:t>
            </a:r>
            <a:r>
              <a:rPr lang="en-US" altLang="fr-FR" dirty="0">
                <a:solidFill>
                  <a:schemeClr val="bg1"/>
                </a:solidFill>
              </a:rPr>
              <a:t>categories seems to be the most characteristic</a:t>
            </a:r>
          </a:p>
          <a:p>
            <a:pPr algn="ctr" eaLnBrk="1" hangingPunct="1">
              <a:lnSpc>
                <a:spcPct val="150000"/>
              </a:lnSpc>
            </a:pPr>
            <a:r>
              <a:rPr lang="en-US" altLang="fr-FR" dirty="0">
                <a:solidFill>
                  <a:schemeClr val="bg1"/>
                </a:solidFill>
              </a:rPr>
              <a:t>unifying trend in present day </a:t>
            </a:r>
            <a:r>
              <a:rPr lang="fr-FR" altLang="fr-FR" dirty="0" err="1">
                <a:solidFill>
                  <a:schemeClr val="bg1"/>
                </a:solidFill>
              </a:rPr>
              <a:t>Mathematics</a:t>
            </a:r>
            <a:r>
              <a:rPr lang="fr-FR" altLang="fr-FR" dirty="0">
                <a:solidFill>
                  <a:schemeClr val="bg1"/>
                </a:solidFill>
              </a:rPr>
              <a:t>. </a:t>
            </a:r>
            <a:r>
              <a:rPr lang="fr-FR" altLang="fr-FR" dirty="0">
                <a:solidFill>
                  <a:schemeClr val="bg1"/>
                </a:solidFill>
                <a:latin typeface="Arial Narrow" panose="020B0606020202030204" pitchFamily="34" charset="0"/>
              </a:rPr>
              <a:t>» </a:t>
            </a:r>
          </a:p>
          <a:p>
            <a:pPr algn="ctr" eaLnBrk="1" hangingPunct="1">
              <a:lnSpc>
                <a:spcPct val="150000"/>
              </a:lnSpc>
            </a:pPr>
            <a:r>
              <a:rPr lang="fr-FR" altLang="fr-FR" sz="1600" dirty="0">
                <a:solidFill>
                  <a:schemeClr val="bg1"/>
                </a:solidFill>
                <a:latin typeface="Arial Narrow" panose="020B0606020202030204" pitchFamily="34" charset="0"/>
              </a:rPr>
              <a:t>(Charles Ehresmann, 1966)</a:t>
            </a:r>
          </a:p>
          <a:p>
            <a:pPr algn="ctr" eaLnBrk="1" hangingPunct="1">
              <a:lnSpc>
                <a:spcPct val="150000"/>
              </a:lnSpc>
            </a:pPr>
            <a:endParaRPr lang="fr-FR" altLang="fr-FR" sz="2000" i="0" baseline="0" dirty="0">
              <a:solidFill>
                <a:schemeClr val="bg1"/>
              </a:solidFill>
              <a:latin typeface="Calibri" panose="020F0502020204030204" pitchFamily="34" charset="0"/>
            </a:endParaRPr>
          </a:p>
        </p:txBody>
      </p:sp>
      <p:grpSp>
        <p:nvGrpSpPr>
          <p:cNvPr id="11" name="Groupe 191"/>
          <p:cNvGrpSpPr/>
          <p:nvPr/>
        </p:nvGrpSpPr>
        <p:grpSpPr>
          <a:xfrm>
            <a:off x="612330" y="84896"/>
            <a:ext cx="7923212" cy="2036763"/>
            <a:chOff x="722313" y="273050"/>
            <a:chExt cx="7923212" cy="2036763"/>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3" y="314325"/>
              <a:ext cx="120173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273050"/>
              <a:ext cx="11080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3"/>
            <p:cNvSpPr txBox="1">
              <a:spLocks noChangeArrowheads="1"/>
            </p:cNvSpPr>
            <p:nvPr/>
          </p:nvSpPr>
          <p:spPr bwMode="auto">
            <a:xfrm>
              <a:off x="855663" y="1958975"/>
              <a:ext cx="12811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fr-FR" altLang="fr-FR" sz="1600" i="0" baseline="0" dirty="0" err="1">
                  <a:solidFill>
                    <a:schemeClr val="bg1"/>
                  </a:solidFill>
                  <a:latin typeface="Calibri" panose="020F0502020204030204" pitchFamily="34" charset="0"/>
                </a:rPr>
                <a:t>Eilenberg</a:t>
              </a:r>
              <a:endParaRPr lang="fr-FR" altLang="fr-FR" sz="1600" i="0" baseline="0" dirty="0">
                <a:solidFill>
                  <a:schemeClr val="bg1"/>
                </a:solidFill>
                <a:latin typeface="Calibri" panose="020F0502020204030204" pitchFamily="34" charset="0"/>
              </a:endParaRPr>
            </a:p>
          </p:txBody>
        </p:sp>
        <p:sp>
          <p:nvSpPr>
            <p:cNvPr id="15" name="ZoneTexte 1"/>
            <p:cNvSpPr txBox="1">
              <a:spLocks noChangeArrowheads="1"/>
            </p:cNvSpPr>
            <p:nvPr/>
          </p:nvSpPr>
          <p:spPr bwMode="auto">
            <a:xfrm>
              <a:off x="1359372" y="354013"/>
              <a:ext cx="6421438"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fr-FR" sz="2400" b="1" dirty="0">
                  <a:solidFill>
                    <a:schemeClr val="bg1"/>
                  </a:solidFill>
                  <a:latin typeface="+mj-lt"/>
                </a:rPr>
                <a:t>Category Theory</a:t>
              </a:r>
            </a:p>
            <a:p>
              <a:pPr algn="ctr"/>
              <a:endParaRPr lang="en-GB" altLang="fr-FR" sz="2800" b="1" dirty="0">
                <a:solidFill>
                  <a:schemeClr val="bg1"/>
                </a:solidFill>
              </a:endParaRPr>
            </a:p>
            <a:p>
              <a:pPr algn="ctr"/>
              <a:r>
                <a:rPr lang="en-GB" altLang="fr-FR" sz="2000" baseline="0" dirty="0">
                  <a:solidFill>
                    <a:schemeClr val="bg1"/>
                  </a:solidFill>
                  <a:latin typeface="+mj-lt"/>
                </a:rPr>
                <a:t>introduced by</a:t>
              </a:r>
            </a:p>
            <a:p>
              <a:pPr algn="ctr"/>
              <a:r>
                <a:rPr lang="en-GB" altLang="fr-FR" sz="2000" baseline="0" dirty="0">
                  <a:solidFill>
                    <a:schemeClr val="bg1"/>
                  </a:solidFill>
                  <a:latin typeface="+mj-lt"/>
                </a:rPr>
                <a:t>in 1945</a:t>
              </a:r>
            </a:p>
          </p:txBody>
        </p:sp>
        <p:sp>
          <p:nvSpPr>
            <p:cNvPr id="16" name="ZoneTexte 5"/>
            <p:cNvSpPr txBox="1">
              <a:spLocks noChangeArrowheads="1"/>
            </p:cNvSpPr>
            <p:nvPr/>
          </p:nvSpPr>
          <p:spPr bwMode="auto">
            <a:xfrm>
              <a:off x="7362825" y="1971675"/>
              <a:ext cx="1282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600" i="0" baseline="0">
                  <a:solidFill>
                    <a:schemeClr val="bg1"/>
                  </a:solidFill>
                  <a:latin typeface="Calibri" panose="020F0502020204030204" pitchFamily="34" charset="0"/>
                </a:rPr>
                <a:t>Mac Lane</a:t>
              </a:r>
            </a:p>
          </p:txBody>
        </p:sp>
        <p:cxnSp>
          <p:nvCxnSpPr>
            <p:cNvPr id="17" name="Connecteur droit avec flèche 16"/>
            <p:cNvCxnSpPr/>
            <p:nvPr/>
          </p:nvCxnSpPr>
          <p:spPr>
            <a:xfrm rot="10800000" flipV="1">
              <a:off x="2660650" y="1367050"/>
              <a:ext cx="973138" cy="3810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571310" y="1381810"/>
              <a:ext cx="1042988" cy="37941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1000"/>
                                        <p:tgtEl>
                                          <p:spTgt spid="11"/>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75" name="Rectangle 374" hidden="1"/>
          <p:cNvSpPr/>
          <p:nvPr/>
        </p:nvSpPr>
        <p:spPr>
          <a:xfrm>
            <a:off x="0" y="0"/>
            <a:ext cx="9144000" cy="6496493"/>
          </a:xfrm>
          <a:prstGeom prst="rect">
            <a:avLst/>
          </a:prstGeom>
          <a:solidFill>
            <a:srgbClr val="262626">
              <a:alpha val="96863"/>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216"/>
          <p:cNvGrpSpPr/>
          <p:nvPr/>
        </p:nvGrpSpPr>
        <p:grpSpPr>
          <a:xfrm>
            <a:off x="1335228" y="2482143"/>
            <a:ext cx="5855311" cy="3757094"/>
            <a:chOff x="1824045" y="923842"/>
            <a:chExt cx="5855311" cy="3757094"/>
          </a:xfrm>
        </p:grpSpPr>
        <p:grpSp>
          <p:nvGrpSpPr>
            <p:cNvPr id="5" name="Groupe 213"/>
            <p:cNvGrpSpPr/>
            <p:nvPr/>
          </p:nvGrpSpPr>
          <p:grpSpPr>
            <a:xfrm>
              <a:off x="1824045" y="923842"/>
              <a:ext cx="5855311" cy="3757094"/>
              <a:chOff x="1824045" y="923842"/>
              <a:chExt cx="5855311" cy="3757094"/>
            </a:xfrm>
          </p:grpSpPr>
          <p:grpSp>
            <p:nvGrpSpPr>
              <p:cNvPr id="6" name="Groupe 212"/>
              <p:cNvGrpSpPr/>
              <p:nvPr/>
            </p:nvGrpSpPr>
            <p:grpSpPr>
              <a:xfrm>
                <a:off x="2678696" y="1537665"/>
                <a:ext cx="5000660" cy="3143271"/>
                <a:chOff x="2678696" y="1537665"/>
                <a:chExt cx="5000660" cy="3143271"/>
              </a:xfrm>
            </p:grpSpPr>
            <p:sp>
              <p:nvSpPr>
                <p:cNvPr id="318" name="Ellipse 317"/>
                <p:cNvSpPr/>
                <p:nvPr/>
              </p:nvSpPr>
              <p:spPr>
                <a:xfrm>
                  <a:off x="2678696" y="1537665"/>
                  <a:ext cx="5000660" cy="3143271"/>
                </a:xfrm>
                <a:prstGeom prst="ellipse">
                  <a:avLst/>
                </a:prstGeom>
                <a:solidFill>
                  <a:srgbClr val="21596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211"/>
                <p:cNvGrpSpPr/>
                <p:nvPr/>
              </p:nvGrpSpPr>
              <p:grpSpPr>
                <a:xfrm>
                  <a:off x="3107324" y="1705121"/>
                  <a:ext cx="4363238" cy="2236341"/>
                  <a:chOff x="3107324" y="1705121"/>
                  <a:chExt cx="4363238" cy="2236341"/>
                </a:xfrm>
              </p:grpSpPr>
              <p:grpSp>
                <p:nvGrpSpPr>
                  <p:cNvPr id="8" name="Groupe 199"/>
                  <p:cNvGrpSpPr/>
                  <p:nvPr/>
                </p:nvGrpSpPr>
                <p:grpSpPr>
                  <a:xfrm>
                    <a:off x="3964581" y="1718066"/>
                    <a:ext cx="3505981" cy="2223396"/>
                    <a:chOff x="3964581" y="1718066"/>
                    <a:chExt cx="3505981" cy="2223396"/>
                  </a:xfrm>
                </p:grpSpPr>
                <p:grpSp>
                  <p:nvGrpSpPr>
                    <p:cNvPr id="9" name="Groupe 193"/>
                    <p:cNvGrpSpPr/>
                    <p:nvPr/>
                  </p:nvGrpSpPr>
                  <p:grpSpPr>
                    <a:xfrm>
                      <a:off x="3964581" y="1718066"/>
                      <a:ext cx="1946626" cy="2223396"/>
                      <a:chOff x="3964581" y="1718066"/>
                      <a:chExt cx="1946626" cy="2223396"/>
                    </a:xfrm>
                  </p:grpSpPr>
                  <p:sp>
                    <p:nvSpPr>
                      <p:cNvPr id="324" name="Forme libre 323"/>
                      <p:cNvSpPr/>
                      <p:nvPr/>
                    </p:nvSpPr>
                    <p:spPr>
                      <a:xfrm>
                        <a:off x="4579454" y="2897959"/>
                        <a:ext cx="925833" cy="785420"/>
                      </a:xfrm>
                      <a:custGeom>
                        <a:avLst/>
                        <a:gdLst>
                          <a:gd name="connsiteX0" fmla="*/ 2412748 w 2412748"/>
                          <a:gd name="connsiteY0" fmla="*/ 713714 h 1205619"/>
                          <a:gd name="connsiteX1" fmla="*/ 1516455 w 2412748"/>
                          <a:gd name="connsiteY1" fmla="*/ 1112067 h 1205619"/>
                          <a:gd name="connsiteX2" fmla="*/ 212756 w 2412748"/>
                          <a:gd name="connsiteY2" fmla="*/ 152400 h 1205619"/>
                          <a:gd name="connsiteX3" fmla="*/ 239916 w 2412748"/>
                          <a:gd name="connsiteY3" fmla="*/ 197667 h 1205619"/>
                          <a:gd name="connsiteX0" fmla="*/ 2199992 w 2199992"/>
                          <a:gd name="connsiteY0" fmla="*/ 561314 h 1053219"/>
                          <a:gd name="connsiteX1" fmla="*/ 1303699 w 2199992"/>
                          <a:gd name="connsiteY1" fmla="*/ 959667 h 1053219"/>
                          <a:gd name="connsiteX2" fmla="*/ 0 w 2199992"/>
                          <a:gd name="connsiteY2" fmla="*/ 0 h 1053219"/>
                          <a:gd name="connsiteX0" fmla="*/ 1508111 w 1508111"/>
                          <a:gd name="connsiteY0" fmla="*/ 1230339 h 1833748"/>
                          <a:gd name="connsiteX1" fmla="*/ 611818 w 1508111"/>
                          <a:gd name="connsiteY1" fmla="*/ 1628692 h 1833748"/>
                          <a:gd name="connsiteX2" fmla="*/ 0 w 1508111"/>
                          <a:gd name="connsiteY2" fmla="*/ 0 h 1833748"/>
                          <a:gd name="connsiteX0" fmla="*/ 1508111 w 1508111"/>
                          <a:gd name="connsiteY0" fmla="*/ 1230339 h 1476291"/>
                          <a:gd name="connsiteX1" fmla="*/ 404213 w 1508111"/>
                          <a:gd name="connsiteY1" fmla="*/ 892767 h 1476291"/>
                          <a:gd name="connsiteX2" fmla="*/ 0 w 1508111"/>
                          <a:gd name="connsiteY2" fmla="*/ 0 h 1476291"/>
                          <a:gd name="connsiteX0" fmla="*/ 1508111 w 1508111"/>
                          <a:gd name="connsiteY0" fmla="*/ 1230339 h 1476291"/>
                          <a:gd name="connsiteX1" fmla="*/ 542565 w 1508111"/>
                          <a:gd name="connsiteY1" fmla="*/ 892767 h 1476291"/>
                          <a:gd name="connsiteX2" fmla="*/ 0 w 1508111"/>
                          <a:gd name="connsiteY2" fmla="*/ 0 h 1476291"/>
                          <a:gd name="connsiteX0" fmla="*/ 1508111 w 1508111"/>
                          <a:gd name="connsiteY0" fmla="*/ 1230339 h 1476291"/>
                          <a:gd name="connsiteX1" fmla="*/ 542565 w 1508111"/>
                          <a:gd name="connsiteY1" fmla="*/ 892767 h 1476291"/>
                          <a:gd name="connsiteX2" fmla="*/ 0 w 1508111"/>
                          <a:gd name="connsiteY2" fmla="*/ 0 h 1476291"/>
                          <a:gd name="connsiteX0" fmla="*/ 1508111 w 1508111"/>
                          <a:gd name="connsiteY0" fmla="*/ 1230339 h 1476291"/>
                          <a:gd name="connsiteX1" fmla="*/ 542565 w 1508111"/>
                          <a:gd name="connsiteY1" fmla="*/ 892767 h 1476291"/>
                          <a:gd name="connsiteX2" fmla="*/ 0 w 1508111"/>
                          <a:gd name="connsiteY2" fmla="*/ 0 h 1476291"/>
                          <a:gd name="connsiteX0" fmla="*/ 1508111 w 1508111"/>
                          <a:gd name="connsiteY0" fmla="*/ 1230339 h 1476291"/>
                          <a:gd name="connsiteX1" fmla="*/ 404151 w 1508111"/>
                          <a:gd name="connsiteY1" fmla="*/ 892767 h 1476291"/>
                          <a:gd name="connsiteX2" fmla="*/ 0 w 1508111"/>
                          <a:gd name="connsiteY2" fmla="*/ 0 h 1476291"/>
                          <a:gd name="connsiteX0" fmla="*/ 1508111 w 1508111"/>
                          <a:gd name="connsiteY0" fmla="*/ 1230339 h 1476291"/>
                          <a:gd name="connsiteX1" fmla="*/ 404151 w 1508111"/>
                          <a:gd name="connsiteY1" fmla="*/ 892767 h 1476291"/>
                          <a:gd name="connsiteX2" fmla="*/ 0 w 1508111"/>
                          <a:gd name="connsiteY2" fmla="*/ 0 h 1476291"/>
                          <a:gd name="connsiteX0" fmla="*/ 1508111 w 1508111"/>
                          <a:gd name="connsiteY0" fmla="*/ 1230339 h 1476291"/>
                          <a:gd name="connsiteX1" fmla="*/ 542503 w 1508111"/>
                          <a:gd name="connsiteY1" fmla="*/ 892767 h 1476291"/>
                          <a:gd name="connsiteX2" fmla="*/ 0 w 1508111"/>
                          <a:gd name="connsiteY2" fmla="*/ 0 h 1476291"/>
                          <a:gd name="connsiteX0" fmla="*/ 1508111 w 1508111"/>
                          <a:gd name="connsiteY0" fmla="*/ 1230339 h 1476291"/>
                          <a:gd name="connsiteX1" fmla="*/ 542503 w 1508111"/>
                          <a:gd name="connsiteY1" fmla="*/ 892767 h 1476291"/>
                          <a:gd name="connsiteX2" fmla="*/ 0 w 1508111"/>
                          <a:gd name="connsiteY2" fmla="*/ 0 h 1476291"/>
                          <a:gd name="connsiteX0" fmla="*/ 1508111 w 1508111"/>
                          <a:gd name="connsiteY0" fmla="*/ 1230339 h 1476291"/>
                          <a:gd name="connsiteX1" fmla="*/ 542503 w 1508111"/>
                          <a:gd name="connsiteY1" fmla="*/ 892767 h 1476291"/>
                          <a:gd name="connsiteX2" fmla="*/ 0 w 1508111"/>
                          <a:gd name="connsiteY2" fmla="*/ 0 h 1476291"/>
                          <a:gd name="connsiteX0" fmla="*/ 1508111 w 1508111"/>
                          <a:gd name="connsiteY0" fmla="*/ 1230339 h 1476291"/>
                          <a:gd name="connsiteX1" fmla="*/ 542503 w 1508111"/>
                          <a:gd name="connsiteY1" fmla="*/ 892767 h 1476291"/>
                          <a:gd name="connsiteX2" fmla="*/ 0 w 1508111"/>
                          <a:gd name="connsiteY2" fmla="*/ 0 h 1476291"/>
                          <a:gd name="connsiteX0" fmla="*/ 1508111 w 1508111"/>
                          <a:gd name="connsiteY0" fmla="*/ 1230339 h 1230339"/>
                          <a:gd name="connsiteX1" fmla="*/ 542503 w 1508111"/>
                          <a:gd name="connsiteY1" fmla="*/ 892767 h 1230339"/>
                          <a:gd name="connsiteX2" fmla="*/ 0 w 1508111"/>
                          <a:gd name="connsiteY2" fmla="*/ 0 h 1230339"/>
                          <a:gd name="connsiteX0" fmla="*/ 1508111 w 1508111"/>
                          <a:gd name="connsiteY0" fmla="*/ 1230339 h 1237027"/>
                          <a:gd name="connsiteX1" fmla="*/ 542503 w 1508111"/>
                          <a:gd name="connsiteY1" fmla="*/ 892767 h 1237027"/>
                          <a:gd name="connsiteX2" fmla="*/ 0 w 1508111"/>
                          <a:gd name="connsiteY2" fmla="*/ 0 h 1237027"/>
                          <a:gd name="connsiteX0" fmla="*/ 1508111 w 1508111"/>
                          <a:gd name="connsiteY0" fmla="*/ 1230339 h 1237027"/>
                          <a:gd name="connsiteX1" fmla="*/ 542503 w 1508111"/>
                          <a:gd name="connsiteY1" fmla="*/ 892767 h 1237027"/>
                          <a:gd name="connsiteX2" fmla="*/ 0 w 1508111"/>
                          <a:gd name="connsiteY2" fmla="*/ 0 h 1237027"/>
                          <a:gd name="connsiteX0" fmla="*/ 1508111 w 1508111"/>
                          <a:gd name="connsiteY0" fmla="*/ 1230339 h 1237027"/>
                          <a:gd name="connsiteX1" fmla="*/ 542503 w 1508111"/>
                          <a:gd name="connsiteY1" fmla="*/ 892767 h 1237027"/>
                          <a:gd name="connsiteX2" fmla="*/ 0 w 1508111"/>
                          <a:gd name="connsiteY2" fmla="*/ 0 h 1237027"/>
                          <a:gd name="connsiteX0" fmla="*/ 1508111 w 1508111"/>
                          <a:gd name="connsiteY0" fmla="*/ 1230339 h 1237027"/>
                          <a:gd name="connsiteX1" fmla="*/ 542503 w 1508111"/>
                          <a:gd name="connsiteY1" fmla="*/ 892767 h 1237027"/>
                          <a:gd name="connsiteX2" fmla="*/ 0 w 1508111"/>
                          <a:gd name="connsiteY2" fmla="*/ 0 h 1237027"/>
                          <a:gd name="connsiteX0" fmla="*/ 1508111 w 1508111"/>
                          <a:gd name="connsiteY0" fmla="*/ 1230339 h 1237027"/>
                          <a:gd name="connsiteX1" fmla="*/ 542503 w 1508111"/>
                          <a:gd name="connsiteY1" fmla="*/ 892767 h 1237027"/>
                          <a:gd name="connsiteX2" fmla="*/ 0 w 1508111"/>
                          <a:gd name="connsiteY2" fmla="*/ 0 h 1237027"/>
                          <a:gd name="connsiteX0" fmla="*/ 1508111 w 1508111"/>
                          <a:gd name="connsiteY0" fmla="*/ 1230339 h 1237027"/>
                          <a:gd name="connsiteX1" fmla="*/ 542503 w 1508111"/>
                          <a:gd name="connsiteY1" fmla="*/ 892767 h 1237027"/>
                          <a:gd name="connsiteX2" fmla="*/ 0 w 1508111"/>
                          <a:gd name="connsiteY2" fmla="*/ 0 h 1237027"/>
                          <a:gd name="connsiteX0" fmla="*/ 1508111 w 1508111"/>
                          <a:gd name="connsiteY0" fmla="*/ 1230339 h 1237027"/>
                          <a:gd name="connsiteX1" fmla="*/ 542503 w 1508111"/>
                          <a:gd name="connsiteY1" fmla="*/ 892767 h 1237027"/>
                          <a:gd name="connsiteX2" fmla="*/ 0 w 1508111"/>
                          <a:gd name="connsiteY2" fmla="*/ 0 h 1237027"/>
                          <a:gd name="connsiteX0" fmla="*/ 1508111 w 1508111"/>
                          <a:gd name="connsiteY0" fmla="*/ 1230339 h 1237027"/>
                          <a:gd name="connsiteX1" fmla="*/ 542503 w 1508111"/>
                          <a:gd name="connsiteY1" fmla="*/ 892767 h 1237027"/>
                          <a:gd name="connsiteX2" fmla="*/ 0 w 1508111"/>
                          <a:gd name="connsiteY2" fmla="*/ 0 h 1237027"/>
                          <a:gd name="connsiteX0" fmla="*/ 1508111 w 1508111"/>
                          <a:gd name="connsiteY0" fmla="*/ 1230339 h 1237027"/>
                          <a:gd name="connsiteX1" fmla="*/ 542503 w 1508111"/>
                          <a:gd name="connsiteY1" fmla="*/ 892767 h 1237027"/>
                          <a:gd name="connsiteX2" fmla="*/ 0 w 1508111"/>
                          <a:gd name="connsiteY2" fmla="*/ 0 h 1237027"/>
                        </a:gdLst>
                        <a:ahLst/>
                        <a:cxnLst>
                          <a:cxn ang="0">
                            <a:pos x="connsiteX0" y="connsiteY0"/>
                          </a:cxn>
                          <a:cxn ang="0">
                            <a:pos x="connsiteX1" y="connsiteY1"/>
                          </a:cxn>
                          <a:cxn ang="0">
                            <a:pos x="connsiteX2" y="connsiteY2"/>
                          </a:cxn>
                        </a:cxnLst>
                        <a:rect l="l" t="t" r="r" b="b"/>
                        <a:pathLst>
                          <a:path w="1508111" h="1237027">
                            <a:moveTo>
                              <a:pt x="1508111" y="1230339"/>
                            </a:moveTo>
                            <a:cubicBezTo>
                              <a:pt x="984495" y="1237027"/>
                              <a:pt x="798255" y="1165772"/>
                              <a:pt x="542503" y="892767"/>
                            </a:cubicBezTo>
                            <a:cubicBezTo>
                              <a:pt x="311706" y="681223"/>
                              <a:pt x="110753" y="417479"/>
                              <a:pt x="0" y="0"/>
                            </a:cubicBezTo>
                          </a:path>
                        </a:pathLst>
                      </a:custGeom>
                      <a:ln w="28575">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5" name="Forme libre 324"/>
                      <p:cNvSpPr/>
                      <p:nvPr/>
                    </p:nvSpPr>
                    <p:spPr>
                      <a:xfrm>
                        <a:off x="4536516" y="2133045"/>
                        <a:ext cx="1352852" cy="724638"/>
                      </a:xfrm>
                      <a:custGeom>
                        <a:avLst/>
                        <a:gdLst>
                          <a:gd name="connsiteX0" fmla="*/ 104114 w 2412748"/>
                          <a:gd name="connsiteY0" fmla="*/ 1234289 h 1234289"/>
                          <a:gd name="connsiteX1" fmla="*/ 384772 w 2412748"/>
                          <a:gd name="connsiteY1" fmla="*/ 202194 h 1234289"/>
                          <a:gd name="connsiteX2" fmla="*/ 2412748 w 2412748"/>
                          <a:gd name="connsiteY2" fmla="*/ 21125 h 1234289"/>
                          <a:gd name="connsiteX3" fmla="*/ 2412748 w 2412748"/>
                          <a:gd name="connsiteY3" fmla="*/ 21125 h 1234289"/>
                          <a:gd name="connsiteX0" fmla="*/ 52057 w 2360691"/>
                          <a:gd name="connsiteY0" fmla="*/ 1448627 h 1448627"/>
                          <a:gd name="connsiteX1" fmla="*/ 761311 w 2360691"/>
                          <a:gd name="connsiteY1" fmla="*/ 202194 h 1448627"/>
                          <a:gd name="connsiteX2" fmla="*/ 2360691 w 2360691"/>
                          <a:gd name="connsiteY2" fmla="*/ 235463 h 1448627"/>
                          <a:gd name="connsiteX3" fmla="*/ 2360691 w 2360691"/>
                          <a:gd name="connsiteY3" fmla="*/ 235463 h 1448627"/>
                          <a:gd name="connsiteX0" fmla="*/ 52057 w 2360691"/>
                          <a:gd name="connsiteY0" fmla="*/ 1218709 h 1218709"/>
                          <a:gd name="connsiteX1" fmla="*/ 983640 w 2360691"/>
                          <a:gd name="connsiteY1" fmla="*/ 258004 h 1218709"/>
                          <a:gd name="connsiteX2" fmla="*/ 2360691 w 2360691"/>
                          <a:gd name="connsiteY2" fmla="*/ 5545 h 1218709"/>
                          <a:gd name="connsiteX3" fmla="*/ 2360691 w 2360691"/>
                          <a:gd name="connsiteY3" fmla="*/ 5545 h 1218709"/>
                        </a:gdLst>
                        <a:ahLst/>
                        <a:cxnLst>
                          <a:cxn ang="0">
                            <a:pos x="connsiteX0" y="connsiteY0"/>
                          </a:cxn>
                          <a:cxn ang="0">
                            <a:pos x="connsiteX1" y="connsiteY1"/>
                          </a:cxn>
                          <a:cxn ang="0">
                            <a:pos x="connsiteX2" y="connsiteY2"/>
                          </a:cxn>
                          <a:cxn ang="0">
                            <a:pos x="connsiteX3" y="connsiteY3"/>
                          </a:cxn>
                        </a:cxnLst>
                        <a:rect l="l" t="t" r="r" b="b"/>
                        <a:pathLst>
                          <a:path w="2360691" h="1218709">
                            <a:moveTo>
                              <a:pt x="52057" y="1218709"/>
                            </a:moveTo>
                            <a:cubicBezTo>
                              <a:pt x="0" y="803758"/>
                              <a:pt x="598868" y="460198"/>
                              <a:pt x="983640" y="258004"/>
                            </a:cubicBezTo>
                            <a:cubicBezTo>
                              <a:pt x="1368412" y="55810"/>
                              <a:pt x="2094128" y="0"/>
                              <a:pt x="2360691" y="5545"/>
                            </a:cubicBezTo>
                            <a:lnTo>
                              <a:pt x="2360691" y="5545"/>
                            </a:lnTo>
                          </a:path>
                        </a:pathLst>
                      </a:custGeom>
                      <a:ln w="28575">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6" name="Forme libre 325"/>
                      <p:cNvSpPr/>
                      <p:nvPr/>
                    </p:nvSpPr>
                    <p:spPr>
                      <a:xfrm>
                        <a:off x="3964581" y="1718066"/>
                        <a:ext cx="1946626" cy="2223396"/>
                      </a:xfrm>
                      <a:custGeom>
                        <a:avLst/>
                        <a:gdLst>
                          <a:gd name="connsiteX0" fmla="*/ 2856368 w 3535378"/>
                          <a:gd name="connsiteY0" fmla="*/ 2688880 h 2688880"/>
                          <a:gd name="connsiteX1" fmla="*/ 113168 w 3535378"/>
                          <a:gd name="connsiteY1" fmla="*/ 1358020 h 2688880"/>
                          <a:gd name="connsiteX2" fmla="*/ 3535378 w 3535378"/>
                          <a:gd name="connsiteY2" fmla="*/ 0 h 2688880"/>
                          <a:gd name="connsiteX3" fmla="*/ 3535378 w 3535378"/>
                          <a:gd name="connsiteY3" fmla="*/ 0 h 2688880"/>
                          <a:gd name="connsiteX0" fmla="*/ 2531777 w 3210787"/>
                          <a:gd name="connsiteY0" fmla="*/ 2688880 h 2688880"/>
                          <a:gd name="connsiteX1" fmla="*/ 113168 w 3210787"/>
                          <a:gd name="connsiteY1" fmla="*/ 1358020 h 2688880"/>
                          <a:gd name="connsiteX2" fmla="*/ 3210787 w 3210787"/>
                          <a:gd name="connsiteY2" fmla="*/ 0 h 2688880"/>
                          <a:gd name="connsiteX3" fmla="*/ 3210787 w 3210787"/>
                          <a:gd name="connsiteY3" fmla="*/ 0 h 2688880"/>
                          <a:gd name="connsiteX0" fmla="*/ 2531777 w 3210787"/>
                          <a:gd name="connsiteY0" fmla="*/ 3305394 h 3305394"/>
                          <a:gd name="connsiteX1" fmla="*/ 113168 w 3210787"/>
                          <a:gd name="connsiteY1" fmla="*/ 1974534 h 3305394"/>
                          <a:gd name="connsiteX2" fmla="*/ 3210787 w 3210787"/>
                          <a:gd name="connsiteY2" fmla="*/ 616514 h 3305394"/>
                          <a:gd name="connsiteX3" fmla="*/ 3210787 w 3210787"/>
                          <a:gd name="connsiteY3" fmla="*/ 616514 h 3305394"/>
                          <a:gd name="connsiteX0" fmla="*/ 2632841 w 3311851"/>
                          <a:gd name="connsiteY0" fmla="*/ 3305394 h 3305394"/>
                          <a:gd name="connsiteX1" fmla="*/ 214232 w 3311851"/>
                          <a:gd name="connsiteY1" fmla="*/ 1974534 h 3305394"/>
                          <a:gd name="connsiteX2" fmla="*/ 3311851 w 3311851"/>
                          <a:gd name="connsiteY2" fmla="*/ 616514 h 3305394"/>
                          <a:gd name="connsiteX3" fmla="*/ 3311851 w 3311851"/>
                          <a:gd name="connsiteY3" fmla="*/ 616514 h 3305394"/>
                          <a:gd name="connsiteX0" fmla="*/ 2632841 w 3311851"/>
                          <a:gd name="connsiteY0" fmla="*/ 3305394 h 3731480"/>
                          <a:gd name="connsiteX1" fmla="*/ 214232 w 3311851"/>
                          <a:gd name="connsiteY1" fmla="*/ 1974534 h 3731480"/>
                          <a:gd name="connsiteX2" fmla="*/ 3311851 w 3311851"/>
                          <a:gd name="connsiteY2" fmla="*/ 616514 h 3731480"/>
                          <a:gd name="connsiteX3" fmla="*/ 3311851 w 3311851"/>
                          <a:gd name="connsiteY3" fmla="*/ 616514 h 3731480"/>
                          <a:gd name="connsiteX0" fmla="*/ 2632841 w 3311851"/>
                          <a:gd name="connsiteY0" fmla="*/ 3305394 h 3731480"/>
                          <a:gd name="connsiteX1" fmla="*/ 214232 w 3311851"/>
                          <a:gd name="connsiteY1" fmla="*/ 1974534 h 3731480"/>
                          <a:gd name="connsiteX2" fmla="*/ 3311851 w 3311851"/>
                          <a:gd name="connsiteY2" fmla="*/ 616514 h 3731480"/>
                          <a:gd name="connsiteX3" fmla="*/ 3311851 w 3311851"/>
                          <a:gd name="connsiteY3" fmla="*/ 616514 h 3731480"/>
                          <a:gd name="connsiteX0" fmla="*/ 2632841 w 3311851"/>
                          <a:gd name="connsiteY0" fmla="*/ 3305394 h 3731480"/>
                          <a:gd name="connsiteX1" fmla="*/ 214232 w 3311851"/>
                          <a:gd name="connsiteY1" fmla="*/ 1974534 h 3731480"/>
                          <a:gd name="connsiteX2" fmla="*/ 3311851 w 3311851"/>
                          <a:gd name="connsiteY2" fmla="*/ 616514 h 3731480"/>
                          <a:gd name="connsiteX3" fmla="*/ 3311851 w 3311851"/>
                          <a:gd name="connsiteY3" fmla="*/ 616514 h 3731480"/>
                          <a:gd name="connsiteX0" fmla="*/ 2632841 w 3311851"/>
                          <a:gd name="connsiteY0" fmla="*/ 3305394 h 3731480"/>
                          <a:gd name="connsiteX1" fmla="*/ 214232 w 3311851"/>
                          <a:gd name="connsiteY1" fmla="*/ 1974534 h 3731480"/>
                          <a:gd name="connsiteX2" fmla="*/ 3311851 w 3311851"/>
                          <a:gd name="connsiteY2" fmla="*/ 616514 h 3731480"/>
                          <a:gd name="connsiteX3" fmla="*/ 3311851 w 3311851"/>
                          <a:gd name="connsiteY3" fmla="*/ 616514 h 3731480"/>
                        </a:gdLst>
                        <a:ahLst/>
                        <a:cxnLst>
                          <a:cxn ang="0">
                            <a:pos x="connsiteX0" y="connsiteY0"/>
                          </a:cxn>
                          <a:cxn ang="0">
                            <a:pos x="connsiteX1" y="connsiteY1"/>
                          </a:cxn>
                          <a:cxn ang="0">
                            <a:pos x="connsiteX2" y="connsiteY2"/>
                          </a:cxn>
                          <a:cxn ang="0">
                            <a:pos x="connsiteX3" y="connsiteY3"/>
                          </a:cxn>
                        </a:cxnLst>
                        <a:rect l="l" t="t" r="r" b="b"/>
                        <a:pathLst>
                          <a:path w="3311851" h="3731480">
                            <a:moveTo>
                              <a:pt x="2632841" y="3305394"/>
                            </a:moveTo>
                            <a:cubicBezTo>
                              <a:pt x="1365053" y="3731480"/>
                              <a:pt x="0" y="3121578"/>
                              <a:pt x="214232" y="1974534"/>
                            </a:cubicBezTo>
                            <a:cubicBezTo>
                              <a:pt x="1103947" y="0"/>
                              <a:pt x="2618486" y="517198"/>
                              <a:pt x="3311851" y="616514"/>
                            </a:cubicBezTo>
                            <a:lnTo>
                              <a:pt x="3311851" y="616514"/>
                            </a:lnTo>
                          </a:path>
                        </a:pathLst>
                      </a:custGeom>
                      <a:ln w="3810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0" name="Groupe 194"/>
                    <p:cNvGrpSpPr/>
                    <p:nvPr/>
                  </p:nvGrpSpPr>
                  <p:grpSpPr>
                    <a:xfrm>
                      <a:off x="4536391" y="2145794"/>
                      <a:ext cx="2934171" cy="1526426"/>
                      <a:chOff x="4536391" y="2145794"/>
                      <a:chExt cx="2934171" cy="1526426"/>
                    </a:xfrm>
                  </p:grpSpPr>
                  <p:sp>
                    <p:nvSpPr>
                      <p:cNvPr id="319" name="Forme libre 318"/>
                      <p:cNvSpPr/>
                      <p:nvPr/>
                    </p:nvSpPr>
                    <p:spPr>
                      <a:xfrm rot="7819930">
                        <a:off x="6388380" y="1920780"/>
                        <a:ext cx="338297" cy="1522092"/>
                      </a:xfrm>
                      <a:custGeom>
                        <a:avLst/>
                        <a:gdLst>
                          <a:gd name="connsiteX0" fmla="*/ 104114 w 2412748"/>
                          <a:gd name="connsiteY0" fmla="*/ 1234289 h 1234289"/>
                          <a:gd name="connsiteX1" fmla="*/ 384772 w 2412748"/>
                          <a:gd name="connsiteY1" fmla="*/ 202194 h 1234289"/>
                          <a:gd name="connsiteX2" fmla="*/ 2412748 w 2412748"/>
                          <a:gd name="connsiteY2" fmla="*/ 21125 h 1234289"/>
                          <a:gd name="connsiteX3" fmla="*/ 2412748 w 2412748"/>
                          <a:gd name="connsiteY3" fmla="*/ 21125 h 1234289"/>
                          <a:gd name="connsiteX0" fmla="*/ 510558 w 2951060"/>
                          <a:gd name="connsiteY0" fmla="*/ 1825320 h 4466165"/>
                          <a:gd name="connsiteX1" fmla="*/ 791216 w 2951060"/>
                          <a:gd name="connsiteY1" fmla="*/ 793225 h 4466165"/>
                          <a:gd name="connsiteX2" fmla="*/ 2819192 w 2951060"/>
                          <a:gd name="connsiteY2" fmla="*/ 612156 h 4466165"/>
                          <a:gd name="connsiteX3" fmla="*/ 0 w 2951060"/>
                          <a:gd name="connsiteY3" fmla="*/ 4466165 h 4466165"/>
                          <a:gd name="connsiteX0" fmla="*/ 2254924 w 2889424"/>
                          <a:gd name="connsiteY0" fmla="*/ 1133550 h 3774395"/>
                          <a:gd name="connsiteX1" fmla="*/ 2535582 w 2889424"/>
                          <a:gd name="connsiteY1" fmla="*/ 101455 h 3774395"/>
                          <a:gd name="connsiteX2" fmla="*/ 131870 w 2889424"/>
                          <a:gd name="connsiteY2" fmla="*/ 1742280 h 3774395"/>
                          <a:gd name="connsiteX3" fmla="*/ 1744366 w 2889424"/>
                          <a:gd name="connsiteY3" fmla="*/ 3774395 h 3774395"/>
                          <a:gd name="connsiteX0" fmla="*/ 2254922 w 2684095"/>
                          <a:gd name="connsiteY0" fmla="*/ 0 h 2640845"/>
                          <a:gd name="connsiteX1" fmla="*/ 131868 w 2684095"/>
                          <a:gd name="connsiteY1" fmla="*/ 608730 h 2640845"/>
                          <a:gd name="connsiteX2" fmla="*/ 1744364 w 2684095"/>
                          <a:gd name="connsiteY2" fmla="*/ 2640845 h 2640845"/>
                          <a:gd name="connsiteX0" fmla="*/ 1322878 w 1752051"/>
                          <a:gd name="connsiteY0" fmla="*/ 0 h 2640845"/>
                          <a:gd name="connsiteX1" fmla="*/ 131870 w 1752051"/>
                          <a:gd name="connsiteY1" fmla="*/ 1395348 h 2640845"/>
                          <a:gd name="connsiteX2" fmla="*/ 812320 w 1752051"/>
                          <a:gd name="connsiteY2" fmla="*/ 2640845 h 2640845"/>
                          <a:gd name="connsiteX0" fmla="*/ 1322876 w 1322876"/>
                          <a:gd name="connsiteY0" fmla="*/ 0 h 2640845"/>
                          <a:gd name="connsiteX1" fmla="*/ 131868 w 1322876"/>
                          <a:gd name="connsiteY1" fmla="*/ 1395348 h 2640845"/>
                          <a:gd name="connsiteX2" fmla="*/ 812318 w 1322876"/>
                          <a:gd name="connsiteY2" fmla="*/ 2640845 h 2640845"/>
                          <a:gd name="connsiteX0" fmla="*/ 929794 w 929794"/>
                          <a:gd name="connsiteY0" fmla="*/ 0 h 2640845"/>
                          <a:gd name="connsiteX1" fmla="*/ 131868 w 929794"/>
                          <a:gd name="connsiteY1" fmla="*/ 1232336 h 2640845"/>
                          <a:gd name="connsiteX2" fmla="*/ 419236 w 929794"/>
                          <a:gd name="connsiteY2" fmla="*/ 2640845 h 2640845"/>
                        </a:gdLst>
                        <a:ahLst/>
                        <a:cxnLst>
                          <a:cxn ang="0">
                            <a:pos x="connsiteX0" y="connsiteY0"/>
                          </a:cxn>
                          <a:cxn ang="0">
                            <a:pos x="connsiteX1" y="connsiteY1"/>
                          </a:cxn>
                          <a:cxn ang="0">
                            <a:pos x="connsiteX2" y="connsiteY2"/>
                          </a:cxn>
                        </a:cxnLst>
                        <a:rect l="l" t="t" r="r" b="b"/>
                        <a:pathLst>
                          <a:path w="929794" h="2640845">
                            <a:moveTo>
                              <a:pt x="929794" y="0"/>
                            </a:moveTo>
                            <a:cubicBezTo>
                              <a:pt x="487491" y="126819"/>
                              <a:pt x="216961" y="792195"/>
                              <a:pt x="131868" y="1232336"/>
                            </a:cubicBezTo>
                            <a:cubicBezTo>
                              <a:pt x="-1" y="1844492"/>
                              <a:pt x="478273" y="2550790"/>
                              <a:pt x="419236" y="2640845"/>
                            </a:cubicBezTo>
                          </a:path>
                        </a:pathLst>
                      </a:custGeom>
                      <a:ln w="19050">
                        <a:solidFill>
                          <a:schemeClr val="bg2">
                            <a:lumMod val="75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7" name="Forme libre 326"/>
                      <p:cNvSpPr/>
                      <p:nvPr/>
                    </p:nvSpPr>
                    <p:spPr>
                      <a:xfrm rot="7819930">
                        <a:off x="5212169" y="2029021"/>
                        <a:ext cx="1185390" cy="2101007"/>
                      </a:xfrm>
                      <a:custGeom>
                        <a:avLst/>
                        <a:gdLst>
                          <a:gd name="connsiteX0" fmla="*/ 104114 w 2412748"/>
                          <a:gd name="connsiteY0" fmla="*/ 1234289 h 1234289"/>
                          <a:gd name="connsiteX1" fmla="*/ 384772 w 2412748"/>
                          <a:gd name="connsiteY1" fmla="*/ 202194 h 1234289"/>
                          <a:gd name="connsiteX2" fmla="*/ 2412748 w 2412748"/>
                          <a:gd name="connsiteY2" fmla="*/ 21125 h 1234289"/>
                          <a:gd name="connsiteX3" fmla="*/ 2412748 w 2412748"/>
                          <a:gd name="connsiteY3" fmla="*/ 21125 h 1234289"/>
                          <a:gd name="connsiteX0" fmla="*/ 510558 w 2951060"/>
                          <a:gd name="connsiteY0" fmla="*/ 1825320 h 4466165"/>
                          <a:gd name="connsiteX1" fmla="*/ 791216 w 2951060"/>
                          <a:gd name="connsiteY1" fmla="*/ 793225 h 4466165"/>
                          <a:gd name="connsiteX2" fmla="*/ 2819192 w 2951060"/>
                          <a:gd name="connsiteY2" fmla="*/ 612156 h 4466165"/>
                          <a:gd name="connsiteX3" fmla="*/ 0 w 2951060"/>
                          <a:gd name="connsiteY3" fmla="*/ 4466165 h 4466165"/>
                          <a:gd name="connsiteX0" fmla="*/ 2254924 w 2889424"/>
                          <a:gd name="connsiteY0" fmla="*/ 1133550 h 3774395"/>
                          <a:gd name="connsiteX1" fmla="*/ 2535582 w 2889424"/>
                          <a:gd name="connsiteY1" fmla="*/ 101455 h 3774395"/>
                          <a:gd name="connsiteX2" fmla="*/ 131870 w 2889424"/>
                          <a:gd name="connsiteY2" fmla="*/ 1742280 h 3774395"/>
                          <a:gd name="connsiteX3" fmla="*/ 1744366 w 2889424"/>
                          <a:gd name="connsiteY3" fmla="*/ 3774395 h 3774395"/>
                          <a:gd name="connsiteX0" fmla="*/ 2254922 w 2684095"/>
                          <a:gd name="connsiteY0" fmla="*/ 0 h 2640845"/>
                          <a:gd name="connsiteX1" fmla="*/ 131868 w 2684095"/>
                          <a:gd name="connsiteY1" fmla="*/ 608730 h 2640845"/>
                          <a:gd name="connsiteX2" fmla="*/ 1744364 w 2684095"/>
                          <a:gd name="connsiteY2" fmla="*/ 2640845 h 2640845"/>
                          <a:gd name="connsiteX0" fmla="*/ 1322878 w 1752051"/>
                          <a:gd name="connsiteY0" fmla="*/ 0 h 2640845"/>
                          <a:gd name="connsiteX1" fmla="*/ 131870 w 1752051"/>
                          <a:gd name="connsiteY1" fmla="*/ 1395348 h 2640845"/>
                          <a:gd name="connsiteX2" fmla="*/ 812320 w 1752051"/>
                          <a:gd name="connsiteY2" fmla="*/ 2640845 h 2640845"/>
                          <a:gd name="connsiteX0" fmla="*/ 1322876 w 1322876"/>
                          <a:gd name="connsiteY0" fmla="*/ 0 h 2640845"/>
                          <a:gd name="connsiteX1" fmla="*/ 131868 w 1322876"/>
                          <a:gd name="connsiteY1" fmla="*/ 1395348 h 2640845"/>
                          <a:gd name="connsiteX2" fmla="*/ 812318 w 1322876"/>
                          <a:gd name="connsiteY2" fmla="*/ 2640845 h 2640845"/>
                          <a:gd name="connsiteX0" fmla="*/ 568219 w 871357"/>
                          <a:gd name="connsiteY0" fmla="*/ 0 h 2844239"/>
                          <a:gd name="connsiteX1" fmla="*/ 131870 w 871357"/>
                          <a:gd name="connsiteY1" fmla="*/ 1598742 h 2844239"/>
                          <a:gd name="connsiteX2" fmla="*/ 812320 w 871357"/>
                          <a:gd name="connsiteY2" fmla="*/ 2844239 h 2844239"/>
                          <a:gd name="connsiteX0" fmla="*/ 568217 w 3910700"/>
                          <a:gd name="connsiteY0" fmla="*/ 0 h 3728607"/>
                          <a:gd name="connsiteX1" fmla="*/ 131868 w 3910700"/>
                          <a:gd name="connsiteY1" fmla="*/ 1598742 h 3728607"/>
                          <a:gd name="connsiteX2" fmla="*/ 3851662 w 3910700"/>
                          <a:gd name="connsiteY2" fmla="*/ 3728607 h 3728607"/>
                          <a:gd name="connsiteX0" fmla="*/ 442303 w 3784784"/>
                          <a:gd name="connsiteY0" fmla="*/ 0 h 3728607"/>
                          <a:gd name="connsiteX1" fmla="*/ 1051115 w 3784784"/>
                          <a:gd name="connsiteY1" fmla="*/ 2001960 h 3728607"/>
                          <a:gd name="connsiteX2" fmla="*/ 3725748 w 3784784"/>
                          <a:gd name="connsiteY2" fmla="*/ 3728607 h 3728607"/>
                          <a:gd name="connsiteX0" fmla="*/ 442303 w 3784786"/>
                          <a:gd name="connsiteY0" fmla="*/ 0 h 3728607"/>
                          <a:gd name="connsiteX1" fmla="*/ 1051115 w 3784786"/>
                          <a:gd name="connsiteY1" fmla="*/ 2001960 h 3728607"/>
                          <a:gd name="connsiteX2" fmla="*/ 3725748 w 3784786"/>
                          <a:gd name="connsiteY2" fmla="*/ 3728607 h 3728607"/>
                          <a:gd name="connsiteX0" fmla="*/ 442303 w 3784784"/>
                          <a:gd name="connsiteY0" fmla="*/ 0 h 3728607"/>
                          <a:gd name="connsiteX1" fmla="*/ 1051115 w 3784784"/>
                          <a:gd name="connsiteY1" fmla="*/ 2001960 h 3728607"/>
                          <a:gd name="connsiteX2" fmla="*/ 3725748 w 3784784"/>
                          <a:gd name="connsiteY2" fmla="*/ 3728607 h 3728607"/>
                          <a:gd name="connsiteX0" fmla="*/ 442303 w 3784786"/>
                          <a:gd name="connsiteY0" fmla="*/ 0 h 3728607"/>
                          <a:gd name="connsiteX1" fmla="*/ 1051115 w 3784786"/>
                          <a:gd name="connsiteY1" fmla="*/ 2001960 h 3728607"/>
                          <a:gd name="connsiteX2" fmla="*/ 3725748 w 3784786"/>
                          <a:gd name="connsiteY2" fmla="*/ 3728607 h 3728607"/>
                          <a:gd name="connsiteX0" fmla="*/ 442303 w 3784784"/>
                          <a:gd name="connsiteY0" fmla="*/ 0 h 3728607"/>
                          <a:gd name="connsiteX1" fmla="*/ 1051115 w 3784784"/>
                          <a:gd name="connsiteY1" fmla="*/ 2001960 h 3728607"/>
                          <a:gd name="connsiteX2" fmla="*/ 3725748 w 3784784"/>
                          <a:gd name="connsiteY2" fmla="*/ 3728607 h 3728607"/>
                          <a:gd name="connsiteX0" fmla="*/ 45286 w 3387768"/>
                          <a:gd name="connsiteY0" fmla="*/ 259041 h 3987648"/>
                          <a:gd name="connsiteX1" fmla="*/ 101469 w 3387768"/>
                          <a:gd name="connsiteY1" fmla="*/ 333660 h 3987648"/>
                          <a:gd name="connsiteX2" fmla="*/ 654098 w 3387768"/>
                          <a:gd name="connsiteY2" fmla="*/ 2261001 h 3987648"/>
                          <a:gd name="connsiteX3" fmla="*/ 3328731 w 3387768"/>
                          <a:gd name="connsiteY3" fmla="*/ 3987648 h 3987648"/>
                          <a:gd name="connsiteX0" fmla="*/ 135501 w 3477983"/>
                          <a:gd name="connsiteY0" fmla="*/ 247253 h 3975860"/>
                          <a:gd name="connsiteX1" fmla="*/ 9363 w 3477983"/>
                          <a:gd name="connsiteY1" fmla="*/ 317978 h 3975860"/>
                          <a:gd name="connsiteX2" fmla="*/ 191684 w 3477983"/>
                          <a:gd name="connsiteY2" fmla="*/ 321872 h 3975860"/>
                          <a:gd name="connsiteX3" fmla="*/ 744313 w 3477983"/>
                          <a:gd name="connsiteY3" fmla="*/ 2249213 h 3975860"/>
                          <a:gd name="connsiteX4" fmla="*/ 3418946 w 3477983"/>
                          <a:gd name="connsiteY4" fmla="*/ 3975860 h 3975860"/>
                          <a:gd name="connsiteX0" fmla="*/ 45287 w 3387769"/>
                          <a:gd name="connsiteY0" fmla="*/ 259041 h 3987648"/>
                          <a:gd name="connsiteX1" fmla="*/ 101470 w 3387769"/>
                          <a:gd name="connsiteY1" fmla="*/ 333660 h 3987648"/>
                          <a:gd name="connsiteX2" fmla="*/ 654099 w 3387769"/>
                          <a:gd name="connsiteY2" fmla="*/ 2261001 h 3987648"/>
                          <a:gd name="connsiteX3" fmla="*/ 3328732 w 3387769"/>
                          <a:gd name="connsiteY3" fmla="*/ 3987648 h 3987648"/>
                          <a:gd name="connsiteX0" fmla="*/ 0 w 3342482"/>
                          <a:gd name="connsiteY0" fmla="*/ 0 h 3728607"/>
                          <a:gd name="connsiteX1" fmla="*/ 608812 w 3342482"/>
                          <a:gd name="connsiteY1" fmla="*/ 2001960 h 3728607"/>
                          <a:gd name="connsiteX2" fmla="*/ 3283445 w 3342482"/>
                          <a:gd name="connsiteY2" fmla="*/ 3728607 h 3728607"/>
                        </a:gdLst>
                        <a:ahLst/>
                        <a:cxnLst>
                          <a:cxn ang="0">
                            <a:pos x="connsiteX0" y="connsiteY0"/>
                          </a:cxn>
                          <a:cxn ang="0">
                            <a:pos x="connsiteX1" y="connsiteY1"/>
                          </a:cxn>
                          <a:cxn ang="0">
                            <a:pos x="connsiteX2" y="connsiteY2"/>
                          </a:cxn>
                        </a:cxnLst>
                        <a:rect l="l" t="t" r="r" b="b"/>
                        <a:pathLst>
                          <a:path w="3342482" h="3728607">
                            <a:moveTo>
                              <a:pt x="0" y="0"/>
                            </a:moveTo>
                            <a:cubicBezTo>
                              <a:pt x="126836" y="417075"/>
                              <a:pt x="61571" y="1380526"/>
                              <a:pt x="608812" y="2001960"/>
                            </a:cubicBezTo>
                            <a:cubicBezTo>
                              <a:pt x="1524920" y="3014964"/>
                              <a:pt x="3342482" y="3638552"/>
                              <a:pt x="3283445" y="3728607"/>
                            </a:cubicBezTo>
                          </a:path>
                        </a:pathLst>
                      </a:custGeom>
                      <a:ln w="28575">
                        <a:solidFill>
                          <a:srgbClr val="FFFF00"/>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8" name="Forme libre 327"/>
                      <p:cNvSpPr/>
                      <p:nvPr/>
                    </p:nvSpPr>
                    <p:spPr>
                      <a:xfrm>
                        <a:off x="4536391" y="2169829"/>
                        <a:ext cx="1352852" cy="724638"/>
                      </a:xfrm>
                      <a:custGeom>
                        <a:avLst/>
                        <a:gdLst>
                          <a:gd name="connsiteX0" fmla="*/ 104114 w 2412748"/>
                          <a:gd name="connsiteY0" fmla="*/ 1234289 h 1234289"/>
                          <a:gd name="connsiteX1" fmla="*/ 384772 w 2412748"/>
                          <a:gd name="connsiteY1" fmla="*/ 202194 h 1234289"/>
                          <a:gd name="connsiteX2" fmla="*/ 2412748 w 2412748"/>
                          <a:gd name="connsiteY2" fmla="*/ 21125 h 1234289"/>
                          <a:gd name="connsiteX3" fmla="*/ 2412748 w 2412748"/>
                          <a:gd name="connsiteY3" fmla="*/ 21125 h 1234289"/>
                          <a:gd name="connsiteX0" fmla="*/ 52057 w 2360691"/>
                          <a:gd name="connsiteY0" fmla="*/ 1448627 h 1448627"/>
                          <a:gd name="connsiteX1" fmla="*/ 761311 w 2360691"/>
                          <a:gd name="connsiteY1" fmla="*/ 202194 h 1448627"/>
                          <a:gd name="connsiteX2" fmla="*/ 2360691 w 2360691"/>
                          <a:gd name="connsiteY2" fmla="*/ 235463 h 1448627"/>
                          <a:gd name="connsiteX3" fmla="*/ 2360691 w 2360691"/>
                          <a:gd name="connsiteY3" fmla="*/ 235463 h 1448627"/>
                          <a:gd name="connsiteX0" fmla="*/ 52057 w 2360691"/>
                          <a:gd name="connsiteY0" fmla="*/ 1218709 h 1218709"/>
                          <a:gd name="connsiteX1" fmla="*/ 983640 w 2360691"/>
                          <a:gd name="connsiteY1" fmla="*/ 258004 h 1218709"/>
                          <a:gd name="connsiteX2" fmla="*/ 2360691 w 2360691"/>
                          <a:gd name="connsiteY2" fmla="*/ 5545 h 1218709"/>
                          <a:gd name="connsiteX3" fmla="*/ 2360691 w 2360691"/>
                          <a:gd name="connsiteY3" fmla="*/ 5545 h 1218709"/>
                        </a:gdLst>
                        <a:ahLst/>
                        <a:cxnLst>
                          <a:cxn ang="0">
                            <a:pos x="connsiteX0" y="connsiteY0"/>
                          </a:cxn>
                          <a:cxn ang="0">
                            <a:pos x="connsiteX1" y="connsiteY1"/>
                          </a:cxn>
                          <a:cxn ang="0">
                            <a:pos x="connsiteX2" y="connsiteY2"/>
                          </a:cxn>
                          <a:cxn ang="0">
                            <a:pos x="connsiteX3" y="connsiteY3"/>
                          </a:cxn>
                        </a:cxnLst>
                        <a:rect l="l" t="t" r="r" b="b"/>
                        <a:pathLst>
                          <a:path w="2360691" h="1218709">
                            <a:moveTo>
                              <a:pt x="52057" y="1218709"/>
                            </a:moveTo>
                            <a:cubicBezTo>
                              <a:pt x="0" y="803758"/>
                              <a:pt x="598868" y="460198"/>
                              <a:pt x="983640" y="258004"/>
                            </a:cubicBezTo>
                            <a:cubicBezTo>
                              <a:pt x="1368412" y="55810"/>
                              <a:pt x="2094128" y="0"/>
                              <a:pt x="2360691" y="5545"/>
                            </a:cubicBezTo>
                            <a:lnTo>
                              <a:pt x="2360691" y="5545"/>
                            </a:lnTo>
                          </a:path>
                        </a:pathLst>
                      </a:custGeom>
                      <a:ln w="28575">
                        <a:solidFill>
                          <a:srgbClr val="FFFF00"/>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3" name="Forme libre 332"/>
                      <p:cNvSpPr/>
                      <p:nvPr/>
                    </p:nvSpPr>
                    <p:spPr>
                      <a:xfrm rot="7819930">
                        <a:off x="6326904" y="1699429"/>
                        <a:ext cx="697293" cy="1590023"/>
                      </a:xfrm>
                      <a:custGeom>
                        <a:avLst/>
                        <a:gdLst>
                          <a:gd name="connsiteX0" fmla="*/ 104114 w 2412748"/>
                          <a:gd name="connsiteY0" fmla="*/ 1234289 h 1234289"/>
                          <a:gd name="connsiteX1" fmla="*/ 384772 w 2412748"/>
                          <a:gd name="connsiteY1" fmla="*/ 202194 h 1234289"/>
                          <a:gd name="connsiteX2" fmla="*/ 2412748 w 2412748"/>
                          <a:gd name="connsiteY2" fmla="*/ 21125 h 1234289"/>
                          <a:gd name="connsiteX3" fmla="*/ 2412748 w 2412748"/>
                          <a:gd name="connsiteY3" fmla="*/ 21125 h 1234289"/>
                          <a:gd name="connsiteX0" fmla="*/ 510558 w 2951060"/>
                          <a:gd name="connsiteY0" fmla="*/ 1825320 h 4466165"/>
                          <a:gd name="connsiteX1" fmla="*/ 791216 w 2951060"/>
                          <a:gd name="connsiteY1" fmla="*/ 793225 h 4466165"/>
                          <a:gd name="connsiteX2" fmla="*/ 2819192 w 2951060"/>
                          <a:gd name="connsiteY2" fmla="*/ 612156 h 4466165"/>
                          <a:gd name="connsiteX3" fmla="*/ 0 w 2951060"/>
                          <a:gd name="connsiteY3" fmla="*/ 4466165 h 4466165"/>
                          <a:gd name="connsiteX0" fmla="*/ 2254924 w 2889424"/>
                          <a:gd name="connsiteY0" fmla="*/ 1133550 h 3774395"/>
                          <a:gd name="connsiteX1" fmla="*/ 2535582 w 2889424"/>
                          <a:gd name="connsiteY1" fmla="*/ 101455 h 3774395"/>
                          <a:gd name="connsiteX2" fmla="*/ 131870 w 2889424"/>
                          <a:gd name="connsiteY2" fmla="*/ 1742280 h 3774395"/>
                          <a:gd name="connsiteX3" fmla="*/ 1744366 w 2889424"/>
                          <a:gd name="connsiteY3" fmla="*/ 3774395 h 3774395"/>
                          <a:gd name="connsiteX0" fmla="*/ 2254922 w 2684095"/>
                          <a:gd name="connsiteY0" fmla="*/ 0 h 2640845"/>
                          <a:gd name="connsiteX1" fmla="*/ 131868 w 2684095"/>
                          <a:gd name="connsiteY1" fmla="*/ 608730 h 2640845"/>
                          <a:gd name="connsiteX2" fmla="*/ 1744364 w 2684095"/>
                          <a:gd name="connsiteY2" fmla="*/ 2640845 h 2640845"/>
                          <a:gd name="connsiteX0" fmla="*/ 1322878 w 1752051"/>
                          <a:gd name="connsiteY0" fmla="*/ 0 h 2640845"/>
                          <a:gd name="connsiteX1" fmla="*/ 131870 w 1752051"/>
                          <a:gd name="connsiteY1" fmla="*/ 1395348 h 2640845"/>
                          <a:gd name="connsiteX2" fmla="*/ 812320 w 1752051"/>
                          <a:gd name="connsiteY2" fmla="*/ 2640845 h 2640845"/>
                          <a:gd name="connsiteX0" fmla="*/ 1322876 w 1322876"/>
                          <a:gd name="connsiteY0" fmla="*/ 0 h 2640845"/>
                          <a:gd name="connsiteX1" fmla="*/ 131868 w 1322876"/>
                          <a:gd name="connsiteY1" fmla="*/ 1395348 h 2640845"/>
                          <a:gd name="connsiteX2" fmla="*/ 812318 w 1322876"/>
                          <a:gd name="connsiteY2" fmla="*/ 2640845 h 2640845"/>
                          <a:gd name="connsiteX0" fmla="*/ 929794 w 929794"/>
                          <a:gd name="connsiteY0" fmla="*/ 0 h 2640845"/>
                          <a:gd name="connsiteX1" fmla="*/ 131868 w 929794"/>
                          <a:gd name="connsiteY1" fmla="*/ 1232336 h 2640845"/>
                          <a:gd name="connsiteX2" fmla="*/ 419236 w 929794"/>
                          <a:gd name="connsiteY2" fmla="*/ 2640845 h 2640845"/>
                          <a:gd name="connsiteX0" fmla="*/ 929795 w 929795"/>
                          <a:gd name="connsiteY0" fmla="*/ 0 h 2640845"/>
                          <a:gd name="connsiteX1" fmla="*/ 131869 w 929795"/>
                          <a:gd name="connsiteY1" fmla="*/ 1232336 h 2640845"/>
                          <a:gd name="connsiteX2" fmla="*/ 419237 w 929795"/>
                          <a:gd name="connsiteY2" fmla="*/ 2640845 h 2640845"/>
                          <a:gd name="connsiteX0" fmla="*/ 929795 w 929795"/>
                          <a:gd name="connsiteY0" fmla="*/ 0 h 2758705"/>
                          <a:gd name="connsiteX1" fmla="*/ 131869 w 929795"/>
                          <a:gd name="connsiteY1" fmla="*/ 1232336 h 2758705"/>
                          <a:gd name="connsiteX2" fmla="*/ 537320 w 929795"/>
                          <a:gd name="connsiteY2" fmla="*/ 2758705 h 2758705"/>
                          <a:gd name="connsiteX0" fmla="*/ 1146810 w 1146810"/>
                          <a:gd name="connsiteY0" fmla="*/ 0 h 2758705"/>
                          <a:gd name="connsiteX1" fmla="*/ 348884 w 1146810"/>
                          <a:gd name="connsiteY1" fmla="*/ 1232336 h 2758705"/>
                          <a:gd name="connsiteX2" fmla="*/ 67575 w 1146810"/>
                          <a:gd name="connsiteY2" fmla="*/ 1351423 h 2758705"/>
                          <a:gd name="connsiteX3" fmla="*/ 754335 w 1146810"/>
                          <a:gd name="connsiteY3" fmla="*/ 2758705 h 2758705"/>
                          <a:gd name="connsiteX0" fmla="*/ 1185478 w 1185478"/>
                          <a:gd name="connsiteY0" fmla="*/ 0 h 2758705"/>
                          <a:gd name="connsiteX1" fmla="*/ 155547 w 1185478"/>
                          <a:gd name="connsiteY1" fmla="*/ 980987 h 2758705"/>
                          <a:gd name="connsiteX2" fmla="*/ 106243 w 1185478"/>
                          <a:gd name="connsiteY2" fmla="*/ 1351423 h 2758705"/>
                          <a:gd name="connsiteX3" fmla="*/ 793003 w 1185478"/>
                          <a:gd name="connsiteY3" fmla="*/ 2758705 h 2758705"/>
                          <a:gd name="connsiteX0" fmla="*/ 1095343 w 1095343"/>
                          <a:gd name="connsiteY0" fmla="*/ 0 h 2758705"/>
                          <a:gd name="connsiteX1" fmla="*/ 65412 w 1095343"/>
                          <a:gd name="connsiteY1" fmla="*/ 980987 h 2758705"/>
                          <a:gd name="connsiteX2" fmla="*/ 702868 w 1095343"/>
                          <a:gd name="connsiteY2" fmla="*/ 2758705 h 2758705"/>
                          <a:gd name="connsiteX0" fmla="*/ 1280436 w 1280436"/>
                          <a:gd name="connsiteY0" fmla="*/ 0 h 2758705"/>
                          <a:gd name="connsiteX1" fmla="*/ 250505 w 1280436"/>
                          <a:gd name="connsiteY1" fmla="*/ 980987 h 2758705"/>
                          <a:gd name="connsiteX2" fmla="*/ 887961 w 1280436"/>
                          <a:gd name="connsiteY2" fmla="*/ 2758705 h 2758705"/>
                          <a:gd name="connsiteX0" fmla="*/ 1280436 w 1280436"/>
                          <a:gd name="connsiteY0" fmla="*/ 0 h 2758705"/>
                          <a:gd name="connsiteX1" fmla="*/ 250505 w 1280436"/>
                          <a:gd name="connsiteY1" fmla="*/ 980987 h 2758705"/>
                          <a:gd name="connsiteX2" fmla="*/ 887961 w 1280436"/>
                          <a:gd name="connsiteY2" fmla="*/ 2758705 h 2758705"/>
                        </a:gdLst>
                        <a:ahLst/>
                        <a:cxnLst>
                          <a:cxn ang="0">
                            <a:pos x="connsiteX0" y="connsiteY0"/>
                          </a:cxn>
                          <a:cxn ang="0">
                            <a:pos x="connsiteX1" y="connsiteY1"/>
                          </a:cxn>
                          <a:cxn ang="0">
                            <a:pos x="connsiteX2" y="connsiteY2"/>
                          </a:cxn>
                        </a:cxnLst>
                        <a:rect l="l" t="t" r="r" b="b"/>
                        <a:pathLst>
                          <a:path w="1280436" h="2758705">
                            <a:moveTo>
                              <a:pt x="1280436" y="0"/>
                            </a:moveTo>
                            <a:cubicBezTo>
                              <a:pt x="838133" y="126819"/>
                              <a:pt x="335598" y="540846"/>
                              <a:pt x="250505" y="980987"/>
                            </a:cubicBezTo>
                            <a:cubicBezTo>
                              <a:pt x="0" y="1751799"/>
                              <a:pt x="515121" y="2296626"/>
                              <a:pt x="887961" y="2758705"/>
                            </a:cubicBezTo>
                          </a:path>
                        </a:pathLst>
                      </a:custGeom>
                      <a:ln w="28575">
                        <a:solidFill>
                          <a:srgbClr val="FFFF00"/>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grpSp>
                <p:nvGrpSpPr>
                  <p:cNvPr id="11" name="Groupe 192"/>
                  <p:cNvGrpSpPr/>
                  <p:nvPr/>
                </p:nvGrpSpPr>
                <p:grpSpPr>
                  <a:xfrm>
                    <a:off x="3107324" y="1705121"/>
                    <a:ext cx="4107043" cy="2099176"/>
                    <a:chOff x="3107324" y="1705121"/>
                    <a:chExt cx="4107043" cy="2099176"/>
                  </a:xfrm>
                </p:grpSpPr>
                <p:sp>
                  <p:nvSpPr>
                    <p:cNvPr id="320" name="B"/>
                    <p:cNvSpPr txBox="1"/>
                    <p:nvPr/>
                  </p:nvSpPr>
                  <p:spPr>
                    <a:xfrm>
                      <a:off x="4336580" y="2801623"/>
                      <a:ext cx="324128" cy="400110"/>
                    </a:xfrm>
                    <a:prstGeom prst="rect">
                      <a:avLst/>
                    </a:prstGeom>
                    <a:noFill/>
                  </p:spPr>
                  <p:txBody>
                    <a:bodyPr wrap="none" rtlCol="0">
                      <a:spAutoFit/>
                    </a:bodyPr>
                    <a:lstStyle/>
                    <a:p>
                      <a:r>
                        <a:rPr lang="fr-FR" sz="2000" dirty="0">
                          <a:solidFill>
                            <a:schemeClr val="bg1"/>
                          </a:solidFill>
                        </a:rPr>
                        <a:t>B</a:t>
                      </a:r>
                    </a:p>
                  </p:txBody>
                </p:sp>
                <p:sp>
                  <p:nvSpPr>
                    <p:cNvPr id="321" name="A"/>
                    <p:cNvSpPr txBox="1"/>
                    <p:nvPr/>
                  </p:nvSpPr>
                  <p:spPr>
                    <a:xfrm>
                      <a:off x="5810690" y="1705121"/>
                      <a:ext cx="333746" cy="400110"/>
                    </a:xfrm>
                    <a:prstGeom prst="rect">
                      <a:avLst/>
                    </a:prstGeom>
                    <a:noFill/>
                  </p:spPr>
                  <p:txBody>
                    <a:bodyPr wrap="none" rtlCol="0">
                      <a:spAutoFit/>
                    </a:bodyPr>
                    <a:lstStyle/>
                    <a:p>
                      <a:r>
                        <a:rPr lang="fr-FR" sz="2000" dirty="0">
                          <a:solidFill>
                            <a:schemeClr val="bg1"/>
                          </a:solidFill>
                        </a:rPr>
                        <a:t>A</a:t>
                      </a:r>
                    </a:p>
                  </p:txBody>
                </p:sp>
                <p:sp>
                  <p:nvSpPr>
                    <p:cNvPr id="322" name="C"/>
                    <p:cNvSpPr txBox="1"/>
                    <p:nvPr/>
                  </p:nvSpPr>
                  <p:spPr>
                    <a:xfrm>
                      <a:off x="5513354" y="3404187"/>
                      <a:ext cx="320922" cy="400110"/>
                    </a:xfrm>
                    <a:prstGeom prst="rect">
                      <a:avLst/>
                    </a:prstGeom>
                    <a:noFill/>
                  </p:spPr>
                  <p:txBody>
                    <a:bodyPr wrap="none" rtlCol="0">
                      <a:spAutoFit/>
                    </a:bodyPr>
                    <a:lstStyle/>
                    <a:p>
                      <a:r>
                        <a:rPr lang="fr-FR" sz="2000" dirty="0">
                          <a:solidFill>
                            <a:schemeClr val="bg1"/>
                          </a:solidFill>
                        </a:rPr>
                        <a:t>C</a:t>
                      </a:r>
                    </a:p>
                  </p:txBody>
                </p:sp>
                <p:sp>
                  <p:nvSpPr>
                    <p:cNvPr id="323" name="D"/>
                    <p:cNvSpPr txBox="1"/>
                    <p:nvPr/>
                  </p:nvSpPr>
                  <p:spPr>
                    <a:xfrm>
                      <a:off x="6872607" y="3309347"/>
                      <a:ext cx="341760" cy="400110"/>
                    </a:xfrm>
                    <a:prstGeom prst="rect">
                      <a:avLst/>
                    </a:prstGeom>
                    <a:noFill/>
                  </p:spPr>
                  <p:txBody>
                    <a:bodyPr wrap="none" rtlCol="0">
                      <a:spAutoFit/>
                    </a:bodyPr>
                    <a:lstStyle/>
                    <a:p>
                      <a:r>
                        <a:rPr lang="fr-FR" sz="2000" dirty="0">
                          <a:solidFill>
                            <a:schemeClr val="bg1"/>
                          </a:solidFill>
                        </a:rPr>
                        <a:t>D</a:t>
                      </a:r>
                    </a:p>
                  </p:txBody>
                </p:sp>
                <p:sp>
                  <p:nvSpPr>
                    <p:cNvPr id="334" name="E"/>
                    <p:cNvSpPr txBox="1"/>
                    <p:nvPr/>
                  </p:nvSpPr>
                  <p:spPr>
                    <a:xfrm>
                      <a:off x="3107324" y="3109301"/>
                      <a:ext cx="184146" cy="400110"/>
                    </a:xfrm>
                    <a:prstGeom prst="rect">
                      <a:avLst/>
                    </a:prstGeom>
                    <a:noFill/>
                  </p:spPr>
                  <p:txBody>
                    <a:bodyPr wrap="square" rtlCol="0">
                      <a:spAutoFit/>
                    </a:bodyPr>
                    <a:lstStyle/>
                    <a:p>
                      <a:r>
                        <a:rPr lang="fr-FR" sz="2000" dirty="0">
                          <a:solidFill>
                            <a:schemeClr val="bg1"/>
                          </a:solidFill>
                        </a:rPr>
                        <a:t>E</a:t>
                      </a:r>
                    </a:p>
                  </p:txBody>
                </p:sp>
              </p:grpSp>
            </p:grpSp>
          </p:grpSp>
          <p:sp>
            <p:nvSpPr>
              <p:cNvPr id="349" name="ZoneTexte 348"/>
              <p:cNvSpPr txBox="1"/>
              <p:nvPr/>
            </p:nvSpPr>
            <p:spPr>
              <a:xfrm>
                <a:off x="1824045" y="923842"/>
                <a:ext cx="1717137" cy="964367"/>
              </a:xfrm>
              <a:prstGeom prst="rect">
                <a:avLst/>
              </a:prstGeom>
              <a:noFill/>
              <a:ln>
                <a:solidFill>
                  <a:schemeClr val="bg1"/>
                </a:solidFill>
              </a:ln>
            </p:spPr>
            <p:txBody>
              <a:bodyPr wrap="none" rtlCol="0">
                <a:spAutoFit/>
              </a:bodyPr>
              <a:lstStyle/>
              <a:p>
                <a:pPr algn="ctr">
                  <a:lnSpc>
                    <a:spcPts val="1700"/>
                  </a:lnSpc>
                </a:pPr>
                <a:r>
                  <a:rPr lang="fr-FR" i="1" dirty="0">
                    <a:solidFill>
                      <a:schemeClr val="bg1"/>
                    </a:solidFill>
                  </a:rPr>
                  <a:t>Graph </a:t>
                </a:r>
                <a:r>
                  <a:rPr lang="fr-FR" dirty="0">
                    <a:solidFill>
                      <a:schemeClr val="bg1"/>
                    </a:solidFill>
                  </a:rPr>
                  <a:t>:  </a:t>
                </a:r>
                <a:r>
                  <a:rPr lang="fr-FR" dirty="0" err="1">
                    <a:solidFill>
                      <a:schemeClr val="bg1"/>
                    </a:solidFill>
                  </a:rPr>
                  <a:t>objects</a:t>
                </a:r>
                <a:r>
                  <a:rPr lang="fr-FR" dirty="0">
                    <a:solidFill>
                      <a:schemeClr val="bg1"/>
                    </a:solidFill>
                  </a:rPr>
                  <a:t> </a:t>
                </a:r>
              </a:p>
              <a:p>
                <a:pPr algn="ctr">
                  <a:lnSpc>
                    <a:spcPts val="1700"/>
                  </a:lnSpc>
                </a:pPr>
                <a:r>
                  <a:rPr lang="fr-FR" dirty="0">
                    <a:solidFill>
                      <a:schemeClr val="bg1"/>
                    </a:solidFill>
                  </a:rPr>
                  <a:t>A,B,C,D,E  </a:t>
                </a:r>
              </a:p>
              <a:p>
                <a:pPr algn="ctr">
                  <a:lnSpc>
                    <a:spcPts val="1700"/>
                  </a:lnSpc>
                </a:pPr>
                <a:r>
                  <a:rPr lang="fr-FR" dirty="0">
                    <a:solidFill>
                      <a:schemeClr val="bg1"/>
                    </a:solidFill>
                  </a:rPr>
                  <a:t>and </a:t>
                </a:r>
                <a:r>
                  <a:rPr lang="fr-FR" dirty="0" err="1">
                    <a:solidFill>
                      <a:schemeClr val="bg1"/>
                    </a:solidFill>
                  </a:rPr>
                  <a:t>arrows</a:t>
                </a:r>
                <a:endParaRPr lang="fr-FR" dirty="0">
                  <a:solidFill>
                    <a:schemeClr val="bg1"/>
                  </a:solidFill>
                </a:endParaRPr>
              </a:p>
              <a:p>
                <a:pPr algn="ctr">
                  <a:lnSpc>
                    <a:spcPts val="1700"/>
                  </a:lnSpc>
                </a:pPr>
                <a:r>
                  <a:rPr lang="fr-FR" dirty="0" err="1">
                    <a:solidFill>
                      <a:schemeClr val="bg1"/>
                    </a:solidFill>
                  </a:rPr>
                  <a:t>between</a:t>
                </a:r>
                <a:r>
                  <a:rPr lang="fr-FR" dirty="0">
                    <a:solidFill>
                      <a:schemeClr val="bg1"/>
                    </a:solidFill>
                  </a:rPr>
                  <a:t> </a:t>
                </a:r>
                <a:r>
                  <a:rPr lang="fr-FR" dirty="0" err="1">
                    <a:solidFill>
                      <a:schemeClr val="bg1"/>
                    </a:solidFill>
                  </a:rPr>
                  <a:t>them</a:t>
                </a:r>
                <a:endParaRPr lang="fr-FR" b="1" dirty="0">
                  <a:solidFill>
                    <a:schemeClr val="bg1"/>
                  </a:solidFill>
                </a:endParaRPr>
              </a:p>
            </p:txBody>
          </p:sp>
        </p:grpSp>
        <p:grpSp>
          <p:nvGrpSpPr>
            <p:cNvPr id="14" name="Groupe 215"/>
            <p:cNvGrpSpPr/>
            <p:nvPr/>
          </p:nvGrpSpPr>
          <p:grpSpPr>
            <a:xfrm>
              <a:off x="3464514" y="2074648"/>
              <a:ext cx="3577999" cy="1624879"/>
              <a:chOff x="3464514" y="2074648"/>
              <a:chExt cx="3577999" cy="1624879"/>
            </a:xfrm>
          </p:grpSpPr>
          <p:sp>
            <p:nvSpPr>
              <p:cNvPr id="329" name="Ellipse 328"/>
              <p:cNvSpPr/>
              <p:nvPr/>
            </p:nvSpPr>
            <p:spPr>
              <a:xfrm>
                <a:off x="5906411" y="2074648"/>
                <a:ext cx="84953" cy="849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0" name="Ellipse 329"/>
              <p:cNvSpPr/>
              <p:nvPr/>
            </p:nvSpPr>
            <p:spPr>
              <a:xfrm>
                <a:off x="4536391" y="2789267"/>
                <a:ext cx="84953" cy="849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1" name="Ellipse 330"/>
              <p:cNvSpPr/>
              <p:nvPr/>
            </p:nvSpPr>
            <p:spPr>
              <a:xfrm>
                <a:off x="5470877" y="3614574"/>
                <a:ext cx="84953" cy="849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2" name="Ellipse 331"/>
              <p:cNvSpPr/>
              <p:nvPr/>
            </p:nvSpPr>
            <p:spPr>
              <a:xfrm>
                <a:off x="6957560" y="3274761"/>
                <a:ext cx="84953" cy="849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6" name="pointE"/>
              <p:cNvSpPr/>
              <p:nvPr/>
            </p:nvSpPr>
            <p:spPr>
              <a:xfrm>
                <a:off x="3464514" y="3466491"/>
                <a:ext cx="84953" cy="849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5" name="Groupe 224"/>
          <p:cNvGrpSpPr/>
          <p:nvPr/>
        </p:nvGrpSpPr>
        <p:grpSpPr>
          <a:xfrm>
            <a:off x="3057467" y="4499783"/>
            <a:ext cx="1932979" cy="1488867"/>
            <a:chOff x="3535952" y="4691177"/>
            <a:chExt cx="1932979" cy="1488867"/>
          </a:xfrm>
        </p:grpSpPr>
        <p:sp>
          <p:nvSpPr>
            <p:cNvPr id="335" name="Forme libre 334"/>
            <p:cNvSpPr/>
            <p:nvPr/>
          </p:nvSpPr>
          <p:spPr>
            <a:xfrm>
              <a:off x="3535952" y="5334119"/>
              <a:ext cx="1932979" cy="845925"/>
            </a:xfrm>
            <a:custGeom>
              <a:avLst/>
              <a:gdLst>
                <a:gd name="connsiteX0" fmla="*/ 0 w 4001632"/>
                <a:gd name="connsiteY0" fmla="*/ 389299 h 1422903"/>
                <a:gd name="connsiteX1" fmla="*/ 2851842 w 4001632"/>
                <a:gd name="connsiteY1" fmla="*/ 1358020 h 1422903"/>
                <a:gd name="connsiteX2" fmla="*/ 4001632 w 4001632"/>
                <a:gd name="connsiteY2" fmla="*/ 0 h 1422903"/>
                <a:gd name="connsiteX3" fmla="*/ 4001632 w 4001632"/>
                <a:gd name="connsiteY3" fmla="*/ 0 h 1422903"/>
                <a:gd name="connsiteX0" fmla="*/ 0 w 4001632"/>
                <a:gd name="connsiteY0" fmla="*/ 389299 h 1204215"/>
                <a:gd name="connsiteX1" fmla="*/ 2276708 w 4001632"/>
                <a:gd name="connsiteY1" fmla="*/ 1139332 h 1204215"/>
                <a:gd name="connsiteX2" fmla="*/ 4001632 w 4001632"/>
                <a:gd name="connsiteY2" fmla="*/ 0 h 1204215"/>
                <a:gd name="connsiteX3" fmla="*/ 4001632 w 4001632"/>
                <a:gd name="connsiteY3" fmla="*/ 0 h 1204215"/>
                <a:gd name="connsiteX0" fmla="*/ 0 w 4529200"/>
                <a:gd name="connsiteY0" fmla="*/ 389299 h 1204215"/>
                <a:gd name="connsiteX1" fmla="*/ 2276708 w 4529200"/>
                <a:gd name="connsiteY1" fmla="*/ 1139332 h 1204215"/>
                <a:gd name="connsiteX2" fmla="*/ 4001632 w 4529200"/>
                <a:gd name="connsiteY2" fmla="*/ 0 h 1204215"/>
                <a:gd name="connsiteX3" fmla="*/ 4529200 w 4529200"/>
                <a:gd name="connsiteY3" fmla="*/ 155864 h 1204215"/>
                <a:gd name="connsiteX0" fmla="*/ 0 w 4001632"/>
                <a:gd name="connsiteY0" fmla="*/ 389299 h 1204215"/>
                <a:gd name="connsiteX1" fmla="*/ 2276708 w 4001632"/>
                <a:gd name="connsiteY1" fmla="*/ 1139332 h 1204215"/>
                <a:gd name="connsiteX2" fmla="*/ 4001632 w 4001632"/>
                <a:gd name="connsiteY2" fmla="*/ 0 h 1204215"/>
                <a:gd name="connsiteX0" fmla="*/ 0 w 4001632"/>
                <a:gd name="connsiteY0" fmla="*/ 0 h 776076"/>
                <a:gd name="connsiteX1" fmla="*/ 2276708 w 4001632"/>
                <a:gd name="connsiteY1" fmla="*/ 750033 h 776076"/>
                <a:gd name="connsiteX2" fmla="*/ 4001632 w 4001632"/>
                <a:gd name="connsiteY2" fmla="*/ 156258 h 776076"/>
              </a:gdLst>
              <a:ahLst/>
              <a:cxnLst>
                <a:cxn ang="0">
                  <a:pos x="connsiteX0" y="connsiteY0"/>
                </a:cxn>
                <a:cxn ang="0">
                  <a:pos x="connsiteX1" y="connsiteY1"/>
                </a:cxn>
                <a:cxn ang="0">
                  <a:pos x="connsiteX2" y="connsiteY2"/>
                </a:cxn>
              </a:cxnLst>
              <a:rect l="l" t="t" r="r" b="b"/>
              <a:pathLst>
                <a:path w="4001632" h="776076">
                  <a:moveTo>
                    <a:pt x="0" y="0"/>
                  </a:moveTo>
                  <a:cubicBezTo>
                    <a:pt x="1092451" y="516802"/>
                    <a:pt x="1609770" y="723990"/>
                    <a:pt x="2276708" y="750033"/>
                  </a:cubicBezTo>
                  <a:cubicBezTo>
                    <a:pt x="2943646" y="776076"/>
                    <a:pt x="3714145" y="346147"/>
                    <a:pt x="4001632" y="156258"/>
                  </a:cubicBezTo>
                </a:path>
              </a:pathLst>
            </a:custGeom>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6" name="f"/>
            <p:cNvSpPr txBox="1"/>
            <p:nvPr/>
          </p:nvSpPr>
          <p:spPr>
            <a:xfrm>
              <a:off x="4250332" y="5691309"/>
              <a:ext cx="158412" cy="400110"/>
            </a:xfrm>
            <a:prstGeom prst="rect">
              <a:avLst/>
            </a:prstGeom>
            <a:noFill/>
          </p:spPr>
          <p:txBody>
            <a:bodyPr wrap="square" rtlCol="0">
              <a:spAutoFit/>
            </a:bodyPr>
            <a:lstStyle/>
            <a:p>
              <a:r>
                <a:rPr lang="fr-FR" sz="2000" b="1" i="1" dirty="0">
                  <a:solidFill>
                    <a:srgbClr val="FF0000"/>
                  </a:solidFill>
                  <a:cs typeface="Times New Roman" pitchFamily="18" charset="0"/>
                </a:rPr>
                <a:t>f</a:t>
              </a:r>
            </a:p>
          </p:txBody>
        </p:sp>
        <p:sp>
          <p:nvSpPr>
            <p:cNvPr id="337" name="Forme libre 336"/>
            <p:cNvSpPr/>
            <p:nvPr/>
          </p:nvSpPr>
          <p:spPr>
            <a:xfrm>
              <a:off x="4607522" y="4691177"/>
              <a:ext cx="850536" cy="722103"/>
            </a:xfrm>
            <a:custGeom>
              <a:avLst/>
              <a:gdLst>
                <a:gd name="connsiteX0" fmla="*/ 1430447 w 1430447"/>
                <a:gd name="connsiteY0" fmla="*/ 1258431 h 1258431"/>
                <a:gd name="connsiteX1" fmla="*/ 1131683 w 1430447"/>
                <a:gd name="connsiteY1" fmla="*/ 362138 h 1258431"/>
                <a:gd name="connsiteX2" fmla="*/ 0 w 1430447"/>
                <a:gd name="connsiteY2" fmla="*/ 0 h 1258431"/>
                <a:gd name="connsiteX3" fmla="*/ 0 w 1430447"/>
                <a:gd name="connsiteY3" fmla="*/ 0 h 1258431"/>
              </a:gdLst>
              <a:ahLst/>
              <a:cxnLst>
                <a:cxn ang="0">
                  <a:pos x="connsiteX0" y="connsiteY0"/>
                </a:cxn>
                <a:cxn ang="0">
                  <a:pos x="connsiteX1" y="connsiteY1"/>
                </a:cxn>
                <a:cxn ang="0">
                  <a:pos x="connsiteX2" y="connsiteY2"/>
                </a:cxn>
                <a:cxn ang="0">
                  <a:pos x="connsiteX3" y="connsiteY3"/>
                </a:cxn>
              </a:cxnLst>
              <a:rect l="l" t="t" r="r" b="b"/>
              <a:pathLst>
                <a:path w="1430447" h="1258431">
                  <a:moveTo>
                    <a:pt x="1430447" y="1258431"/>
                  </a:moveTo>
                  <a:cubicBezTo>
                    <a:pt x="1400269" y="915154"/>
                    <a:pt x="1370091" y="571877"/>
                    <a:pt x="1131683" y="362138"/>
                  </a:cubicBezTo>
                  <a:cubicBezTo>
                    <a:pt x="893275" y="152399"/>
                    <a:pt x="0" y="0"/>
                    <a:pt x="0" y="0"/>
                  </a:cubicBezTo>
                  <a:lnTo>
                    <a:pt x="0" y="0"/>
                  </a:lnTo>
                </a:path>
              </a:pathLst>
            </a:custGeom>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8" name="g"/>
            <p:cNvSpPr txBox="1"/>
            <p:nvPr/>
          </p:nvSpPr>
          <p:spPr>
            <a:xfrm>
              <a:off x="5036150" y="4762615"/>
              <a:ext cx="186052" cy="400110"/>
            </a:xfrm>
            <a:prstGeom prst="rect">
              <a:avLst/>
            </a:prstGeom>
            <a:noFill/>
          </p:spPr>
          <p:txBody>
            <a:bodyPr wrap="square" rtlCol="0">
              <a:spAutoFit/>
            </a:bodyPr>
            <a:lstStyle/>
            <a:p>
              <a:r>
                <a:rPr lang="fr-FR" sz="2000" b="1" i="1" dirty="0">
                  <a:solidFill>
                    <a:srgbClr val="FF0000"/>
                  </a:solidFill>
                  <a:latin typeface="Times New Roman" pitchFamily="18" charset="0"/>
                  <a:cs typeface="Times New Roman" pitchFamily="18" charset="0"/>
                </a:rPr>
                <a:t>g</a:t>
              </a:r>
            </a:p>
          </p:txBody>
        </p:sp>
      </p:grpSp>
      <p:sp>
        <p:nvSpPr>
          <p:cNvPr id="339" name="Forme libre 338"/>
          <p:cNvSpPr/>
          <p:nvPr/>
        </p:nvSpPr>
        <p:spPr>
          <a:xfrm>
            <a:off x="3057467" y="4428345"/>
            <a:ext cx="976962" cy="681898"/>
          </a:xfrm>
          <a:custGeom>
            <a:avLst/>
            <a:gdLst>
              <a:gd name="connsiteX0" fmla="*/ 15088 w 2224134"/>
              <a:gd name="connsiteY0" fmla="*/ 1702052 h 1702052"/>
              <a:gd name="connsiteX1" fmla="*/ 368174 w 2224134"/>
              <a:gd name="connsiteY1" fmla="*/ 362139 h 1702052"/>
              <a:gd name="connsiteX2" fmla="*/ 2224134 w 2224134"/>
              <a:gd name="connsiteY2" fmla="*/ 0 h 1702052"/>
              <a:gd name="connsiteX3" fmla="*/ 2224134 w 2224134"/>
              <a:gd name="connsiteY3" fmla="*/ 0 h 1702052"/>
            </a:gdLst>
            <a:ahLst/>
            <a:cxnLst>
              <a:cxn ang="0">
                <a:pos x="connsiteX0" y="connsiteY0"/>
              </a:cxn>
              <a:cxn ang="0">
                <a:pos x="connsiteX1" y="connsiteY1"/>
              </a:cxn>
              <a:cxn ang="0">
                <a:pos x="connsiteX2" y="connsiteY2"/>
              </a:cxn>
              <a:cxn ang="0">
                <a:pos x="connsiteX3" y="connsiteY3"/>
              </a:cxn>
            </a:cxnLst>
            <a:rect l="l" t="t" r="r" b="b"/>
            <a:pathLst>
              <a:path w="2224134" h="1702052">
                <a:moveTo>
                  <a:pt x="15088" y="1702052"/>
                </a:moveTo>
                <a:cubicBezTo>
                  <a:pt x="7544" y="1173933"/>
                  <a:pt x="0" y="645814"/>
                  <a:pt x="368174" y="362139"/>
                </a:cubicBezTo>
                <a:cubicBezTo>
                  <a:pt x="736348" y="78464"/>
                  <a:pt x="2224134" y="0"/>
                  <a:pt x="2224134" y="0"/>
                </a:cubicBezTo>
                <a:lnTo>
                  <a:pt x="2224134" y="0"/>
                </a:lnTo>
              </a:path>
            </a:pathLst>
          </a:custGeom>
          <a:ln w="38100">
            <a:solidFill>
              <a:srgbClr val="00B05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0" name="fg"/>
          <p:cNvSpPr txBox="1"/>
          <p:nvPr/>
        </p:nvSpPr>
        <p:spPr>
          <a:xfrm>
            <a:off x="3200343" y="4599739"/>
            <a:ext cx="428628" cy="400110"/>
          </a:xfrm>
          <a:prstGeom prst="rect">
            <a:avLst/>
          </a:prstGeom>
          <a:noFill/>
        </p:spPr>
        <p:txBody>
          <a:bodyPr wrap="square" rtlCol="0">
            <a:spAutoFit/>
          </a:bodyPr>
          <a:lstStyle/>
          <a:p>
            <a:r>
              <a:rPr lang="fr-FR" sz="2000" b="1" i="1" dirty="0">
                <a:solidFill>
                  <a:srgbClr val="00B050"/>
                </a:solidFill>
                <a:cs typeface="Times New Roman" pitchFamily="18" charset="0"/>
              </a:rPr>
              <a:t>fg</a:t>
            </a:r>
          </a:p>
        </p:txBody>
      </p:sp>
      <p:sp>
        <p:nvSpPr>
          <p:cNvPr id="341" name="Forme libre 340"/>
          <p:cNvSpPr/>
          <p:nvPr/>
        </p:nvSpPr>
        <p:spPr>
          <a:xfrm>
            <a:off x="4057599" y="3713965"/>
            <a:ext cx="1232740" cy="656743"/>
          </a:xfrm>
          <a:custGeom>
            <a:avLst/>
            <a:gdLst>
              <a:gd name="connsiteX0" fmla="*/ 0 w 2073244"/>
              <a:gd name="connsiteY0" fmla="*/ 1104522 h 1104522"/>
              <a:gd name="connsiteX1" fmla="*/ 434567 w 2073244"/>
              <a:gd name="connsiteY1" fmla="*/ 307817 h 1104522"/>
              <a:gd name="connsiteX2" fmla="*/ 2073244 w 2073244"/>
              <a:gd name="connsiteY2" fmla="*/ 0 h 1104522"/>
              <a:gd name="connsiteX3" fmla="*/ 2073244 w 2073244"/>
              <a:gd name="connsiteY3" fmla="*/ 0 h 1104522"/>
            </a:gdLst>
            <a:ahLst/>
            <a:cxnLst>
              <a:cxn ang="0">
                <a:pos x="connsiteX0" y="connsiteY0"/>
              </a:cxn>
              <a:cxn ang="0">
                <a:pos x="connsiteX1" y="connsiteY1"/>
              </a:cxn>
              <a:cxn ang="0">
                <a:pos x="connsiteX2" y="connsiteY2"/>
              </a:cxn>
              <a:cxn ang="0">
                <a:pos x="connsiteX3" y="connsiteY3"/>
              </a:cxn>
            </a:cxnLst>
            <a:rect l="l" t="t" r="r" b="b"/>
            <a:pathLst>
              <a:path w="2073244" h="1104522">
                <a:moveTo>
                  <a:pt x="0" y="1104522"/>
                </a:moveTo>
                <a:cubicBezTo>
                  <a:pt x="44513" y="798213"/>
                  <a:pt x="89026" y="491904"/>
                  <a:pt x="434567" y="307817"/>
                </a:cubicBezTo>
                <a:cubicBezTo>
                  <a:pt x="780108" y="123730"/>
                  <a:pt x="2073244" y="0"/>
                  <a:pt x="2073244" y="0"/>
                </a:cubicBezTo>
                <a:lnTo>
                  <a:pt x="2073244" y="0"/>
                </a:lnTo>
              </a:path>
            </a:pathLst>
          </a:custGeom>
          <a:ln w="28575">
            <a:solidFill>
              <a:srgbClr val="00B05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2" name="h"/>
          <p:cNvSpPr txBox="1"/>
          <p:nvPr/>
        </p:nvSpPr>
        <p:spPr>
          <a:xfrm>
            <a:off x="4343351" y="3571089"/>
            <a:ext cx="189865" cy="400110"/>
          </a:xfrm>
          <a:prstGeom prst="rect">
            <a:avLst/>
          </a:prstGeom>
          <a:noFill/>
        </p:spPr>
        <p:txBody>
          <a:bodyPr wrap="square" rtlCol="0">
            <a:spAutoFit/>
          </a:bodyPr>
          <a:lstStyle/>
          <a:p>
            <a:r>
              <a:rPr lang="fr-FR" sz="2000" b="1" i="1" dirty="0">
                <a:solidFill>
                  <a:srgbClr val="00B050"/>
                </a:solidFill>
                <a:cs typeface="Times New Roman" pitchFamily="18" charset="0"/>
              </a:rPr>
              <a:t>h</a:t>
            </a:r>
          </a:p>
        </p:txBody>
      </p:sp>
      <p:sp>
        <p:nvSpPr>
          <p:cNvPr id="343" name="Forme libre 342"/>
          <p:cNvSpPr/>
          <p:nvPr/>
        </p:nvSpPr>
        <p:spPr>
          <a:xfrm>
            <a:off x="2771715" y="3285337"/>
            <a:ext cx="2616410" cy="1898903"/>
          </a:xfrm>
          <a:custGeom>
            <a:avLst/>
            <a:gdLst>
              <a:gd name="connsiteX0" fmla="*/ 666939 w 5374741"/>
              <a:gd name="connsiteY0" fmla="*/ 4277762 h 4277762"/>
              <a:gd name="connsiteX1" fmla="*/ 784634 w 5374741"/>
              <a:gd name="connsiteY1" fmla="*/ 502467 h 4277762"/>
              <a:gd name="connsiteX2" fmla="*/ 5374741 w 5374741"/>
              <a:gd name="connsiteY2" fmla="*/ 1262958 h 4277762"/>
              <a:gd name="connsiteX0" fmla="*/ 333470 w 5041272"/>
              <a:gd name="connsiteY0" fmla="*/ 3646283 h 3646283"/>
              <a:gd name="connsiteX1" fmla="*/ 1594141 w 5041272"/>
              <a:gd name="connsiteY1" fmla="*/ 513906 h 3646283"/>
              <a:gd name="connsiteX2" fmla="*/ 5041272 w 5041272"/>
              <a:gd name="connsiteY2" fmla="*/ 631479 h 3646283"/>
              <a:gd name="connsiteX0" fmla="*/ 3018 w 4710820"/>
              <a:gd name="connsiteY0" fmla="*/ 3646283 h 3646283"/>
              <a:gd name="connsiteX1" fmla="*/ 342068 w 4710820"/>
              <a:gd name="connsiteY1" fmla="*/ 2368438 h 3646283"/>
              <a:gd name="connsiteX2" fmla="*/ 1263689 w 4710820"/>
              <a:gd name="connsiteY2" fmla="*/ 513906 h 3646283"/>
              <a:gd name="connsiteX3" fmla="*/ 4710820 w 4710820"/>
              <a:gd name="connsiteY3" fmla="*/ 631479 h 3646283"/>
              <a:gd name="connsiteX0" fmla="*/ 0 w 4368752"/>
              <a:gd name="connsiteY0" fmla="*/ 2368438 h 2368438"/>
              <a:gd name="connsiteX1" fmla="*/ 921621 w 4368752"/>
              <a:gd name="connsiteY1" fmla="*/ 513906 h 2368438"/>
              <a:gd name="connsiteX2" fmla="*/ 4368752 w 4368752"/>
              <a:gd name="connsiteY2" fmla="*/ 631479 h 2368438"/>
              <a:gd name="connsiteX0" fmla="*/ 0 w 4368752"/>
              <a:gd name="connsiteY0" fmla="*/ 2368438 h 3026946"/>
              <a:gd name="connsiteX1" fmla="*/ 299754 w 4368752"/>
              <a:gd name="connsiteY1" fmla="*/ 2717857 h 3026946"/>
              <a:gd name="connsiteX2" fmla="*/ 921621 w 4368752"/>
              <a:gd name="connsiteY2" fmla="*/ 513906 h 3026946"/>
              <a:gd name="connsiteX3" fmla="*/ 4368752 w 4368752"/>
              <a:gd name="connsiteY3" fmla="*/ 631479 h 3026946"/>
              <a:gd name="connsiteX0" fmla="*/ 56299 w 4125297"/>
              <a:gd name="connsiteY0" fmla="*/ 2717857 h 2717857"/>
              <a:gd name="connsiteX1" fmla="*/ 678166 w 4125297"/>
              <a:gd name="connsiteY1" fmla="*/ 513906 h 2717857"/>
              <a:gd name="connsiteX2" fmla="*/ 4125297 w 4125297"/>
              <a:gd name="connsiteY2" fmla="*/ 631479 h 2717857"/>
              <a:gd name="connsiteX0" fmla="*/ 56299 w 4125297"/>
              <a:gd name="connsiteY0" fmla="*/ 3217899 h 3217899"/>
              <a:gd name="connsiteX1" fmla="*/ 678166 w 4125297"/>
              <a:gd name="connsiteY1" fmla="*/ 513906 h 3217899"/>
              <a:gd name="connsiteX2" fmla="*/ 4125297 w 4125297"/>
              <a:gd name="connsiteY2" fmla="*/ 631479 h 3217899"/>
              <a:gd name="connsiteX0" fmla="*/ 1148069 w 5217067"/>
              <a:gd name="connsiteY0" fmla="*/ 3217899 h 3217899"/>
              <a:gd name="connsiteX1" fmla="*/ 1769936 w 5217067"/>
              <a:gd name="connsiteY1" fmla="*/ 513906 h 3217899"/>
              <a:gd name="connsiteX2" fmla="*/ 5217067 w 5217067"/>
              <a:gd name="connsiteY2" fmla="*/ 631479 h 3217899"/>
              <a:gd name="connsiteX0" fmla="*/ 1148069 w 5217067"/>
              <a:gd name="connsiteY0" fmla="*/ 3217899 h 3217899"/>
              <a:gd name="connsiteX1" fmla="*/ 1769936 w 5217067"/>
              <a:gd name="connsiteY1" fmla="*/ 513906 h 3217899"/>
              <a:gd name="connsiteX2" fmla="*/ 5217067 w 5217067"/>
              <a:gd name="connsiteY2" fmla="*/ 631479 h 3217899"/>
              <a:gd name="connsiteX0" fmla="*/ 1148069 w 5217067"/>
              <a:gd name="connsiteY0" fmla="*/ 3217899 h 3217899"/>
              <a:gd name="connsiteX1" fmla="*/ 1769936 w 5217067"/>
              <a:gd name="connsiteY1" fmla="*/ 513906 h 3217899"/>
              <a:gd name="connsiteX2" fmla="*/ 5217067 w 5217067"/>
              <a:gd name="connsiteY2" fmla="*/ 631479 h 3217899"/>
              <a:gd name="connsiteX0" fmla="*/ 108706 w 4177704"/>
              <a:gd name="connsiteY0" fmla="*/ 3217899 h 3644275"/>
              <a:gd name="connsiteX1" fmla="*/ 103644 w 4177704"/>
              <a:gd name="connsiteY1" fmla="*/ 3193610 h 3644275"/>
              <a:gd name="connsiteX2" fmla="*/ 730573 w 4177704"/>
              <a:gd name="connsiteY2" fmla="*/ 513906 h 3644275"/>
              <a:gd name="connsiteX3" fmla="*/ 4177704 w 4177704"/>
              <a:gd name="connsiteY3" fmla="*/ 631479 h 3644275"/>
              <a:gd name="connsiteX0" fmla="*/ 402734 w 4471732"/>
              <a:gd name="connsiteY0" fmla="*/ 3217899 h 3644275"/>
              <a:gd name="connsiteX1" fmla="*/ 397672 w 4471732"/>
              <a:gd name="connsiteY1" fmla="*/ 3193610 h 3644275"/>
              <a:gd name="connsiteX2" fmla="*/ 1024601 w 4471732"/>
              <a:gd name="connsiteY2" fmla="*/ 513906 h 3644275"/>
              <a:gd name="connsiteX3" fmla="*/ 4471732 w 4471732"/>
              <a:gd name="connsiteY3" fmla="*/ 631479 h 3644275"/>
              <a:gd name="connsiteX0" fmla="*/ 331328 w 4400326"/>
              <a:gd name="connsiteY0" fmla="*/ 3217899 h 3644275"/>
              <a:gd name="connsiteX1" fmla="*/ 397672 w 4400326"/>
              <a:gd name="connsiteY1" fmla="*/ 3193610 h 3644275"/>
              <a:gd name="connsiteX2" fmla="*/ 953195 w 4400326"/>
              <a:gd name="connsiteY2" fmla="*/ 513906 h 3644275"/>
              <a:gd name="connsiteX3" fmla="*/ 4400326 w 4400326"/>
              <a:gd name="connsiteY3" fmla="*/ 631479 h 3644275"/>
              <a:gd name="connsiteX0" fmla="*/ 331328 w 4400326"/>
              <a:gd name="connsiteY0" fmla="*/ 3217899 h 3645036"/>
              <a:gd name="connsiteX1" fmla="*/ 328395 w 4400326"/>
              <a:gd name="connsiteY1" fmla="*/ 3222465 h 3645036"/>
              <a:gd name="connsiteX2" fmla="*/ 397672 w 4400326"/>
              <a:gd name="connsiteY2" fmla="*/ 3193610 h 3645036"/>
              <a:gd name="connsiteX3" fmla="*/ 953195 w 4400326"/>
              <a:gd name="connsiteY3" fmla="*/ 513906 h 3645036"/>
              <a:gd name="connsiteX4" fmla="*/ 4400326 w 4400326"/>
              <a:gd name="connsiteY4" fmla="*/ 631479 h 3645036"/>
              <a:gd name="connsiteX0" fmla="*/ 331328 w 4400326"/>
              <a:gd name="connsiteY0" fmla="*/ 3217899 h 3644275"/>
              <a:gd name="connsiteX1" fmla="*/ 397672 w 4400326"/>
              <a:gd name="connsiteY1" fmla="*/ 3193610 h 3644275"/>
              <a:gd name="connsiteX2" fmla="*/ 953195 w 4400326"/>
              <a:gd name="connsiteY2" fmla="*/ 513906 h 3644275"/>
              <a:gd name="connsiteX3" fmla="*/ 4400326 w 4400326"/>
              <a:gd name="connsiteY3" fmla="*/ 631479 h 3644275"/>
              <a:gd name="connsiteX0" fmla="*/ 331328 w 4400326"/>
              <a:gd name="connsiteY0" fmla="*/ 3217899 h 3644275"/>
              <a:gd name="connsiteX1" fmla="*/ 397672 w 4400326"/>
              <a:gd name="connsiteY1" fmla="*/ 3193610 h 3644275"/>
              <a:gd name="connsiteX2" fmla="*/ 953195 w 4400326"/>
              <a:gd name="connsiteY2" fmla="*/ 513906 h 3644275"/>
              <a:gd name="connsiteX3" fmla="*/ 4400326 w 4400326"/>
              <a:gd name="connsiteY3" fmla="*/ 631479 h 3644275"/>
              <a:gd name="connsiteX0" fmla="*/ 397672 w 4400326"/>
              <a:gd name="connsiteY0" fmla="*/ 3193610 h 3193610"/>
              <a:gd name="connsiteX1" fmla="*/ 953195 w 4400326"/>
              <a:gd name="connsiteY1" fmla="*/ 513906 h 3193610"/>
              <a:gd name="connsiteX2" fmla="*/ 4400326 w 4400326"/>
              <a:gd name="connsiteY2" fmla="*/ 631479 h 3193610"/>
            </a:gdLst>
            <a:ahLst/>
            <a:cxnLst>
              <a:cxn ang="0">
                <a:pos x="connsiteX0" y="connsiteY0"/>
              </a:cxn>
              <a:cxn ang="0">
                <a:pos x="connsiteX1" y="connsiteY1"/>
              </a:cxn>
              <a:cxn ang="0">
                <a:pos x="connsiteX2" y="connsiteY2"/>
              </a:cxn>
            </a:cxnLst>
            <a:rect l="l" t="t" r="r" b="b"/>
            <a:pathLst>
              <a:path w="4400326" h="3193610">
                <a:moveTo>
                  <a:pt x="397672" y="3193610"/>
                </a:moveTo>
                <a:cubicBezTo>
                  <a:pt x="0" y="2768118"/>
                  <a:pt x="274185" y="940928"/>
                  <a:pt x="953195" y="513906"/>
                </a:cubicBezTo>
                <a:cubicBezTo>
                  <a:pt x="1631361" y="82836"/>
                  <a:pt x="2497589" y="0"/>
                  <a:pt x="4400326" y="631479"/>
                </a:cubicBezTo>
              </a:path>
            </a:pathLst>
          </a:custGeom>
          <a:ln w="38100">
            <a:solidFill>
              <a:srgbClr val="00B05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4" name="fgh"/>
          <p:cNvSpPr txBox="1"/>
          <p:nvPr/>
        </p:nvSpPr>
        <p:spPr>
          <a:xfrm>
            <a:off x="3168663" y="3599607"/>
            <a:ext cx="674622" cy="400110"/>
          </a:xfrm>
          <a:prstGeom prst="rect">
            <a:avLst/>
          </a:prstGeom>
          <a:noFill/>
        </p:spPr>
        <p:txBody>
          <a:bodyPr wrap="square" rtlCol="0">
            <a:spAutoFit/>
          </a:bodyPr>
          <a:lstStyle/>
          <a:p>
            <a:r>
              <a:rPr lang="fr-FR" sz="2000" b="1" i="1" dirty="0" err="1">
                <a:solidFill>
                  <a:srgbClr val="00B050"/>
                </a:solidFill>
                <a:cs typeface="Times New Roman" pitchFamily="18" charset="0"/>
              </a:rPr>
              <a:t>fgh</a:t>
            </a:r>
            <a:endParaRPr lang="fr-FR" sz="2000" b="1" i="1" dirty="0">
              <a:solidFill>
                <a:srgbClr val="00B050"/>
              </a:solidFill>
              <a:cs typeface="Times New Roman" pitchFamily="18" charset="0"/>
            </a:endParaRPr>
          </a:p>
        </p:txBody>
      </p:sp>
      <p:sp>
        <p:nvSpPr>
          <p:cNvPr id="345" name="Forme libre 344"/>
          <p:cNvSpPr/>
          <p:nvPr/>
        </p:nvSpPr>
        <p:spPr>
          <a:xfrm>
            <a:off x="5120693" y="3473316"/>
            <a:ext cx="1887022" cy="2169475"/>
          </a:xfrm>
          <a:custGeom>
            <a:avLst/>
            <a:gdLst>
              <a:gd name="connsiteX0" fmla="*/ 0 w 3636475"/>
              <a:gd name="connsiteY0" fmla="*/ 2897109 h 2897109"/>
              <a:gd name="connsiteX1" fmla="*/ 3530851 w 3636475"/>
              <a:gd name="connsiteY1" fmla="*/ 1348966 h 2897109"/>
              <a:gd name="connsiteX2" fmla="*/ 633742 w 3636475"/>
              <a:gd name="connsiteY2" fmla="*/ 0 h 2897109"/>
              <a:gd name="connsiteX0" fmla="*/ 0 w 3636475"/>
              <a:gd name="connsiteY0" fmla="*/ 2897109 h 3980596"/>
              <a:gd name="connsiteX1" fmla="*/ 3530851 w 3636475"/>
              <a:gd name="connsiteY1" fmla="*/ 1348966 h 3980596"/>
              <a:gd name="connsiteX2" fmla="*/ 633742 w 3636475"/>
              <a:gd name="connsiteY2" fmla="*/ 0 h 3980596"/>
              <a:gd name="connsiteX0" fmla="*/ 0 w 3530851"/>
              <a:gd name="connsiteY0" fmla="*/ 3979185 h 5062672"/>
              <a:gd name="connsiteX1" fmla="*/ 3530851 w 3530851"/>
              <a:gd name="connsiteY1" fmla="*/ 2431042 h 5062672"/>
              <a:gd name="connsiteX2" fmla="*/ 633742 w 3530851"/>
              <a:gd name="connsiteY2" fmla="*/ 1082076 h 5062672"/>
              <a:gd name="connsiteX0" fmla="*/ 0 w 3616987"/>
              <a:gd name="connsiteY0" fmla="*/ 3979185 h 5067141"/>
              <a:gd name="connsiteX1" fmla="*/ 3530851 w 3616987"/>
              <a:gd name="connsiteY1" fmla="*/ 2431042 h 5067141"/>
              <a:gd name="connsiteX2" fmla="*/ 633742 w 3616987"/>
              <a:gd name="connsiteY2" fmla="*/ 1082076 h 5067141"/>
              <a:gd name="connsiteX0" fmla="*/ 0 w 3616987"/>
              <a:gd name="connsiteY0" fmla="*/ 3979185 h 5067141"/>
              <a:gd name="connsiteX1" fmla="*/ 3530851 w 3616987"/>
              <a:gd name="connsiteY1" fmla="*/ 2431042 h 5067141"/>
              <a:gd name="connsiteX2" fmla="*/ 633742 w 3616987"/>
              <a:gd name="connsiteY2" fmla="*/ 1082076 h 5067141"/>
              <a:gd name="connsiteX0" fmla="*/ 0 w 3616987"/>
              <a:gd name="connsiteY0" fmla="*/ 3979185 h 5067141"/>
              <a:gd name="connsiteX1" fmla="*/ 3530851 w 3616987"/>
              <a:gd name="connsiteY1" fmla="*/ 2431042 h 5067141"/>
              <a:gd name="connsiteX2" fmla="*/ 633742 w 3616987"/>
              <a:gd name="connsiteY2" fmla="*/ 1082076 h 5067141"/>
              <a:gd name="connsiteX0" fmla="*/ 0 w 3259765"/>
              <a:gd name="connsiteY0" fmla="*/ 3979185 h 5067141"/>
              <a:gd name="connsiteX1" fmla="*/ 3173629 w 3259765"/>
              <a:gd name="connsiteY1" fmla="*/ 2431042 h 5067141"/>
              <a:gd name="connsiteX2" fmla="*/ 633742 w 3259765"/>
              <a:gd name="connsiteY2" fmla="*/ 1082076 h 5067141"/>
              <a:gd name="connsiteX0" fmla="*/ 0 w 3259765"/>
              <a:gd name="connsiteY0" fmla="*/ 3309148 h 4397104"/>
              <a:gd name="connsiteX1" fmla="*/ 3173629 w 3259765"/>
              <a:gd name="connsiteY1" fmla="*/ 1761005 h 4397104"/>
              <a:gd name="connsiteX2" fmla="*/ 633742 w 3259765"/>
              <a:gd name="connsiteY2" fmla="*/ 412039 h 4397104"/>
              <a:gd name="connsiteX0" fmla="*/ 0 w 3173629"/>
              <a:gd name="connsiteY0" fmla="*/ 3309148 h 3891182"/>
              <a:gd name="connsiteX1" fmla="*/ 3173629 w 3173629"/>
              <a:gd name="connsiteY1" fmla="*/ 1761005 h 3891182"/>
              <a:gd name="connsiteX2" fmla="*/ 633742 w 3173629"/>
              <a:gd name="connsiteY2" fmla="*/ 412039 h 3891182"/>
            </a:gdLst>
            <a:ahLst/>
            <a:cxnLst>
              <a:cxn ang="0">
                <a:pos x="connsiteX0" y="connsiteY0"/>
              </a:cxn>
              <a:cxn ang="0">
                <a:pos x="connsiteX1" y="connsiteY1"/>
              </a:cxn>
              <a:cxn ang="0">
                <a:pos x="connsiteX2" y="connsiteY2"/>
              </a:cxn>
            </a:cxnLst>
            <a:rect l="l" t="t" r="r" b="b"/>
            <a:pathLst>
              <a:path w="3173629" h="3891182">
                <a:moveTo>
                  <a:pt x="0" y="3309148"/>
                </a:moveTo>
                <a:cubicBezTo>
                  <a:pt x="1337868" y="3601349"/>
                  <a:pt x="3075739" y="3891182"/>
                  <a:pt x="3173629" y="1761005"/>
                </a:cubicBezTo>
                <a:cubicBezTo>
                  <a:pt x="3044968" y="0"/>
                  <a:pt x="1277414" y="321415"/>
                  <a:pt x="633742" y="412039"/>
                </a:cubicBezTo>
              </a:path>
            </a:pathLst>
          </a:custGeom>
          <a:ln w="38100">
            <a:solidFill>
              <a:srgbClr val="00B05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7" name="gh"/>
          <p:cNvSpPr txBox="1"/>
          <p:nvPr/>
        </p:nvSpPr>
        <p:spPr>
          <a:xfrm>
            <a:off x="5456737" y="5071287"/>
            <a:ext cx="529688" cy="400110"/>
          </a:xfrm>
          <a:prstGeom prst="rect">
            <a:avLst/>
          </a:prstGeom>
          <a:noFill/>
        </p:spPr>
        <p:txBody>
          <a:bodyPr wrap="square" rtlCol="0">
            <a:spAutoFit/>
          </a:bodyPr>
          <a:lstStyle/>
          <a:p>
            <a:r>
              <a:rPr lang="fr-FR" sz="2000" b="1" i="1" dirty="0" err="1">
                <a:solidFill>
                  <a:srgbClr val="00B050"/>
                </a:solidFill>
                <a:cs typeface="Times New Roman" pitchFamily="18" charset="0"/>
              </a:rPr>
              <a:t>gh</a:t>
            </a:r>
            <a:endParaRPr lang="fr-FR" sz="2000" b="1" i="1" dirty="0">
              <a:solidFill>
                <a:srgbClr val="00B050"/>
              </a:solidFill>
              <a:cs typeface="Times New Roman" pitchFamily="18" charset="0"/>
            </a:endParaRPr>
          </a:p>
        </p:txBody>
      </p:sp>
      <p:sp>
        <p:nvSpPr>
          <p:cNvPr id="363" name="Forme libre 362"/>
          <p:cNvSpPr/>
          <p:nvPr/>
        </p:nvSpPr>
        <p:spPr>
          <a:xfrm>
            <a:off x="2414525" y="5142725"/>
            <a:ext cx="551927" cy="509720"/>
          </a:xfrm>
          <a:custGeom>
            <a:avLst/>
            <a:gdLst>
              <a:gd name="connsiteX0" fmla="*/ 475308 w 475308"/>
              <a:gd name="connsiteY0" fmla="*/ 153909 h 550752"/>
              <a:gd name="connsiteX1" fmla="*/ 22634 w 475308"/>
              <a:gd name="connsiteY1" fmla="*/ 525101 h 550752"/>
              <a:gd name="connsiteX2" fmla="*/ 339506 w 475308"/>
              <a:gd name="connsiteY2" fmla="*/ 0 h 550752"/>
              <a:gd name="connsiteX0" fmla="*/ 475308 w 524988"/>
              <a:gd name="connsiteY0" fmla="*/ 153909 h 1023212"/>
              <a:gd name="connsiteX1" fmla="*/ 22634 w 524988"/>
              <a:gd name="connsiteY1" fmla="*/ 525101 h 1023212"/>
              <a:gd name="connsiteX2" fmla="*/ 339506 w 524988"/>
              <a:gd name="connsiteY2" fmla="*/ 0 h 1023212"/>
              <a:gd name="connsiteX0" fmla="*/ 992459 w 1042139"/>
              <a:gd name="connsiteY0" fmla="*/ 153909 h 1023212"/>
              <a:gd name="connsiteX1" fmla="*/ 539785 w 1042139"/>
              <a:gd name="connsiteY1" fmla="*/ 525101 h 1023212"/>
              <a:gd name="connsiteX2" fmla="*/ 856657 w 1042139"/>
              <a:gd name="connsiteY2" fmla="*/ 0 h 1023212"/>
              <a:gd name="connsiteX0" fmla="*/ 992459 w 1042139"/>
              <a:gd name="connsiteY0" fmla="*/ 153909 h 1023212"/>
              <a:gd name="connsiteX1" fmla="*/ 539785 w 1042139"/>
              <a:gd name="connsiteY1" fmla="*/ 525101 h 1023212"/>
              <a:gd name="connsiteX2" fmla="*/ 856657 w 1042139"/>
              <a:gd name="connsiteY2" fmla="*/ 0 h 1023212"/>
              <a:gd name="connsiteX0" fmla="*/ 992459 w 1147551"/>
              <a:gd name="connsiteY0" fmla="*/ 153909 h 724002"/>
              <a:gd name="connsiteX1" fmla="*/ 539785 w 1147551"/>
              <a:gd name="connsiteY1" fmla="*/ 525101 h 724002"/>
              <a:gd name="connsiteX2" fmla="*/ 856657 w 1147551"/>
              <a:gd name="connsiteY2" fmla="*/ 0 h 724002"/>
              <a:gd name="connsiteX0" fmla="*/ 992459 w 1147551"/>
              <a:gd name="connsiteY0" fmla="*/ 153909 h 724002"/>
              <a:gd name="connsiteX1" fmla="*/ 539785 w 1147551"/>
              <a:gd name="connsiteY1" fmla="*/ 525101 h 724002"/>
              <a:gd name="connsiteX2" fmla="*/ 856657 w 1147551"/>
              <a:gd name="connsiteY2" fmla="*/ 0 h 724002"/>
              <a:gd name="connsiteX0" fmla="*/ 1206805 w 1206805"/>
              <a:gd name="connsiteY0" fmla="*/ 153909 h 938292"/>
              <a:gd name="connsiteX1" fmla="*/ 539785 w 1206805"/>
              <a:gd name="connsiteY1" fmla="*/ 739391 h 938292"/>
              <a:gd name="connsiteX2" fmla="*/ 1071003 w 1206805"/>
              <a:gd name="connsiteY2" fmla="*/ 0 h 938292"/>
              <a:gd name="connsiteX0" fmla="*/ 1206805 w 1206805"/>
              <a:gd name="connsiteY0" fmla="*/ 153909 h 1066606"/>
              <a:gd name="connsiteX1" fmla="*/ 539785 w 1206805"/>
              <a:gd name="connsiteY1" fmla="*/ 739391 h 1066606"/>
              <a:gd name="connsiteX2" fmla="*/ 1071003 w 1206805"/>
              <a:gd name="connsiteY2" fmla="*/ 0 h 1066606"/>
              <a:gd name="connsiteX0" fmla="*/ 1206805 w 1206805"/>
              <a:gd name="connsiteY0" fmla="*/ 153909 h 1005787"/>
              <a:gd name="connsiteX1" fmla="*/ 539785 w 1206805"/>
              <a:gd name="connsiteY1" fmla="*/ 739391 h 1005787"/>
              <a:gd name="connsiteX2" fmla="*/ 1071003 w 1206805"/>
              <a:gd name="connsiteY2" fmla="*/ 0 h 1005787"/>
              <a:gd name="connsiteX0" fmla="*/ 1142555 w 1142555"/>
              <a:gd name="connsiteY0" fmla="*/ 153909 h 1005787"/>
              <a:gd name="connsiteX1" fmla="*/ 475535 w 1142555"/>
              <a:gd name="connsiteY1" fmla="*/ 739391 h 1005787"/>
              <a:gd name="connsiteX2" fmla="*/ 1006753 w 1142555"/>
              <a:gd name="connsiteY2" fmla="*/ 0 h 1005787"/>
            </a:gdLst>
            <a:ahLst/>
            <a:cxnLst>
              <a:cxn ang="0">
                <a:pos x="connsiteX0" y="connsiteY0"/>
              </a:cxn>
              <a:cxn ang="0">
                <a:pos x="connsiteX1" y="connsiteY1"/>
              </a:cxn>
              <a:cxn ang="0">
                <a:pos x="connsiteX2" y="connsiteY2"/>
              </a:cxn>
            </a:cxnLst>
            <a:rect l="l" t="t" r="r" b="b"/>
            <a:pathLst>
              <a:path w="1142555" h="1005787">
                <a:moveTo>
                  <a:pt x="1142555" y="153909"/>
                </a:moveTo>
                <a:cubicBezTo>
                  <a:pt x="1132390" y="480790"/>
                  <a:pt x="863227" y="1005787"/>
                  <a:pt x="475535" y="739391"/>
                </a:cubicBezTo>
                <a:cubicBezTo>
                  <a:pt x="0" y="372110"/>
                  <a:pt x="1006753" y="0"/>
                  <a:pt x="1006753" y="0"/>
                </a:cubicBezTo>
              </a:path>
            </a:pathLst>
          </a:custGeom>
          <a:ln w="28575">
            <a:solidFill>
              <a:schemeClr val="bg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67" name="Groupe 191"/>
          <p:cNvGrpSpPr/>
          <p:nvPr/>
        </p:nvGrpSpPr>
        <p:grpSpPr>
          <a:xfrm>
            <a:off x="612330" y="84896"/>
            <a:ext cx="7923212" cy="2036763"/>
            <a:chOff x="722313" y="273050"/>
            <a:chExt cx="7923212" cy="2036763"/>
          </a:xfrm>
        </p:grpSpPr>
        <p:pic>
          <p:nvPicPr>
            <p:cNvPr id="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3" y="314325"/>
              <a:ext cx="120173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273050"/>
              <a:ext cx="11080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ZoneTexte 3"/>
            <p:cNvSpPr txBox="1">
              <a:spLocks noChangeArrowheads="1"/>
            </p:cNvSpPr>
            <p:nvPr/>
          </p:nvSpPr>
          <p:spPr bwMode="auto">
            <a:xfrm>
              <a:off x="855663" y="1958975"/>
              <a:ext cx="12811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fr-FR" altLang="fr-FR" sz="1600" i="0" baseline="0" dirty="0" err="1">
                  <a:solidFill>
                    <a:schemeClr val="bg1"/>
                  </a:solidFill>
                  <a:latin typeface="Calibri" panose="020F0502020204030204" pitchFamily="34" charset="0"/>
                </a:rPr>
                <a:t>Eilenberg</a:t>
              </a:r>
              <a:endParaRPr lang="fr-FR" altLang="fr-FR" sz="1600" i="0" baseline="0" dirty="0">
                <a:solidFill>
                  <a:schemeClr val="bg1"/>
                </a:solidFill>
                <a:latin typeface="Calibri" panose="020F0502020204030204" pitchFamily="34" charset="0"/>
              </a:endParaRPr>
            </a:p>
          </p:txBody>
        </p:sp>
        <p:sp>
          <p:nvSpPr>
            <p:cNvPr id="71" name="ZoneTexte 1"/>
            <p:cNvSpPr txBox="1">
              <a:spLocks noChangeArrowheads="1"/>
            </p:cNvSpPr>
            <p:nvPr/>
          </p:nvSpPr>
          <p:spPr bwMode="auto">
            <a:xfrm>
              <a:off x="1358044" y="354013"/>
              <a:ext cx="6421438"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fr-FR" sz="2400" b="1" dirty="0">
                  <a:solidFill>
                    <a:schemeClr val="bg1"/>
                  </a:solidFill>
                  <a:latin typeface="+mj-lt"/>
                </a:rPr>
                <a:t>Category Theory</a:t>
              </a:r>
            </a:p>
            <a:p>
              <a:pPr algn="ctr"/>
              <a:endParaRPr lang="en-GB" altLang="fr-FR" sz="2800" b="1" dirty="0">
                <a:solidFill>
                  <a:schemeClr val="bg1"/>
                </a:solidFill>
              </a:endParaRPr>
            </a:p>
            <a:p>
              <a:pPr algn="ctr"/>
              <a:r>
                <a:rPr lang="en-GB" altLang="fr-FR" sz="2000" baseline="0" dirty="0">
                  <a:solidFill>
                    <a:schemeClr val="bg1"/>
                  </a:solidFill>
                  <a:latin typeface="+mj-lt"/>
                </a:rPr>
                <a:t>introduced by</a:t>
              </a:r>
            </a:p>
            <a:p>
              <a:pPr algn="ctr"/>
              <a:r>
                <a:rPr lang="en-GB" altLang="fr-FR" sz="2000" baseline="0" dirty="0">
                  <a:solidFill>
                    <a:schemeClr val="bg1"/>
                  </a:solidFill>
                  <a:latin typeface="+mj-lt"/>
                </a:rPr>
                <a:t>in 1945</a:t>
              </a:r>
            </a:p>
          </p:txBody>
        </p:sp>
        <p:sp>
          <p:nvSpPr>
            <p:cNvPr id="72" name="ZoneTexte 5"/>
            <p:cNvSpPr txBox="1">
              <a:spLocks noChangeArrowheads="1"/>
            </p:cNvSpPr>
            <p:nvPr/>
          </p:nvSpPr>
          <p:spPr bwMode="auto">
            <a:xfrm>
              <a:off x="7362825" y="1971675"/>
              <a:ext cx="1282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600" i="0" baseline="0">
                  <a:solidFill>
                    <a:schemeClr val="bg1"/>
                  </a:solidFill>
                  <a:latin typeface="Calibri" panose="020F0502020204030204" pitchFamily="34" charset="0"/>
                </a:rPr>
                <a:t>Mac Lane</a:t>
              </a:r>
            </a:p>
          </p:txBody>
        </p:sp>
        <p:cxnSp>
          <p:nvCxnSpPr>
            <p:cNvPr id="73" name="Connecteur droit avec flèche 72"/>
            <p:cNvCxnSpPr/>
            <p:nvPr/>
          </p:nvCxnSpPr>
          <p:spPr>
            <a:xfrm rot="10800000" flipV="1">
              <a:off x="2660650" y="1367050"/>
              <a:ext cx="973138" cy="3810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a:off x="5571310" y="1381810"/>
              <a:ext cx="1042988" cy="37941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54" name="ZoneTexte 53"/>
          <p:cNvSpPr txBox="1"/>
          <p:nvPr/>
        </p:nvSpPr>
        <p:spPr>
          <a:xfrm>
            <a:off x="4975961" y="2027790"/>
            <a:ext cx="2256581" cy="970779"/>
          </a:xfrm>
          <a:prstGeom prst="rect">
            <a:avLst/>
          </a:prstGeom>
          <a:noFill/>
          <a:ln>
            <a:solidFill>
              <a:schemeClr val="bg1"/>
            </a:solidFill>
          </a:ln>
        </p:spPr>
        <p:txBody>
          <a:bodyPr wrap="square" rtlCol="0">
            <a:spAutoFit/>
          </a:bodyPr>
          <a:lstStyle/>
          <a:p>
            <a:pPr>
              <a:lnSpc>
                <a:spcPts val="1700"/>
              </a:lnSpc>
            </a:pPr>
            <a:r>
              <a:rPr lang="fr-FR" i="1" dirty="0" err="1">
                <a:solidFill>
                  <a:schemeClr val="bg1"/>
                </a:solidFill>
              </a:rPr>
              <a:t>Category</a:t>
            </a:r>
            <a:r>
              <a:rPr lang="fr-FR" i="1" dirty="0">
                <a:solidFill>
                  <a:schemeClr val="bg1"/>
                </a:solidFill>
              </a:rPr>
              <a:t> </a:t>
            </a:r>
            <a:r>
              <a:rPr lang="fr-FR" dirty="0">
                <a:solidFill>
                  <a:schemeClr val="bg1"/>
                </a:solidFill>
              </a:rPr>
              <a:t>= graph plus composition of </a:t>
            </a:r>
            <a:r>
              <a:rPr lang="fr-FR" dirty="0" err="1">
                <a:solidFill>
                  <a:schemeClr val="bg1"/>
                </a:solidFill>
              </a:rPr>
              <a:t>paths</a:t>
            </a:r>
            <a:r>
              <a:rPr lang="fr-FR" dirty="0">
                <a:solidFill>
                  <a:schemeClr val="bg1"/>
                </a:solidFill>
              </a:rPr>
              <a:t>,</a:t>
            </a:r>
          </a:p>
          <a:p>
            <a:pPr>
              <a:lnSpc>
                <a:spcPts val="1700"/>
              </a:lnSpc>
            </a:pPr>
            <a:r>
              <a:rPr lang="fr-FR" dirty="0">
                <a:solidFill>
                  <a:schemeClr val="bg1"/>
                </a:solidFill>
              </a:rPr>
              <a:t>associative and </a:t>
            </a:r>
            <a:r>
              <a:rPr lang="fr-FR" dirty="0" err="1">
                <a:solidFill>
                  <a:schemeClr val="bg1"/>
                </a:solidFill>
              </a:rPr>
              <a:t>with</a:t>
            </a:r>
            <a:endParaRPr lang="fr-FR" dirty="0">
              <a:solidFill>
                <a:schemeClr val="bg1"/>
              </a:solidFill>
            </a:endParaRPr>
          </a:p>
          <a:p>
            <a:pPr>
              <a:lnSpc>
                <a:spcPts val="1700"/>
              </a:lnSpc>
            </a:pPr>
            <a:r>
              <a:rPr lang="fr-FR" dirty="0" err="1">
                <a:solidFill>
                  <a:schemeClr val="bg1"/>
                </a:solidFill>
              </a:rPr>
              <a:t>identities</a:t>
            </a:r>
            <a:endParaRPr lang="fr-FR"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39"/>
                                        </p:tgtEl>
                                        <p:attrNameLst>
                                          <p:attrName>style.visibility</p:attrName>
                                        </p:attrNameLst>
                                      </p:cBhvr>
                                      <p:to>
                                        <p:strVal val="visible"/>
                                      </p:to>
                                    </p:set>
                                    <p:animEffect transition="in" filter="wipe(down)">
                                      <p:cBhvr>
                                        <p:cTn id="15" dur="2000"/>
                                        <p:tgtEl>
                                          <p:spTgt spid="339"/>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340"/>
                                        </p:tgtEl>
                                        <p:attrNameLst>
                                          <p:attrName>style.visibility</p:attrName>
                                        </p:attrNameLst>
                                      </p:cBhvr>
                                      <p:to>
                                        <p:strVal val="visible"/>
                                      </p:to>
                                    </p:set>
                                  </p:childTnLst>
                                </p:cTn>
                              </p:par>
                            </p:childTnLst>
                          </p:cTn>
                        </p:par>
                        <p:par>
                          <p:cTn id="19" fill="hold">
                            <p:stCondLst>
                              <p:cond delay="2000"/>
                            </p:stCondLst>
                            <p:childTnLst>
                              <p:par>
                                <p:cTn id="20" presetID="8"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diamond(in)">
                                      <p:cBhvr>
                                        <p:cTn id="22" dur="2000"/>
                                        <p:tgtEl>
                                          <p:spTgt spid="54"/>
                                        </p:tgtEl>
                                      </p:cBhvr>
                                    </p:animEffect>
                                  </p:childTnLst>
                                </p:cTn>
                              </p:par>
                            </p:childTnLst>
                          </p:cTn>
                        </p:par>
                        <p:par>
                          <p:cTn id="23" fill="hold">
                            <p:stCondLst>
                              <p:cond delay="4000"/>
                            </p:stCondLst>
                            <p:childTnLst>
                              <p:par>
                                <p:cTn id="24" presetID="22" presetClass="entr" presetSubtype="4" fill="hold" grpId="0" nodeType="afterEffect">
                                  <p:stCondLst>
                                    <p:cond delay="0"/>
                                  </p:stCondLst>
                                  <p:childTnLst>
                                    <p:set>
                                      <p:cBhvr>
                                        <p:cTn id="25" dur="1" fill="hold">
                                          <p:stCondLst>
                                            <p:cond delay="0"/>
                                          </p:stCondLst>
                                        </p:cTn>
                                        <p:tgtEl>
                                          <p:spTgt spid="341"/>
                                        </p:tgtEl>
                                        <p:attrNameLst>
                                          <p:attrName>style.visibility</p:attrName>
                                        </p:attrNameLst>
                                      </p:cBhvr>
                                      <p:to>
                                        <p:strVal val="visible"/>
                                      </p:to>
                                    </p:set>
                                    <p:animEffect transition="in" filter="wipe(down)">
                                      <p:cBhvr>
                                        <p:cTn id="26" dur="1000"/>
                                        <p:tgtEl>
                                          <p:spTgt spid="341"/>
                                        </p:tgtEl>
                                      </p:cBhvr>
                                    </p:animEffect>
                                  </p:childTnLst>
                                </p:cTn>
                              </p:par>
                            </p:childTnLst>
                          </p:cTn>
                        </p:par>
                        <p:par>
                          <p:cTn id="27" fill="hold">
                            <p:stCondLst>
                              <p:cond delay="5000"/>
                            </p:stCondLst>
                            <p:childTnLst>
                              <p:par>
                                <p:cTn id="28" presetID="1" presetClass="entr" presetSubtype="0" fill="hold" grpId="0" nodeType="afterEffect">
                                  <p:stCondLst>
                                    <p:cond delay="0"/>
                                  </p:stCondLst>
                                  <p:childTnLst>
                                    <p:set>
                                      <p:cBhvr>
                                        <p:cTn id="29" dur="1" fill="hold">
                                          <p:stCondLst>
                                            <p:cond delay="0"/>
                                          </p:stCondLst>
                                        </p:cTn>
                                        <p:tgtEl>
                                          <p:spTgt spid="342"/>
                                        </p:tgtEl>
                                        <p:attrNameLst>
                                          <p:attrName>style.visibility</p:attrName>
                                        </p:attrNameLst>
                                      </p:cBhvr>
                                      <p:to>
                                        <p:strVal val="visible"/>
                                      </p:to>
                                    </p:set>
                                  </p:childTnLst>
                                </p:cTn>
                              </p:par>
                            </p:childTnLst>
                          </p:cTn>
                        </p:par>
                        <p:par>
                          <p:cTn id="30" fill="hold">
                            <p:stCondLst>
                              <p:cond delay="5000"/>
                            </p:stCondLst>
                            <p:childTnLst>
                              <p:par>
                                <p:cTn id="31" presetID="22" presetClass="entr" presetSubtype="8" fill="hold" grpId="0" nodeType="afterEffect">
                                  <p:stCondLst>
                                    <p:cond delay="1000"/>
                                  </p:stCondLst>
                                  <p:childTnLst>
                                    <p:set>
                                      <p:cBhvr>
                                        <p:cTn id="32" dur="1" fill="hold">
                                          <p:stCondLst>
                                            <p:cond delay="0"/>
                                          </p:stCondLst>
                                        </p:cTn>
                                        <p:tgtEl>
                                          <p:spTgt spid="343"/>
                                        </p:tgtEl>
                                        <p:attrNameLst>
                                          <p:attrName>style.visibility</p:attrName>
                                        </p:attrNameLst>
                                      </p:cBhvr>
                                      <p:to>
                                        <p:strVal val="visible"/>
                                      </p:to>
                                    </p:set>
                                    <p:animEffect transition="in" filter="wipe(left)">
                                      <p:cBhvr>
                                        <p:cTn id="33" dur="2000"/>
                                        <p:tgtEl>
                                          <p:spTgt spid="343"/>
                                        </p:tgtEl>
                                      </p:cBhvr>
                                    </p:animEffect>
                                  </p:childTnLst>
                                </p:cTn>
                              </p:par>
                            </p:childTnLst>
                          </p:cTn>
                        </p:par>
                        <p:par>
                          <p:cTn id="34" fill="hold">
                            <p:stCondLst>
                              <p:cond delay="8000"/>
                            </p:stCondLst>
                            <p:childTnLst>
                              <p:par>
                                <p:cTn id="35" presetID="1" presetClass="entr" presetSubtype="0" fill="hold" grpId="0" nodeType="afterEffect">
                                  <p:stCondLst>
                                    <p:cond delay="0"/>
                                  </p:stCondLst>
                                  <p:childTnLst>
                                    <p:set>
                                      <p:cBhvr>
                                        <p:cTn id="36" dur="1" fill="hold">
                                          <p:stCondLst>
                                            <p:cond delay="0"/>
                                          </p:stCondLst>
                                        </p:cTn>
                                        <p:tgtEl>
                                          <p:spTgt spid="344"/>
                                        </p:tgtEl>
                                        <p:attrNameLst>
                                          <p:attrName>style.visibility</p:attrName>
                                        </p:attrNameLst>
                                      </p:cBhvr>
                                      <p:to>
                                        <p:strVal val="visible"/>
                                      </p:to>
                                    </p:set>
                                  </p:childTnLst>
                                </p:cTn>
                              </p:par>
                            </p:childTnLst>
                          </p:cTn>
                        </p:par>
                        <p:par>
                          <p:cTn id="37" fill="hold">
                            <p:stCondLst>
                              <p:cond delay="8000"/>
                            </p:stCondLst>
                            <p:childTnLst>
                              <p:par>
                                <p:cTn id="38" presetID="22" presetClass="entr" presetSubtype="4" fill="hold" grpId="0" nodeType="afterEffect">
                                  <p:stCondLst>
                                    <p:cond delay="1500"/>
                                  </p:stCondLst>
                                  <p:childTnLst>
                                    <p:set>
                                      <p:cBhvr>
                                        <p:cTn id="39" dur="1" fill="hold">
                                          <p:stCondLst>
                                            <p:cond delay="0"/>
                                          </p:stCondLst>
                                        </p:cTn>
                                        <p:tgtEl>
                                          <p:spTgt spid="345"/>
                                        </p:tgtEl>
                                        <p:attrNameLst>
                                          <p:attrName>style.visibility</p:attrName>
                                        </p:attrNameLst>
                                      </p:cBhvr>
                                      <p:to>
                                        <p:strVal val="visible"/>
                                      </p:to>
                                    </p:set>
                                    <p:animEffect transition="in" filter="wipe(down)">
                                      <p:cBhvr>
                                        <p:cTn id="40" dur="2000"/>
                                        <p:tgtEl>
                                          <p:spTgt spid="345"/>
                                        </p:tgtEl>
                                      </p:cBhvr>
                                    </p:animEffect>
                                  </p:childTnLst>
                                </p:cTn>
                              </p:par>
                            </p:childTnLst>
                          </p:cTn>
                        </p:par>
                        <p:par>
                          <p:cTn id="41" fill="hold">
                            <p:stCondLst>
                              <p:cond delay="11500"/>
                            </p:stCondLst>
                            <p:childTnLst>
                              <p:par>
                                <p:cTn id="42" presetID="1" presetClass="entr" presetSubtype="0" fill="hold" grpId="0" nodeType="afterEffect">
                                  <p:stCondLst>
                                    <p:cond delay="0"/>
                                  </p:stCondLst>
                                  <p:childTnLst>
                                    <p:set>
                                      <p:cBhvr>
                                        <p:cTn id="43" dur="1" fill="hold">
                                          <p:stCondLst>
                                            <p:cond delay="0"/>
                                          </p:stCondLst>
                                        </p:cTn>
                                        <p:tgtEl>
                                          <p:spTgt spid="347"/>
                                        </p:tgtEl>
                                        <p:attrNameLst>
                                          <p:attrName>style.visibility</p:attrName>
                                        </p:attrNameLst>
                                      </p:cBhvr>
                                      <p:to>
                                        <p:strVal val="visible"/>
                                      </p:to>
                                    </p:set>
                                  </p:childTnLst>
                                </p:cTn>
                              </p:par>
                            </p:childTnLst>
                          </p:cTn>
                        </p:par>
                        <p:par>
                          <p:cTn id="44" fill="hold">
                            <p:stCondLst>
                              <p:cond delay="11500"/>
                            </p:stCondLst>
                            <p:childTnLst>
                              <p:par>
                                <p:cTn id="45" presetID="22" presetClass="entr" presetSubtype="2" fill="hold" grpId="0" nodeType="afterEffect">
                                  <p:stCondLst>
                                    <p:cond delay="1000"/>
                                  </p:stCondLst>
                                  <p:childTnLst>
                                    <p:set>
                                      <p:cBhvr>
                                        <p:cTn id="46" dur="1" fill="hold">
                                          <p:stCondLst>
                                            <p:cond delay="0"/>
                                          </p:stCondLst>
                                        </p:cTn>
                                        <p:tgtEl>
                                          <p:spTgt spid="363"/>
                                        </p:tgtEl>
                                        <p:attrNameLst>
                                          <p:attrName>style.visibility</p:attrName>
                                        </p:attrNameLst>
                                      </p:cBhvr>
                                      <p:to>
                                        <p:strVal val="visible"/>
                                      </p:to>
                                    </p:set>
                                    <p:animEffect transition="in" filter="wipe(right)">
                                      <p:cBhvr>
                                        <p:cTn id="47" dur="2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animBg="1"/>
      <p:bldP spid="340" grpId="0"/>
      <p:bldP spid="341" grpId="0" animBg="1"/>
      <p:bldP spid="342" grpId="0"/>
      <p:bldP spid="343" grpId="0" animBg="1"/>
      <p:bldP spid="344" grpId="0"/>
      <p:bldP spid="345" grpId="0" animBg="1"/>
      <p:bldP spid="347" grpId="0"/>
      <p:bldP spid="363" grpId="0" animBg="1"/>
      <p:bldP spid="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92" name="ZoneTexte 78"/>
          <p:cNvSpPr txBox="1">
            <a:spLocks noChangeArrowheads="1"/>
          </p:cNvSpPr>
          <p:nvPr/>
        </p:nvSpPr>
        <p:spPr bwMode="auto">
          <a:xfrm>
            <a:off x="7483978" y="5400170"/>
            <a:ext cx="1414729" cy="32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1500" i="0" baseline="0" dirty="0">
                <a:solidFill>
                  <a:schemeClr val="bg1"/>
                </a:solidFill>
              </a:rPr>
              <a:t>Timeline</a:t>
            </a:r>
          </a:p>
        </p:txBody>
      </p:sp>
      <p:cxnSp>
        <p:nvCxnSpPr>
          <p:cNvPr id="193" name="Connecteur droit avec flèche 192"/>
          <p:cNvCxnSpPr/>
          <p:nvPr/>
        </p:nvCxnSpPr>
        <p:spPr bwMode="auto">
          <a:xfrm flipV="1">
            <a:off x="354951" y="5682392"/>
            <a:ext cx="7884000" cy="1905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94" name="Moins 193"/>
          <p:cNvSpPr/>
          <p:nvPr/>
        </p:nvSpPr>
        <p:spPr bwMode="auto">
          <a:xfrm rot="16200000">
            <a:off x="814615" y="5567425"/>
            <a:ext cx="403224" cy="179388"/>
          </a:xfrm>
          <a:prstGeom prst="mathMinus">
            <a:avLst/>
          </a:prstGeom>
          <a:solidFill>
            <a:srgbClr val="C00000"/>
          </a:solidFill>
          <a:ln>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500" i="0" baseline="0">
              <a:solidFill>
                <a:schemeClr val="bg1"/>
              </a:solidFill>
            </a:endParaRPr>
          </a:p>
        </p:txBody>
      </p:sp>
      <p:sp>
        <p:nvSpPr>
          <p:cNvPr id="195" name="Moins 194"/>
          <p:cNvSpPr/>
          <p:nvPr/>
        </p:nvSpPr>
        <p:spPr bwMode="auto">
          <a:xfrm rot="16200000">
            <a:off x="2596411" y="5565043"/>
            <a:ext cx="403224" cy="184150"/>
          </a:xfrm>
          <a:prstGeom prst="mathMinus">
            <a:avLst/>
          </a:prstGeom>
          <a:solidFill>
            <a:srgbClr val="C00000"/>
          </a:solidFill>
          <a:ln>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500" i="0" baseline="0">
              <a:solidFill>
                <a:schemeClr val="bg1"/>
              </a:solidFill>
            </a:endParaRPr>
          </a:p>
        </p:txBody>
      </p:sp>
      <p:sp>
        <p:nvSpPr>
          <p:cNvPr id="200" name="Moins 199"/>
          <p:cNvSpPr/>
          <p:nvPr/>
        </p:nvSpPr>
        <p:spPr bwMode="auto">
          <a:xfrm rot="16200000">
            <a:off x="4433147" y="5566630"/>
            <a:ext cx="403224" cy="180975"/>
          </a:xfrm>
          <a:prstGeom prst="mathMinus">
            <a:avLst/>
          </a:prstGeom>
          <a:solidFill>
            <a:srgbClr val="C00000"/>
          </a:solidFill>
          <a:ln>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500" i="0" baseline="0">
              <a:solidFill>
                <a:schemeClr val="bg1"/>
              </a:solidFill>
            </a:endParaRPr>
          </a:p>
        </p:txBody>
      </p:sp>
      <p:sp>
        <p:nvSpPr>
          <p:cNvPr id="212" name="ZoneTexte 65"/>
          <p:cNvSpPr txBox="1">
            <a:spLocks noChangeArrowheads="1"/>
          </p:cNvSpPr>
          <p:nvPr/>
        </p:nvSpPr>
        <p:spPr bwMode="auto">
          <a:xfrm>
            <a:off x="3279475" y="1381154"/>
            <a:ext cx="15894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1600" i="0" baseline="0" dirty="0">
                <a:solidFill>
                  <a:schemeClr val="bg1"/>
                </a:solidFill>
              </a:rPr>
              <a:t>transition </a:t>
            </a:r>
          </a:p>
        </p:txBody>
      </p:sp>
      <p:cxnSp>
        <p:nvCxnSpPr>
          <p:cNvPr id="213" name="Connecteur droit avec flèche 212"/>
          <p:cNvCxnSpPr/>
          <p:nvPr/>
        </p:nvCxnSpPr>
        <p:spPr bwMode="auto">
          <a:xfrm flipV="1">
            <a:off x="1556687" y="1780421"/>
            <a:ext cx="1204623" cy="0"/>
          </a:xfrm>
          <a:prstGeom prst="straightConnector1">
            <a:avLst/>
          </a:prstGeom>
          <a:ln w="190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sp>
        <p:nvSpPr>
          <p:cNvPr id="214" name="ZoneTexte 213"/>
          <p:cNvSpPr txBox="1"/>
          <p:nvPr/>
        </p:nvSpPr>
        <p:spPr>
          <a:xfrm>
            <a:off x="253497" y="771548"/>
            <a:ext cx="8682273" cy="400110"/>
          </a:xfrm>
          <a:prstGeom prst="rect">
            <a:avLst/>
          </a:prstGeom>
          <a:noFill/>
        </p:spPr>
        <p:txBody>
          <a:bodyPr wrap="square" rtlCol="0">
            <a:spAutoFit/>
          </a:bodyPr>
          <a:lstStyle/>
          <a:p>
            <a:pPr algn="ctr"/>
            <a:r>
              <a:rPr lang="fr-FR" sz="2000" dirty="0" err="1">
                <a:solidFill>
                  <a:schemeClr val="bg1"/>
                </a:solidFill>
              </a:rPr>
              <a:t>Kt</a:t>
            </a:r>
            <a:r>
              <a:rPr lang="fr-FR" sz="2000" dirty="0">
                <a:solidFill>
                  <a:schemeClr val="bg1"/>
                </a:solidFill>
              </a:rPr>
              <a:t> = Configuration </a:t>
            </a:r>
            <a:r>
              <a:rPr lang="fr-FR" sz="2000" dirty="0" err="1">
                <a:solidFill>
                  <a:schemeClr val="bg1"/>
                </a:solidFill>
              </a:rPr>
              <a:t>at</a:t>
            </a:r>
            <a:r>
              <a:rPr lang="fr-FR" sz="2000" dirty="0">
                <a:solidFill>
                  <a:schemeClr val="bg1"/>
                </a:solidFill>
              </a:rPr>
              <a:t> t                 Transition = partial </a:t>
            </a:r>
            <a:r>
              <a:rPr lang="fr-FR" sz="2000" dirty="0" err="1">
                <a:solidFill>
                  <a:schemeClr val="bg1"/>
                </a:solidFill>
              </a:rPr>
              <a:t>functor</a:t>
            </a:r>
            <a:endParaRPr lang="fr-FR" sz="2000" dirty="0">
              <a:solidFill>
                <a:schemeClr val="bg1"/>
              </a:solidFill>
            </a:endParaRPr>
          </a:p>
        </p:txBody>
      </p:sp>
      <p:sp>
        <p:nvSpPr>
          <p:cNvPr id="215" name="ZoneTexte 46"/>
          <p:cNvSpPr txBox="1">
            <a:spLocks noChangeArrowheads="1"/>
          </p:cNvSpPr>
          <p:nvPr/>
        </p:nvSpPr>
        <p:spPr bwMode="auto">
          <a:xfrm>
            <a:off x="852470" y="5757270"/>
            <a:ext cx="4133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baseline="0" dirty="0">
                <a:solidFill>
                  <a:schemeClr val="bg1"/>
                </a:solidFill>
              </a:rPr>
              <a:t>t</a:t>
            </a:r>
            <a:r>
              <a:rPr lang="en-GB" altLang="fr-FR" sz="1600" i="0" dirty="0">
                <a:solidFill>
                  <a:schemeClr val="bg1"/>
                </a:solidFill>
              </a:rPr>
              <a:t>0</a:t>
            </a:r>
            <a:endParaRPr lang="en-GB" altLang="fr-FR" sz="1600" baseline="0" dirty="0">
              <a:solidFill>
                <a:schemeClr val="bg1"/>
              </a:solidFill>
            </a:endParaRPr>
          </a:p>
        </p:txBody>
      </p:sp>
      <p:sp>
        <p:nvSpPr>
          <p:cNvPr id="216" name="ZoneTexte 46"/>
          <p:cNvSpPr txBox="1">
            <a:spLocks noChangeArrowheads="1"/>
          </p:cNvSpPr>
          <p:nvPr/>
        </p:nvSpPr>
        <p:spPr bwMode="auto">
          <a:xfrm>
            <a:off x="2638782" y="5757270"/>
            <a:ext cx="620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baseline="0" dirty="0">
                <a:solidFill>
                  <a:schemeClr val="bg1"/>
                </a:solidFill>
              </a:rPr>
              <a:t>t</a:t>
            </a:r>
          </a:p>
        </p:txBody>
      </p:sp>
      <p:sp>
        <p:nvSpPr>
          <p:cNvPr id="217" name="ZoneTexte 46"/>
          <p:cNvSpPr txBox="1">
            <a:spLocks noChangeArrowheads="1"/>
          </p:cNvSpPr>
          <p:nvPr/>
        </p:nvSpPr>
        <p:spPr bwMode="auto">
          <a:xfrm>
            <a:off x="4520616" y="5757270"/>
            <a:ext cx="7394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dirty="0">
                <a:solidFill>
                  <a:schemeClr val="bg1"/>
                </a:solidFill>
              </a:rPr>
              <a:t>t</a:t>
            </a:r>
            <a:r>
              <a:rPr lang="en-GB" altLang="fr-FR" sz="2000" baseline="0" dirty="0">
                <a:solidFill>
                  <a:schemeClr val="bg1"/>
                </a:solidFill>
              </a:rPr>
              <a:t>'</a:t>
            </a:r>
          </a:p>
        </p:txBody>
      </p:sp>
      <p:sp>
        <p:nvSpPr>
          <p:cNvPr id="225" name="ZoneTexte 46"/>
          <p:cNvSpPr txBox="1">
            <a:spLocks noChangeArrowheads="1"/>
          </p:cNvSpPr>
          <p:nvPr/>
        </p:nvSpPr>
        <p:spPr bwMode="auto">
          <a:xfrm>
            <a:off x="6379206" y="5757270"/>
            <a:ext cx="5285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dirty="0">
                <a:solidFill>
                  <a:schemeClr val="bg1"/>
                </a:solidFill>
              </a:rPr>
              <a:t>t</a:t>
            </a:r>
            <a:r>
              <a:rPr lang="en-GB" altLang="fr-FR" sz="2000" baseline="0" dirty="0">
                <a:solidFill>
                  <a:schemeClr val="bg1"/>
                </a:solidFill>
              </a:rPr>
              <a:t>"</a:t>
            </a:r>
          </a:p>
        </p:txBody>
      </p:sp>
      <p:grpSp>
        <p:nvGrpSpPr>
          <p:cNvPr id="218" name="Groupe 217"/>
          <p:cNvGrpSpPr/>
          <p:nvPr/>
        </p:nvGrpSpPr>
        <p:grpSpPr>
          <a:xfrm>
            <a:off x="7324644" y="2009800"/>
            <a:ext cx="1771650" cy="2369871"/>
            <a:chOff x="7324644" y="2009800"/>
            <a:chExt cx="1771650" cy="2369871"/>
          </a:xfrm>
        </p:grpSpPr>
        <p:sp>
          <p:nvSpPr>
            <p:cNvPr id="226" name="ZoneTexte 225"/>
            <p:cNvSpPr txBox="1"/>
            <p:nvPr/>
          </p:nvSpPr>
          <p:spPr>
            <a:xfrm>
              <a:off x="7324644" y="2451288"/>
              <a:ext cx="1771650" cy="369332"/>
            </a:xfrm>
            <a:prstGeom prst="rect">
              <a:avLst/>
            </a:prstGeom>
            <a:noFill/>
          </p:spPr>
          <p:txBody>
            <a:bodyPr wrap="square" rtlCol="0">
              <a:spAutoFit/>
            </a:bodyPr>
            <a:lstStyle/>
            <a:p>
              <a:r>
                <a:rPr lang="fr-FR" dirty="0">
                  <a:solidFill>
                    <a:schemeClr val="bg1"/>
                  </a:solidFill>
                </a:rPr>
                <a:t>Component N"</a:t>
              </a:r>
            </a:p>
          </p:txBody>
        </p:sp>
        <p:sp>
          <p:nvSpPr>
            <p:cNvPr id="227" name="ZoneTexte 226"/>
            <p:cNvSpPr txBox="1"/>
            <p:nvPr/>
          </p:nvSpPr>
          <p:spPr>
            <a:xfrm>
              <a:off x="7324644" y="4010339"/>
              <a:ext cx="1771650" cy="369332"/>
            </a:xfrm>
            <a:prstGeom prst="rect">
              <a:avLst/>
            </a:prstGeom>
            <a:noFill/>
          </p:spPr>
          <p:txBody>
            <a:bodyPr wrap="square" rtlCol="0">
              <a:spAutoFit/>
            </a:bodyPr>
            <a:lstStyle/>
            <a:p>
              <a:r>
                <a:rPr lang="fr-FR" dirty="0">
                  <a:solidFill>
                    <a:schemeClr val="bg1"/>
                  </a:solidFill>
                </a:rPr>
                <a:t>Component N</a:t>
              </a:r>
            </a:p>
          </p:txBody>
        </p:sp>
        <p:sp>
          <p:nvSpPr>
            <p:cNvPr id="228" name="ZoneTexte 227"/>
            <p:cNvSpPr txBox="1"/>
            <p:nvPr/>
          </p:nvSpPr>
          <p:spPr>
            <a:xfrm>
              <a:off x="7324644" y="2009800"/>
              <a:ext cx="1771650" cy="369332"/>
            </a:xfrm>
            <a:prstGeom prst="rect">
              <a:avLst/>
            </a:prstGeom>
            <a:noFill/>
          </p:spPr>
          <p:txBody>
            <a:bodyPr wrap="square" rtlCol="0">
              <a:spAutoFit/>
            </a:bodyPr>
            <a:lstStyle/>
            <a:p>
              <a:r>
                <a:rPr lang="fr-FR" dirty="0">
                  <a:solidFill>
                    <a:schemeClr val="bg1"/>
                  </a:solidFill>
                </a:rPr>
                <a:t>Component M'</a:t>
              </a:r>
            </a:p>
          </p:txBody>
        </p:sp>
        <p:sp>
          <p:nvSpPr>
            <p:cNvPr id="229" name="ZoneTexte 228"/>
            <p:cNvSpPr txBox="1"/>
            <p:nvPr/>
          </p:nvSpPr>
          <p:spPr>
            <a:xfrm>
              <a:off x="7324644" y="3134796"/>
              <a:ext cx="1771650" cy="369332"/>
            </a:xfrm>
            <a:prstGeom prst="rect">
              <a:avLst/>
            </a:prstGeom>
            <a:noFill/>
          </p:spPr>
          <p:txBody>
            <a:bodyPr wrap="square" rtlCol="0">
              <a:spAutoFit/>
            </a:bodyPr>
            <a:lstStyle/>
            <a:p>
              <a:r>
                <a:rPr lang="fr-FR" dirty="0">
                  <a:solidFill>
                    <a:schemeClr val="bg1"/>
                  </a:solidFill>
                </a:rPr>
                <a:t>Component N'</a:t>
              </a:r>
            </a:p>
          </p:txBody>
        </p:sp>
      </p:grpSp>
      <p:sp>
        <p:nvSpPr>
          <p:cNvPr id="230" name="ZoneTexte 229"/>
          <p:cNvSpPr txBox="1"/>
          <p:nvPr/>
        </p:nvSpPr>
        <p:spPr>
          <a:xfrm>
            <a:off x="3250210" y="224429"/>
            <a:ext cx="3036936" cy="461665"/>
          </a:xfrm>
          <a:prstGeom prst="rect">
            <a:avLst/>
          </a:prstGeom>
          <a:noFill/>
        </p:spPr>
        <p:txBody>
          <a:bodyPr wrap="square">
            <a:spAutoFit/>
          </a:bodyPr>
          <a:lstStyle/>
          <a:p>
            <a:pPr>
              <a:defRPr/>
            </a:pPr>
            <a:r>
              <a:rPr lang="fr-FR" sz="2400" b="1" cap="all" baseline="0" dirty="0">
                <a:solidFill>
                  <a:schemeClr val="bg1"/>
                </a:solidFill>
                <a:latin typeface="+mj-lt"/>
              </a:rPr>
              <a:t>E</a:t>
            </a:r>
            <a:r>
              <a:rPr lang="fr-FR" sz="2400" b="1" baseline="0" dirty="0">
                <a:solidFill>
                  <a:schemeClr val="bg1"/>
                </a:solidFill>
                <a:latin typeface="+mj-lt"/>
              </a:rPr>
              <a:t>volutive</a:t>
            </a:r>
            <a:r>
              <a:rPr lang="fr-FR" sz="2400" b="1" i="0" baseline="0" dirty="0">
                <a:solidFill>
                  <a:schemeClr val="bg1"/>
                </a:solidFill>
              </a:rPr>
              <a:t> </a:t>
            </a:r>
            <a:r>
              <a:rPr lang="fr-FR" sz="2400" b="1" baseline="0" dirty="0">
                <a:solidFill>
                  <a:schemeClr val="bg1"/>
                </a:solidFill>
                <a:latin typeface="+mj-lt"/>
              </a:rPr>
              <a:t>System </a:t>
            </a:r>
            <a:r>
              <a:rPr lang="fr-FR" sz="2400" baseline="0" dirty="0">
                <a:solidFill>
                  <a:schemeClr val="bg1"/>
                </a:solidFill>
                <a:latin typeface="+mj-lt"/>
              </a:rPr>
              <a:t>(ES)</a:t>
            </a:r>
            <a:r>
              <a:rPr lang="en-GB" sz="2400" b="1" i="0" baseline="0" dirty="0">
                <a:solidFill>
                  <a:schemeClr val="bg1"/>
                </a:solidFill>
              </a:rPr>
              <a:t> </a:t>
            </a:r>
            <a:endParaRPr lang="fr-FR" sz="2400" i="0" baseline="0" dirty="0">
              <a:solidFill>
                <a:schemeClr val="bg1"/>
              </a:solidFill>
            </a:endParaRPr>
          </a:p>
        </p:txBody>
      </p:sp>
      <p:sp>
        <p:nvSpPr>
          <p:cNvPr id="231" name="Moins 230"/>
          <p:cNvSpPr/>
          <p:nvPr/>
        </p:nvSpPr>
        <p:spPr bwMode="auto">
          <a:xfrm rot="16200000">
            <a:off x="6270609" y="5565043"/>
            <a:ext cx="403224" cy="184150"/>
          </a:xfrm>
          <a:prstGeom prst="mathMinus">
            <a:avLst/>
          </a:prstGeom>
          <a:solidFill>
            <a:srgbClr val="C00000"/>
          </a:solidFill>
          <a:ln>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500" i="0" baseline="0">
              <a:solidFill>
                <a:schemeClr val="bg1"/>
              </a:solidFill>
            </a:endParaRPr>
          </a:p>
        </p:txBody>
      </p:sp>
      <p:cxnSp>
        <p:nvCxnSpPr>
          <p:cNvPr id="232" name="Connecteur droit avec flèche 231"/>
          <p:cNvCxnSpPr/>
          <p:nvPr/>
        </p:nvCxnSpPr>
        <p:spPr bwMode="auto">
          <a:xfrm flipV="1">
            <a:off x="3230066" y="1780421"/>
            <a:ext cx="1204623" cy="0"/>
          </a:xfrm>
          <a:prstGeom prst="straightConnector1">
            <a:avLst/>
          </a:prstGeom>
          <a:ln w="190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3" name="Connecteur droit avec flèche 232"/>
          <p:cNvCxnSpPr/>
          <p:nvPr/>
        </p:nvCxnSpPr>
        <p:spPr bwMode="auto">
          <a:xfrm flipV="1">
            <a:off x="4886845" y="1780421"/>
            <a:ext cx="1204623" cy="0"/>
          </a:xfrm>
          <a:prstGeom prst="straightConnector1">
            <a:avLst/>
          </a:prstGeom>
          <a:ln w="190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34" name="Groupe 211"/>
          <p:cNvGrpSpPr/>
          <p:nvPr/>
        </p:nvGrpSpPr>
        <p:grpSpPr>
          <a:xfrm>
            <a:off x="3868003" y="1580366"/>
            <a:ext cx="1872853" cy="3627044"/>
            <a:chOff x="3868003" y="1580366"/>
            <a:chExt cx="1872853" cy="3627044"/>
          </a:xfrm>
        </p:grpSpPr>
        <p:grpSp>
          <p:nvGrpSpPr>
            <p:cNvPr id="235" name="Groupe 209"/>
            <p:cNvGrpSpPr/>
            <p:nvPr/>
          </p:nvGrpSpPr>
          <p:grpSpPr>
            <a:xfrm>
              <a:off x="3868003" y="1580366"/>
              <a:ext cx="1633225" cy="3627044"/>
              <a:chOff x="3868003" y="1580366"/>
              <a:chExt cx="1633225" cy="3627044"/>
            </a:xfrm>
          </p:grpSpPr>
          <p:sp>
            <p:nvSpPr>
              <p:cNvPr id="237" name="ZoneTexte 72"/>
              <p:cNvSpPr txBox="1">
                <a:spLocks noChangeArrowheads="1"/>
              </p:cNvSpPr>
              <p:nvPr/>
            </p:nvSpPr>
            <p:spPr bwMode="auto">
              <a:xfrm>
                <a:off x="4428278" y="1580366"/>
                <a:ext cx="8961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solidFill>
                      <a:schemeClr val="bg1"/>
                    </a:solidFill>
                  </a:rPr>
                  <a:t>K</a:t>
                </a:r>
                <a:r>
                  <a:rPr lang="en-GB" altLang="fr-FR" sz="2000" dirty="0">
                    <a:solidFill>
                      <a:schemeClr val="bg1"/>
                    </a:solidFill>
                  </a:rPr>
                  <a:t>t'</a:t>
                </a:r>
              </a:p>
            </p:txBody>
          </p:sp>
          <p:sp>
            <p:nvSpPr>
              <p:cNvPr id="238" name="Ellipse 1"/>
              <p:cNvSpPr/>
              <p:nvPr/>
            </p:nvSpPr>
            <p:spPr bwMode="auto">
              <a:xfrm>
                <a:off x="3868003" y="2137721"/>
                <a:ext cx="1633225" cy="3069689"/>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p:txBody>
          </p:sp>
          <p:sp>
            <p:nvSpPr>
              <p:cNvPr id="239" name="ZoneTexte 52"/>
              <p:cNvSpPr txBox="1">
                <a:spLocks noChangeArrowheads="1"/>
              </p:cNvSpPr>
              <p:nvPr/>
            </p:nvSpPr>
            <p:spPr bwMode="auto">
              <a:xfrm>
                <a:off x="4530032" y="3292357"/>
                <a:ext cx="802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t>N'</a:t>
                </a:r>
                <a:r>
                  <a:rPr lang="en-GB" altLang="fr-FR" sz="2000" i="0" dirty="0"/>
                  <a:t> </a:t>
                </a:r>
                <a:r>
                  <a:rPr lang="en-GB" altLang="fr-FR" sz="2000" baseline="0" dirty="0"/>
                  <a:t>t'</a:t>
                </a:r>
                <a:endParaRPr lang="en-GB" altLang="fr-FR" sz="2000" i="0" baseline="0" dirty="0"/>
              </a:p>
            </p:txBody>
          </p:sp>
          <p:sp>
            <p:nvSpPr>
              <p:cNvPr id="240" name="ZoneTexte 53"/>
              <p:cNvSpPr txBox="1">
                <a:spLocks noChangeArrowheads="1"/>
              </p:cNvSpPr>
              <p:nvPr/>
            </p:nvSpPr>
            <p:spPr bwMode="auto">
              <a:xfrm>
                <a:off x="4291825" y="2608909"/>
                <a:ext cx="8039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t>N"</a:t>
                </a:r>
                <a:r>
                  <a:rPr lang="en-GB" altLang="fr-FR" sz="2000" i="0" dirty="0"/>
                  <a:t> </a:t>
                </a:r>
                <a:r>
                  <a:rPr lang="en-GB" altLang="fr-FR" sz="2000" baseline="0" dirty="0"/>
                  <a:t>t'</a:t>
                </a:r>
                <a:endParaRPr lang="en-GB" altLang="fr-FR" sz="2000" i="0" baseline="0" dirty="0"/>
              </a:p>
            </p:txBody>
          </p:sp>
          <p:sp>
            <p:nvSpPr>
              <p:cNvPr id="241" name="ZoneTexte 76"/>
              <p:cNvSpPr txBox="1">
                <a:spLocks noChangeArrowheads="1"/>
              </p:cNvSpPr>
              <p:nvPr/>
            </p:nvSpPr>
            <p:spPr bwMode="auto">
              <a:xfrm>
                <a:off x="4637519" y="3734182"/>
                <a:ext cx="657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dirty="0"/>
                  <a:t>s </a:t>
                </a:r>
                <a:r>
                  <a:rPr lang="en-GB" altLang="fr-FR" sz="2000" baseline="0" dirty="0"/>
                  <a:t>t'</a:t>
                </a:r>
              </a:p>
            </p:txBody>
          </p:sp>
          <p:sp>
            <p:nvSpPr>
              <p:cNvPr id="242" name="Ellipse 241"/>
              <p:cNvSpPr/>
              <p:nvPr/>
            </p:nvSpPr>
            <p:spPr>
              <a:xfrm>
                <a:off x="4178456" y="2749700"/>
                <a:ext cx="135984" cy="153909"/>
              </a:xfrm>
              <a:prstGeom prst="ellipse">
                <a:avLst/>
              </a:prstGeom>
              <a:solidFill>
                <a:srgbClr val="262626"/>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3" name="Ellipse 242"/>
              <p:cNvSpPr/>
              <p:nvPr/>
            </p:nvSpPr>
            <p:spPr>
              <a:xfrm>
                <a:off x="4398014" y="3490576"/>
                <a:ext cx="135984" cy="153909"/>
              </a:xfrm>
              <a:prstGeom prst="ellipse">
                <a:avLst/>
              </a:prstGeom>
              <a:solidFill>
                <a:srgbClr val="262626"/>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4" name="Connecteur droit avec flèche 243"/>
              <p:cNvCxnSpPr>
                <a:stCxn id="242" idx="5"/>
              </p:cNvCxnSpPr>
              <p:nvPr/>
            </p:nvCxnSpPr>
            <p:spPr>
              <a:xfrm rot="16200000" flipH="1">
                <a:off x="4057202" y="3118393"/>
                <a:ext cx="632044" cy="15739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5" name="Connecteur droit avec flèche 244"/>
              <p:cNvCxnSpPr>
                <a:endCxn id="243" idx="4"/>
              </p:cNvCxnSpPr>
              <p:nvPr/>
            </p:nvCxnSpPr>
            <p:spPr>
              <a:xfrm rot="16200000" flipV="1">
                <a:off x="4319616" y="3790876"/>
                <a:ext cx="707993" cy="41521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46" name="Ellipse 245"/>
              <p:cNvSpPr/>
              <p:nvPr/>
            </p:nvSpPr>
            <p:spPr>
              <a:xfrm>
                <a:off x="4803369" y="4290676"/>
                <a:ext cx="135984" cy="153909"/>
              </a:xfrm>
              <a:prstGeom prst="ellipse">
                <a:avLst/>
              </a:prstGeom>
              <a:solidFill>
                <a:srgbClr val="262626"/>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7" name="ZoneTexte 76"/>
              <p:cNvSpPr txBox="1">
                <a:spLocks noChangeArrowheads="1"/>
              </p:cNvSpPr>
              <p:nvPr/>
            </p:nvSpPr>
            <p:spPr bwMode="auto">
              <a:xfrm>
                <a:off x="4398742" y="2943028"/>
                <a:ext cx="7007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dirty="0"/>
                  <a:t>s</a:t>
                </a:r>
                <a:r>
                  <a:rPr lang="en-GB" altLang="fr-FR" sz="2000" baseline="0" dirty="0"/>
                  <a:t>'</a:t>
                </a:r>
                <a:r>
                  <a:rPr lang="en-GB" altLang="fr-FR" sz="2000" dirty="0"/>
                  <a:t> </a:t>
                </a:r>
                <a:r>
                  <a:rPr lang="en-GB" altLang="fr-FR" sz="2000" baseline="0" dirty="0"/>
                  <a:t>t'</a:t>
                </a:r>
              </a:p>
            </p:txBody>
          </p:sp>
        </p:grpSp>
        <p:sp>
          <p:nvSpPr>
            <p:cNvPr id="236" name="ZoneTexte 198"/>
            <p:cNvSpPr txBox="1">
              <a:spLocks noChangeArrowheads="1"/>
            </p:cNvSpPr>
            <p:nvPr/>
          </p:nvSpPr>
          <p:spPr bwMode="auto">
            <a:xfrm>
              <a:off x="4897034" y="4168988"/>
              <a:ext cx="8438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t>N</a:t>
              </a:r>
              <a:r>
                <a:rPr lang="en-GB" altLang="fr-FR" sz="2000" i="0" dirty="0"/>
                <a:t> </a:t>
              </a:r>
              <a:r>
                <a:rPr lang="en-GB" altLang="fr-FR" sz="2000" baseline="0" dirty="0"/>
                <a:t>t'</a:t>
              </a:r>
              <a:endParaRPr lang="en-GB" altLang="fr-FR" sz="2000" i="0" baseline="0" dirty="0"/>
            </a:p>
          </p:txBody>
        </p:sp>
      </p:grpSp>
      <p:grpSp>
        <p:nvGrpSpPr>
          <p:cNvPr id="248" name="Groupe 213"/>
          <p:cNvGrpSpPr/>
          <p:nvPr/>
        </p:nvGrpSpPr>
        <p:grpSpPr>
          <a:xfrm>
            <a:off x="5674280" y="1580366"/>
            <a:ext cx="1879480" cy="3608938"/>
            <a:chOff x="5674280" y="1580366"/>
            <a:chExt cx="1879480" cy="3608938"/>
          </a:xfrm>
        </p:grpSpPr>
        <p:grpSp>
          <p:nvGrpSpPr>
            <p:cNvPr id="249" name="Groupe 212"/>
            <p:cNvGrpSpPr/>
            <p:nvPr/>
          </p:nvGrpSpPr>
          <p:grpSpPr>
            <a:xfrm>
              <a:off x="5674280" y="1580366"/>
              <a:ext cx="1619639" cy="3608938"/>
              <a:chOff x="5674280" y="1580366"/>
              <a:chExt cx="1619639" cy="3608938"/>
            </a:xfrm>
          </p:grpSpPr>
          <p:grpSp>
            <p:nvGrpSpPr>
              <p:cNvPr id="251" name="Groupe 210"/>
              <p:cNvGrpSpPr/>
              <p:nvPr/>
            </p:nvGrpSpPr>
            <p:grpSpPr>
              <a:xfrm>
                <a:off x="5674280" y="1580366"/>
                <a:ext cx="1619639" cy="3608938"/>
                <a:chOff x="5674280" y="1580366"/>
                <a:chExt cx="1619639" cy="3608938"/>
              </a:xfrm>
            </p:grpSpPr>
            <p:sp>
              <p:nvSpPr>
                <p:cNvPr id="253" name="ZoneTexte 72"/>
                <p:cNvSpPr txBox="1">
                  <a:spLocks noChangeArrowheads="1"/>
                </p:cNvSpPr>
                <p:nvPr/>
              </p:nvSpPr>
              <p:spPr bwMode="auto">
                <a:xfrm>
                  <a:off x="6185414" y="1580366"/>
                  <a:ext cx="8961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solidFill>
                        <a:schemeClr val="bg1"/>
                      </a:solidFill>
                    </a:rPr>
                    <a:t>K</a:t>
                  </a:r>
                  <a:r>
                    <a:rPr lang="en-GB" altLang="fr-FR" sz="2000" dirty="0">
                      <a:solidFill>
                        <a:schemeClr val="bg1"/>
                      </a:solidFill>
                    </a:rPr>
                    <a:t>t"</a:t>
                  </a:r>
                  <a:endParaRPr lang="en-GB" altLang="fr-FR" sz="2000" baseline="0" dirty="0">
                    <a:solidFill>
                      <a:schemeClr val="bg1"/>
                    </a:solidFill>
                  </a:endParaRPr>
                </a:p>
              </p:txBody>
            </p:sp>
            <p:sp>
              <p:nvSpPr>
                <p:cNvPr id="254" name="Ellipse 1"/>
                <p:cNvSpPr/>
                <p:nvPr/>
              </p:nvSpPr>
              <p:spPr bwMode="auto">
                <a:xfrm>
                  <a:off x="5674280" y="2119615"/>
                  <a:ext cx="1619639" cy="3069689"/>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p:txBody>
            </p:sp>
            <p:sp>
              <p:nvSpPr>
                <p:cNvPr id="255" name="ZoneTexte 52"/>
                <p:cNvSpPr txBox="1">
                  <a:spLocks noChangeArrowheads="1"/>
                </p:cNvSpPr>
                <p:nvPr/>
              </p:nvSpPr>
              <p:spPr bwMode="auto">
                <a:xfrm>
                  <a:off x="6353008" y="3292357"/>
                  <a:ext cx="795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t>N'</a:t>
                  </a:r>
                  <a:r>
                    <a:rPr lang="en-GB" altLang="fr-FR" sz="2000" i="0" dirty="0"/>
                    <a:t> </a:t>
                  </a:r>
                  <a:r>
                    <a:rPr lang="en-GB" altLang="fr-FR" sz="2000" baseline="0" dirty="0"/>
                    <a:t>t"</a:t>
                  </a:r>
                  <a:endParaRPr lang="en-GB" altLang="fr-FR" sz="2000" i="0" baseline="0" dirty="0"/>
                </a:p>
              </p:txBody>
            </p:sp>
            <p:sp>
              <p:nvSpPr>
                <p:cNvPr id="256" name="ZoneTexte 53"/>
                <p:cNvSpPr txBox="1">
                  <a:spLocks noChangeArrowheads="1"/>
                </p:cNvSpPr>
                <p:nvPr/>
              </p:nvSpPr>
              <p:spPr bwMode="auto">
                <a:xfrm>
                  <a:off x="6116783" y="2608909"/>
                  <a:ext cx="7973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t>N"</a:t>
                  </a:r>
                  <a:r>
                    <a:rPr lang="en-GB" altLang="fr-FR" sz="2000" i="0" dirty="0"/>
                    <a:t> </a:t>
                  </a:r>
                  <a:r>
                    <a:rPr lang="en-GB" altLang="fr-FR" sz="2000" baseline="0" dirty="0"/>
                    <a:t>t"</a:t>
                  </a:r>
                  <a:endParaRPr lang="en-GB" altLang="fr-FR" sz="2000" i="0" baseline="0" dirty="0"/>
                </a:p>
              </p:txBody>
            </p:sp>
            <p:sp>
              <p:nvSpPr>
                <p:cNvPr id="257" name="ZoneTexte 76"/>
                <p:cNvSpPr txBox="1">
                  <a:spLocks noChangeArrowheads="1"/>
                </p:cNvSpPr>
                <p:nvPr/>
              </p:nvSpPr>
              <p:spPr bwMode="auto">
                <a:xfrm>
                  <a:off x="6459601" y="3734182"/>
                  <a:ext cx="652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dirty="0"/>
                    <a:t>s </a:t>
                  </a:r>
                  <a:r>
                    <a:rPr lang="en-GB" altLang="fr-FR" sz="2000" baseline="0" dirty="0"/>
                    <a:t>t"</a:t>
                  </a:r>
                </a:p>
              </p:txBody>
            </p:sp>
            <p:sp>
              <p:nvSpPr>
                <p:cNvPr id="258" name="Ellipse 257"/>
                <p:cNvSpPr/>
                <p:nvPr/>
              </p:nvSpPr>
              <p:spPr>
                <a:xfrm>
                  <a:off x="6004357" y="2749700"/>
                  <a:ext cx="134852" cy="153909"/>
                </a:xfrm>
                <a:prstGeom prst="ellipse">
                  <a:avLst/>
                </a:prstGeom>
                <a:solidFill>
                  <a:srgbClr val="262626"/>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9" name="Ellipse 258"/>
                <p:cNvSpPr/>
                <p:nvPr/>
              </p:nvSpPr>
              <p:spPr>
                <a:xfrm>
                  <a:off x="6222088" y="3490576"/>
                  <a:ext cx="134852" cy="153909"/>
                </a:xfrm>
                <a:prstGeom prst="ellipse">
                  <a:avLst/>
                </a:prstGeom>
                <a:solidFill>
                  <a:srgbClr val="262626"/>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0" name="Connecteur droit avec flèche 259"/>
                <p:cNvCxnSpPr>
                  <a:stCxn id="258" idx="5"/>
                </p:cNvCxnSpPr>
                <p:nvPr/>
              </p:nvCxnSpPr>
              <p:spPr>
                <a:xfrm rot="16200000" flipH="1">
                  <a:off x="5881482" y="3119048"/>
                  <a:ext cx="632044" cy="15608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1" name="Connecteur droit avec flèche 260"/>
                <p:cNvCxnSpPr>
                  <a:endCxn id="259" idx="4"/>
                </p:cNvCxnSpPr>
                <p:nvPr/>
              </p:nvCxnSpPr>
              <p:spPr>
                <a:xfrm rot="16200000" flipV="1">
                  <a:off x="6141398" y="3792603"/>
                  <a:ext cx="707993" cy="41175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2" name="Ellipse 261"/>
                <p:cNvSpPr/>
                <p:nvPr/>
              </p:nvSpPr>
              <p:spPr>
                <a:xfrm>
                  <a:off x="6624071" y="4290676"/>
                  <a:ext cx="134852" cy="153909"/>
                </a:xfrm>
                <a:prstGeom prst="ellipse">
                  <a:avLst/>
                </a:prstGeom>
                <a:solidFill>
                  <a:srgbClr val="262626"/>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3" name="Ellipse 262"/>
                <p:cNvSpPr/>
                <p:nvPr/>
              </p:nvSpPr>
              <p:spPr>
                <a:xfrm>
                  <a:off x="6406192" y="2270182"/>
                  <a:ext cx="134249" cy="153909"/>
                </a:xfrm>
                <a:prstGeom prst="ellipse">
                  <a:avLst/>
                </a:prstGeom>
                <a:solidFill>
                  <a:srgbClr val="262626"/>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4" name="ZoneTexte 76"/>
                <p:cNvSpPr txBox="1">
                  <a:spLocks noChangeArrowheads="1"/>
                </p:cNvSpPr>
                <p:nvPr/>
              </p:nvSpPr>
              <p:spPr bwMode="auto">
                <a:xfrm>
                  <a:off x="6189819" y="2950572"/>
                  <a:ext cx="7007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dirty="0"/>
                    <a:t>s' </a:t>
                  </a:r>
                  <a:r>
                    <a:rPr lang="en-GB" altLang="fr-FR" sz="2000" baseline="0" dirty="0"/>
                    <a:t>t"</a:t>
                  </a:r>
                </a:p>
              </p:txBody>
            </p:sp>
          </p:grpSp>
          <p:sp>
            <p:nvSpPr>
              <p:cNvPr id="252" name="ZoneTexte 12"/>
              <p:cNvSpPr txBox="1">
                <a:spLocks noChangeArrowheads="1"/>
              </p:cNvSpPr>
              <p:nvPr/>
            </p:nvSpPr>
            <p:spPr bwMode="auto">
              <a:xfrm>
                <a:off x="6324552" y="2312193"/>
                <a:ext cx="8819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t>M"</a:t>
                </a:r>
                <a:r>
                  <a:rPr lang="en-GB" altLang="fr-FR" sz="2000" i="0" dirty="0"/>
                  <a:t> </a:t>
                </a:r>
                <a:r>
                  <a:rPr lang="en-GB" altLang="fr-FR" sz="2000" i="0" baseline="0" dirty="0"/>
                  <a:t>t"</a:t>
                </a:r>
              </a:p>
            </p:txBody>
          </p:sp>
        </p:grpSp>
        <p:sp>
          <p:nvSpPr>
            <p:cNvPr id="250" name="ZoneTexte 198"/>
            <p:cNvSpPr txBox="1">
              <a:spLocks noChangeArrowheads="1"/>
            </p:cNvSpPr>
            <p:nvPr/>
          </p:nvSpPr>
          <p:spPr bwMode="auto">
            <a:xfrm>
              <a:off x="6716957" y="4168988"/>
              <a:ext cx="8368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t>N</a:t>
              </a:r>
              <a:r>
                <a:rPr lang="en-GB" altLang="fr-FR" sz="2000" i="0" dirty="0"/>
                <a:t> </a:t>
              </a:r>
              <a:r>
                <a:rPr lang="en-GB" altLang="fr-FR" sz="2000" baseline="0" dirty="0"/>
                <a:t>t"</a:t>
              </a:r>
              <a:endParaRPr lang="en-GB" altLang="fr-FR" sz="2000" i="0" baseline="0" dirty="0"/>
            </a:p>
          </p:txBody>
        </p:sp>
      </p:grpSp>
      <p:grpSp>
        <p:nvGrpSpPr>
          <p:cNvPr id="265" name="Groupe 214"/>
          <p:cNvGrpSpPr/>
          <p:nvPr/>
        </p:nvGrpSpPr>
        <p:grpSpPr>
          <a:xfrm>
            <a:off x="2143763" y="1580366"/>
            <a:ext cx="1863701" cy="3599885"/>
            <a:chOff x="2143763" y="1580366"/>
            <a:chExt cx="1863701" cy="3599885"/>
          </a:xfrm>
        </p:grpSpPr>
        <p:grpSp>
          <p:nvGrpSpPr>
            <p:cNvPr id="266" name="Groupe 208"/>
            <p:cNvGrpSpPr/>
            <p:nvPr/>
          </p:nvGrpSpPr>
          <p:grpSpPr>
            <a:xfrm>
              <a:off x="2143763" y="1580366"/>
              <a:ext cx="1612392" cy="3599885"/>
              <a:chOff x="2143763" y="1580366"/>
              <a:chExt cx="1612392" cy="3599885"/>
            </a:xfrm>
          </p:grpSpPr>
          <p:sp>
            <p:nvSpPr>
              <p:cNvPr id="268" name="ZoneTexte 72"/>
              <p:cNvSpPr txBox="1">
                <a:spLocks noChangeArrowheads="1"/>
              </p:cNvSpPr>
              <p:nvPr/>
            </p:nvSpPr>
            <p:spPr bwMode="auto">
              <a:xfrm>
                <a:off x="2511411" y="1580366"/>
                <a:ext cx="8961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solidFill>
                      <a:schemeClr val="bg1"/>
                    </a:solidFill>
                  </a:rPr>
                  <a:t>    K</a:t>
                </a:r>
                <a:r>
                  <a:rPr lang="en-GB" altLang="fr-FR" sz="2000" dirty="0">
                    <a:solidFill>
                      <a:schemeClr val="bg1"/>
                    </a:solidFill>
                  </a:rPr>
                  <a:t>t</a:t>
                </a:r>
                <a:endParaRPr lang="en-GB" altLang="fr-FR" sz="2000" i="0" baseline="0" dirty="0">
                  <a:solidFill>
                    <a:schemeClr val="bg1"/>
                  </a:solidFill>
                </a:endParaRPr>
              </a:p>
            </p:txBody>
          </p:sp>
          <p:grpSp>
            <p:nvGrpSpPr>
              <p:cNvPr id="269" name="Groupe 207"/>
              <p:cNvGrpSpPr/>
              <p:nvPr/>
            </p:nvGrpSpPr>
            <p:grpSpPr>
              <a:xfrm>
                <a:off x="2143763" y="2110562"/>
                <a:ext cx="1612392" cy="3069689"/>
                <a:chOff x="2143763" y="2110562"/>
                <a:chExt cx="1612392" cy="3069689"/>
              </a:xfrm>
            </p:grpSpPr>
            <p:sp>
              <p:nvSpPr>
                <p:cNvPr id="270" name="Ellipse 1"/>
                <p:cNvSpPr/>
                <p:nvPr/>
              </p:nvSpPr>
              <p:spPr bwMode="auto">
                <a:xfrm>
                  <a:off x="2143763" y="2110562"/>
                  <a:ext cx="1612392" cy="3069689"/>
                </a:xfrm>
                <a:prstGeom prst="ellips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p:txBody>
            </p:sp>
            <p:sp>
              <p:nvSpPr>
                <p:cNvPr id="271" name="ZoneTexte 52"/>
                <p:cNvSpPr txBox="1">
                  <a:spLocks noChangeArrowheads="1"/>
                </p:cNvSpPr>
                <p:nvPr/>
              </p:nvSpPr>
              <p:spPr bwMode="auto">
                <a:xfrm>
                  <a:off x="2812085" y="3292357"/>
                  <a:ext cx="7921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t>N' </a:t>
                  </a:r>
                  <a:r>
                    <a:rPr lang="en-GB" altLang="fr-FR" sz="2000" baseline="0" dirty="0"/>
                    <a:t>t</a:t>
                  </a:r>
                  <a:endParaRPr lang="en-GB" altLang="fr-FR" sz="2000" i="0" baseline="0" dirty="0"/>
                </a:p>
              </p:txBody>
            </p:sp>
            <p:sp>
              <p:nvSpPr>
                <p:cNvPr id="272" name="ZoneTexte 53"/>
                <p:cNvSpPr txBox="1">
                  <a:spLocks noChangeArrowheads="1"/>
                </p:cNvSpPr>
                <p:nvPr/>
              </p:nvSpPr>
              <p:spPr bwMode="auto">
                <a:xfrm>
                  <a:off x="2576917" y="2608909"/>
                  <a:ext cx="7937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t>N"</a:t>
                  </a:r>
                  <a:r>
                    <a:rPr lang="en-GB" altLang="fr-FR" sz="2000" i="0" dirty="0"/>
                    <a:t> </a:t>
                  </a:r>
                  <a:r>
                    <a:rPr lang="en-GB" altLang="fr-FR" sz="2000" baseline="0" dirty="0"/>
                    <a:t>t</a:t>
                  </a:r>
                  <a:endParaRPr lang="en-GB" altLang="fr-FR" sz="2000" i="0" baseline="0" dirty="0"/>
                </a:p>
              </p:txBody>
            </p:sp>
            <p:sp>
              <p:nvSpPr>
                <p:cNvPr id="273" name="ZoneTexte 76"/>
                <p:cNvSpPr txBox="1">
                  <a:spLocks noChangeArrowheads="1"/>
                </p:cNvSpPr>
                <p:nvPr/>
              </p:nvSpPr>
              <p:spPr bwMode="auto">
                <a:xfrm>
                  <a:off x="2918201" y="3734182"/>
                  <a:ext cx="6494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baseline="0" dirty="0"/>
                    <a:t>s</a:t>
                  </a:r>
                  <a:r>
                    <a:rPr lang="en-GB" altLang="fr-FR" sz="2000" dirty="0"/>
                    <a:t> </a:t>
                  </a:r>
                  <a:r>
                    <a:rPr lang="en-GB" altLang="fr-FR" sz="2000" baseline="0" dirty="0"/>
                    <a:t>t</a:t>
                  </a:r>
                </a:p>
              </p:txBody>
            </p:sp>
            <p:sp>
              <p:nvSpPr>
                <p:cNvPr id="274" name="ZoneTexte 12"/>
                <p:cNvSpPr txBox="1">
                  <a:spLocks noChangeArrowheads="1"/>
                </p:cNvSpPr>
                <p:nvPr/>
              </p:nvSpPr>
              <p:spPr bwMode="auto">
                <a:xfrm>
                  <a:off x="2706478" y="4662725"/>
                  <a:ext cx="8819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t>M</a:t>
                  </a:r>
                  <a:r>
                    <a:rPr lang="en-GB" altLang="fr-FR" sz="2000" i="0" dirty="0"/>
                    <a:t> </a:t>
                  </a:r>
                  <a:r>
                    <a:rPr lang="en-GB" altLang="fr-FR" sz="2000" i="0" baseline="0" dirty="0"/>
                    <a:t>t</a:t>
                  </a:r>
                </a:p>
              </p:txBody>
            </p:sp>
            <p:sp>
              <p:nvSpPr>
                <p:cNvPr id="275" name="Forme libre 13"/>
                <p:cNvSpPr/>
                <p:nvPr/>
              </p:nvSpPr>
              <p:spPr bwMode="auto">
                <a:xfrm>
                  <a:off x="2502169" y="3637574"/>
                  <a:ext cx="219219" cy="1127654"/>
                </a:xfrm>
                <a:custGeom>
                  <a:avLst/>
                  <a:gdLst>
                    <a:gd name="connsiteX0" fmla="*/ 87587 w 171670"/>
                    <a:gd name="connsiteY0" fmla="*/ 693683 h 693683"/>
                    <a:gd name="connsiteX1" fmla="*/ 14014 w 171670"/>
                    <a:gd name="connsiteY1" fmla="*/ 252249 h 693683"/>
                    <a:gd name="connsiteX2" fmla="*/ 171670 w 171670"/>
                    <a:gd name="connsiteY2" fmla="*/ 0 h 693683"/>
                  </a:gdLst>
                  <a:ahLst/>
                  <a:cxnLst>
                    <a:cxn ang="0">
                      <a:pos x="connsiteX0" y="connsiteY0"/>
                    </a:cxn>
                    <a:cxn ang="0">
                      <a:pos x="connsiteX1" y="connsiteY1"/>
                    </a:cxn>
                    <a:cxn ang="0">
                      <a:pos x="connsiteX2" y="connsiteY2"/>
                    </a:cxn>
                  </a:cxnLst>
                  <a:rect l="l" t="t" r="r" b="b"/>
                  <a:pathLst>
                    <a:path w="171670" h="693683">
                      <a:moveTo>
                        <a:pt x="87587" y="693683"/>
                      </a:moveTo>
                      <a:cubicBezTo>
                        <a:pt x="43793" y="530773"/>
                        <a:pt x="0" y="367863"/>
                        <a:pt x="14014" y="252249"/>
                      </a:cubicBezTo>
                      <a:cubicBezTo>
                        <a:pt x="28028" y="136635"/>
                        <a:pt x="99849" y="68317"/>
                        <a:pt x="171670" y="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2000" i="0" baseline="0"/>
                </a:p>
              </p:txBody>
            </p:sp>
            <p:sp>
              <p:nvSpPr>
                <p:cNvPr id="276" name="Ellipse 275"/>
                <p:cNvSpPr/>
                <p:nvPr/>
              </p:nvSpPr>
              <p:spPr>
                <a:xfrm>
                  <a:off x="2464994" y="2749700"/>
                  <a:ext cx="134249" cy="153909"/>
                </a:xfrm>
                <a:prstGeom prst="ellipse">
                  <a:avLst/>
                </a:prstGeom>
                <a:solidFill>
                  <a:srgbClr val="262626"/>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7" name="Ellipse 276"/>
                <p:cNvSpPr/>
                <p:nvPr/>
              </p:nvSpPr>
              <p:spPr>
                <a:xfrm>
                  <a:off x="2681751" y="3490576"/>
                  <a:ext cx="134249" cy="153909"/>
                </a:xfrm>
                <a:prstGeom prst="ellipse">
                  <a:avLst/>
                </a:prstGeom>
                <a:solidFill>
                  <a:srgbClr val="262626"/>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8" name="Connecteur droit avec flèche 277"/>
                <p:cNvCxnSpPr>
                  <a:stCxn id="276" idx="5"/>
                </p:cNvCxnSpPr>
                <p:nvPr/>
              </p:nvCxnSpPr>
              <p:spPr>
                <a:xfrm rot="16200000" flipH="1">
                  <a:off x="2341255" y="3119397"/>
                  <a:ext cx="632044" cy="15539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9" name="Connecteur droit avec flèche 278"/>
                <p:cNvCxnSpPr>
                  <a:endCxn id="277" idx="4"/>
                </p:cNvCxnSpPr>
                <p:nvPr/>
              </p:nvCxnSpPr>
              <p:spPr>
                <a:xfrm rot="16200000" flipV="1">
                  <a:off x="2599838" y="3793524"/>
                  <a:ext cx="707993" cy="409916"/>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80" name="Ellipse 279"/>
                <p:cNvSpPr/>
                <p:nvPr/>
              </p:nvSpPr>
              <p:spPr>
                <a:xfrm>
                  <a:off x="3081936" y="4290676"/>
                  <a:ext cx="134249" cy="153909"/>
                </a:xfrm>
                <a:prstGeom prst="ellipse">
                  <a:avLst/>
                </a:prstGeom>
                <a:solidFill>
                  <a:srgbClr val="262626"/>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1" name="Ellipse 280"/>
                <p:cNvSpPr/>
                <p:nvPr/>
              </p:nvSpPr>
              <p:spPr>
                <a:xfrm>
                  <a:off x="2605245" y="4716126"/>
                  <a:ext cx="134249" cy="153909"/>
                </a:xfrm>
                <a:prstGeom prst="ellipse">
                  <a:avLst/>
                </a:prstGeom>
                <a:solidFill>
                  <a:srgbClr val="262626"/>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2" name="Connecteur droit avec flèche 281"/>
                <p:cNvCxnSpPr>
                  <a:stCxn id="281" idx="7"/>
                  <a:endCxn id="280" idx="2"/>
                </p:cNvCxnSpPr>
                <p:nvPr/>
              </p:nvCxnSpPr>
              <p:spPr>
                <a:xfrm rot="5400000" flipH="1" flipV="1">
                  <a:off x="2715367" y="4372097"/>
                  <a:ext cx="371034" cy="36210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83" name="ZoneTexte 76"/>
                <p:cNvSpPr txBox="1">
                  <a:spLocks noChangeArrowheads="1"/>
                </p:cNvSpPr>
                <p:nvPr/>
              </p:nvSpPr>
              <p:spPr bwMode="auto">
                <a:xfrm>
                  <a:off x="2658189" y="2965556"/>
                  <a:ext cx="7007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dirty="0"/>
                    <a:t>s</a:t>
                  </a:r>
                  <a:r>
                    <a:rPr lang="en-GB" altLang="fr-FR" sz="2000" baseline="0" dirty="0"/>
                    <a:t>'</a:t>
                  </a:r>
                  <a:r>
                    <a:rPr lang="en-GB" altLang="fr-FR" sz="2000" dirty="0"/>
                    <a:t> </a:t>
                  </a:r>
                  <a:r>
                    <a:rPr lang="en-GB" altLang="fr-FR" sz="2000" baseline="0" dirty="0"/>
                    <a:t>t</a:t>
                  </a:r>
                </a:p>
              </p:txBody>
            </p:sp>
          </p:grpSp>
        </p:grpSp>
        <p:sp>
          <p:nvSpPr>
            <p:cNvPr id="267" name="ZoneTexte 198"/>
            <p:cNvSpPr txBox="1">
              <a:spLocks noChangeArrowheads="1"/>
            </p:cNvSpPr>
            <p:nvPr/>
          </p:nvSpPr>
          <p:spPr bwMode="auto">
            <a:xfrm>
              <a:off x="3174405" y="4168988"/>
              <a:ext cx="8330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t>N</a:t>
              </a:r>
              <a:r>
                <a:rPr lang="en-GB" altLang="fr-FR" sz="2000" i="0" dirty="0"/>
                <a:t> </a:t>
              </a:r>
              <a:r>
                <a:rPr lang="en-GB" altLang="fr-FR" sz="2000" baseline="0" dirty="0"/>
                <a:t>t</a:t>
              </a:r>
              <a:endParaRPr lang="en-GB" altLang="fr-FR" sz="2000" i="0" baseline="0" dirty="0"/>
            </a:p>
          </p:txBody>
        </p:sp>
      </p:grpSp>
      <p:grpSp>
        <p:nvGrpSpPr>
          <p:cNvPr id="284" name="Groupe 215"/>
          <p:cNvGrpSpPr/>
          <p:nvPr/>
        </p:nvGrpSpPr>
        <p:grpSpPr>
          <a:xfrm>
            <a:off x="228699" y="1580366"/>
            <a:ext cx="2053329" cy="3599885"/>
            <a:chOff x="228699" y="1580366"/>
            <a:chExt cx="2053329" cy="3599885"/>
          </a:xfrm>
        </p:grpSpPr>
        <p:grpSp>
          <p:nvGrpSpPr>
            <p:cNvPr id="285" name="Groupe 206"/>
            <p:cNvGrpSpPr/>
            <p:nvPr/>
          </p:nvGrpSpPr>
          <p:grpSpPr>
            <a:xfrm>
              <a:off x="228699" y="1580366"/>
              <a:ext cx="1790609" cy="3599885"/>
              <a:chOff x="228699" y="1580366"/>
              <a:chExt cx="1790609" cy="3599885"/>
            </a:xfrm>
          </p:grpSpPr>
          <p:sp>
            <p:nvSpPr>
              <p:cNvPr id="287" name="ZoneTexte 72"/>
              <p:cNvSpPr txBox="1">
                <a:spLocks noChangeArrowheads="1"/>
              </p:cNvSpPr>
              <p:nvPr/>
            </p:nvSpPr>
            <p:spPr bwMode="auto">
              <a:xfrm>
                <a:off x="747068" y="1580366"/>
                <a:ext cx="8977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solidFill>
                      <a:schemeClr val="bg1"/>
                    </a:solidFill>
                  </a:rPr>
                  <a:t>    K</a:t>
                </a:r>
                <a:r>
                  <a:rPr lang="en-GB" altLang="fr-FR" sz="1600" i="0" dirty="0">
                    <a:solidFill>
                      <a:schemeClr val="bg1"/>
                    </a:solidFill>
                  </a:rPr>
                  <a:t>0</a:t>
                </a:r>
              </a:p>
            </p:txBody>
          </p:sp>
          <p:grpSp>
            <p:nvGrpSpPr>
              <p:cNvPr id="288" name="Groupe 205"/>
              <p:cNvGrpSpPr/>
              <p:nvPr/>
            </p:nvGrpSpPr>
            <p:grpSpPr>
              <a:xfrm>
                <a:off x="228699" y="2110562"/>
                <a:ext cx="1790609" cy="3069689"/>
                <a:chOff x="228699" y="2110562"/>
                <a:chExt cx="1790609" cy="3069689"/>
              </a:xfrm>
            </p:grpSpPr>
            <p:sp>
              <p:nvSpPr>
                <p:cNvPr id="289" name="Ellipse 1"/>
                <p:cNvSpPr/>
                <p:nvPr/>
              </p:nvSpPr>
              <p:spPr bwMode="auto">
                <a:xfrm>
                  <a:off x="228699" y="2110562"/>
                  <a:ext cx="1790609" cy="3069689"/>
                </a:xfrm>
                <a:prstGeom prst="ellipse">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a:p>
                  <a:pPr algn="ctr" fontAlgn="auto">
                    <a:spcBef>
                      <a:spcPts val="0"/>
                    </a:spcBef>
                    <a:spcAft>
                      <a:spcPts val="0"/>
                    </a:spcAft>
                    <a:defRPr/>
                  </a:pPr>
                  <a:endParaRPr lang="en-GB" sz="1500" i="0" baseline="0" dirty="0"/>
                </a:p>
              </p:txBody>
            </p:sp>
            <p:sp>
              <p:nvSpPr>
                <p:cNvPr id="290" name="ZoneTexte 52"/>
                <p:cNvSpPr txBox="1">
                  <a:spLocks noChangeArrowheads="1"/>
                </p:cNvSpPr>
                <p:nvPr/>
              </p:nvSpPr>
              <p:spPr bwMode="auto">
                <a:xfrm>
                  <a:off x="954524" y="3292357"/>
                  <a:ext cx="879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t>N' </a:t>
                  </a:r>
                  <a:r>
                    <a:rPr lang="en-GB" altLang="fr-FR" sz="2000" baseline="0" dirty="0"/>
                    <a:t>t</a:t>
                  </a:r>
                  <a:r>
                    <a:rPr lang="en-GB" altLang="fr-FR" sz="1600" i="0" dirty="0"/>
                    <a:t>0</a:t>
                  </a:r>
                  <a:endParaRPr lang="en-GB" altLang="fr-FR" sz="2000" i="0" baseline="0" dirty="0"/>
                </a:p>
              </p:txBody>
            </p:sp>
            <p:sp>
              <p:nvSpPr>
                <p:cNvPr id="291" name="ZoneTexte 53"/>
                <p:cNvSpPr txBox="1">
                  <a:spLocks noChangeArrowheads="1"/>
                </p:cNvSpPr>
                <p:nvPr/>
              </p:nvSpPr>
              <p:spPr bwMode="auto">
                <a:xfrm>
                  <a:off x="693363" y="2608909"/>
                  <a:ext cx="881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t>N" </a:t>
                  </a:r>
                  <a:r>
                    <a:rPr lang="en-GB" altLang="fr-FR" sz="2000" baseline="0" dirty="0"/>
                    <a:t>t</a:t>
                  </a:r>
                  <a:r>
                    <a:rPr lang="en-GB" altLang="fr-FR" sz="1600" i="0" dirty="0"/>
                    <a:t>0</a:t>
                  </a:r>
                  <a:endParaRPr lang="en-GB" altLang="fr-FR" sz="2000" i="0" baseline="0" dirty="0"/>
                </a:p>
              </p:txBody>
            </p:sp>
            <p:sp>
              <p:nvSpPr>
                <p:cNvPr id="292" name="ZoneTexte 76"/>
                <p:cNvSpPr txBox="1">
                  <a:spLocks noChangeArrowheads="1"/>
                </p:cNvSpPr>
                <p:nvPr/>
              </p:nvSpPr>
              <p:spPr bwMode="auto">
                <a:xfrm>
                  <a:off x="1072369" y="3734182"/>
                  <a:ext cx="7212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baseline="0" dirty="0"/>
                    <a:t>s</a:t>
                  </a:r>
                  <a:r>
                    <a:rPr lang="en-GB" altLang="fr-FR" sz="2000" dirty="0"/>
                    <a:t> </a:t>
                  </a:r>
                  <a:r>
                    <a:rPr lang="en-GB" altLang="fr-FR" sz="2000" baseline="0" dirty="0"/>
                    <a:t>t</a:t>
                  </a:r>
                  <a:r>
                    <a:rPr lang="en-GB" altLang="fr-FR" sz="1600" i="0" dirty="0"/>
                    <a:t>0</a:t>
                  </a:r>
                  <a:endParaRPr lang="en-GB" altLang="fr-FR" sz="2000" baseline="0" dirty="0"/>
                </a:p>
              </p:txBody>
            </p:sp>
            <p:sp>
              <p:nvSpPr>
                <p:cNvPr id="293" name="ZoneTexte 12"/>
                <p:cNvSpPr txBox="1">
                  <a:spLocks noChangeArrowheads="1"/>
                </p:cNvSpPr>
                <p:nvPr/>
              </p:nvSpPr>
              <p:spPr bwMode="auto">
                <a:xfrm>
                  <a:off x="837245" y="4662725"/>
                  <a:ext cx="9794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t>M</a:t>
                  </a:r>
                  <a:r>
                    <a:rPr lang="en-GB" altLang="fr-FR" sz="2000" i="0" dirty="0"/>
                    <a:t> </a:t>
                  </a:r>
                  <a:r>
                    <a:rPr lang="en-GB" altLang="fr-FR" sz="2000" i="0" baseline="0" dirty="0"/>
                    <a:t>t</a:t>
                  </a:r>
                  <a:r>
                    <a:rPr lang="en-GB" altLang="fr-FR" sz="1600" i="0" dirty="0"/>
                    <a:t>0</a:t>
                  </a:r>
                  <a:endParaRPr lang="en-GB" altLang="fr-FR" sz="2000" i="0" baseline="0" dirty="0"/>
                </a:p>
              </p:txBody>
            </p:sp>
            <p:sp>
              <p:nvSpPr>
                <p:cNvPr id="294" name="Forme libre 13"/>
                <p:cNvSpPr/>
                <p:nvPr/>
              </p:nvSpPr>
              <p:spPr bwMode="auto">
                <a:xfrm>
                  <a:off x="610353" y="3637574"/>
                  <a:ext cx="243450" cy="1127654"/>
                </a:xfrm>
                <a:custGeom>
                  <a:avLst/>
                  <a:gdLst>
                    <a:gd name="connsiteX0" fmla="*/ 87587 w 171670"/>
                    <a:gd name="connsiteY0" fmla="*/ 693683 h 693683"/>
                    <a:gd name="connsiteX1" fmla="*/ 14014 w 171670"/>
                    <a:gd name="connsiteY1" fmla="*/ 252249 h 693683"/>
                    <a:gd name="connsiteX2" fmla="*/ 171670 w 171670"/>
                    <a:gd name="connsiteY2" fmla="*/ 0 h 693683"/>
                  </a:gdLst>
                  <a:ahLst/>
                  <a:cxnLst>
                    <a:cxn ang="0">
                      <a:pos x="connsiteX0" y="connsiteY0"/>
                    </a:cxn>
                    <a:cxn ang="0">
                      <a:pos x="connsiteX1" y="connsiteY1"/>
                    </a:cxn>
                    <a:cxn ang="0">
                      <a:pos x="connsiteX2" y="connsiteY2"/>
                    </a:cxn>
                  </a:cxnLst>
                  <a:rect l="l" t="t" r="r" b="b"/>
                  <a:pathLst>
                    <a:path w="171670" h="693683">
                      <a:moveTo>
                        <a:pt x="87587" y="693683"/>
                      </a:moveTo>
                      <a:cubicBezTo>
                        <a:pt x="43793" y="530773"/>
                        <a:pt x="0" y="367863"/>
                        <a:pt x="14014" y="252249"/>
                      </a:cubicBezTo>
                      <a:cubicBezTo>
                        <a:pt x="28028" y="136635"/>
                        <a:pt x="99849" y="68317"/>
                        <a:pt x="171670" y="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2000" i="0" baseline="0"/>
                </a:p>
              </p:txBody>
            </p:sp>
            <p:sp>
              <p:nvSpPr>
                <p:cNvPr id="295" name="Ellipse 294"/>
                <p:cNvSpPr/>
                <p:nvPr/>
              </p:nvSpPr>
              <p:spPr>
                <a:xfrm>
                  <a:off x="569069" y="2749700"/>
                  <a:ext cx="149088" cy="153909"/>
                </a:xfrm>
                <a:prstGeom prst="ellipse">
                  <a:avLst/>
                </a:prstGeom>
                <a:solidFill>
                  <a:srgbClr val="262626"/>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6" name="Ellipse 295"/>
                <p:cNvSpPr/>
                <p:nvPr/>
              </p:nvSpPr>
              <p:spPr>
                <a:xfrm>
                  <a:off x="809784" y="3490576"/>
                  <a:ext cx="149088" cy="153909"/>
                </a:xfrm>
                <a:prstGeom prst="ellipse">
                  <a:avLst/>
                </a:prstGeom>
                <a:solidFill>
                  <a:srgbClr val="262626"/>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7" name="Connecteur droit avec flèche 296"/>
                <p:cNvCxnSpPr>
                  <a:stCxn id="295" idx="5"/>
                </p:cNvCxnSpPr>
                <p:nvPr/>
              </p:nvCxnSpPr>
              <p:spPr>
                <a:xfrm rot="16200000" flipH="1">
                  <a:off x="466583" y="3110809"/>
                  <a:ext cx="632044" cy="17256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8" name="Connecteur droit avec flèche 297"/>
                <p:cNvCxnSpPr>
                  <a:endCxn id="296" idx="4"/>
                </p:cNvCxnSpPr>
                <p:nvPr/>
              </p:nvCxnSpPr>
              <p:spPr>
                <a:xfrm rot="16200000" flipV="1">
                  <a:off x="757944" y="3770870"/>
                  <a:ext cx="707993" cy="45522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9" name="Ellipse 298"/>
                <p:cNvSpPr/>
                <p:nvPr/>
              </p:nvSpPr>
              <p:spPr>
                <a:xfrm>
                  <a:off x="1254201" y="4290676"/>
                  <a:ext cx="149088" cy="153909"/>
                </a:xfrm>
                <a:prstGeom prst="ellipse">
                  <a:avLst/>
                </a:prstGeom>
                <a:solidFill>
                  <a:srgbClr val="262626"/>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0" name="Ellipse 299"/>
                <p:cNvSpPr/>
                <p:nvPr/>
              </p:nvSpPr>
              <p:spPr>
                <a:xfrm>
                  <a:off x="724822" y="4716126"/>
                  <a:ext cx="149088" cy="153909"/>
                </a:xfrm>
                <a:prstGeom prst="ellipse">
                  <a:avLst/>
                </a:prstGeom>
                <a:solidFill>
                  <a:srgbClr val="262626"/>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1" name="Connecteur droit avec flèche 300"/>
                <p:cNvCxnSpPr>
                  <a:stCxn id="300" idx="7"/>
                  <a:endCxn id="299" idx="2"/>
                </p:cNvCxnSpPr>
                <p:nvPr/>
              </p:nvCxnSpPr>
              <p:spPr>
                <a:xfrm rot="5400000" flipH="1" flipV="1">
                  <a:off x="867621" y="4352086"/>
                  <a:ext cx="371034" cy="40212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02" name="ZoneTexte 76"/>
                <p:cNvSpPr txBox="1">
                  <a:spLocks noChangeArrowheads="1"/>
                </p:cNvSpPr>
                <p:nvPr/>
              </p:nvSpPr>
              <p:spPr bwMode="auto">
                <a:xfrm>
                  <a:off x="731690" y="2972182"/>
                  <a:ext cx="7007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dirty="0"/>
                    <a:t>s</a:t>
                  </a:r>
                  <a:r>
                    <a:rPr lang="en-GB" altLang="fr-FR" sz="2000" baseline="0" dirty="0"/>
                    <a:t>'</a:t>
                  </a:r>
                  <a:r>
                    <a:rPr lang="en-GB" altLang="fr-FR" sz="2000" dirty="0"/>
                    <a:t> </a:t>
                  </a:r>
                  <a:r>
                    <a:rPr lang="en-GB" altLang="fr-FR" sz="2000" baseline="0" dirty="0"/>
                    <a:t>t</a:t>
                  </a:r>
                  <a:r>
                    <a:rPr lang="en-GB" altLang="fr-FR" sz="1600" dirty="0"/>
                    <a:t>0</a:t>
                  </a:r>
                  <a:endParaRPr lang="en-GB" altLang="fr-FR" sz="2000" baseline="0" dirty="0"/>
                </a:p>
              </p:txBody>
            </p:sp>
          </p:grpSp>
        </p:grpSp>
        <p:sp>
          <p:nvSpPr>
            <p:cNvPr id="286" name="ZoneTexte 198"/>
            <p:cNvSpPr txBox="1">
              <a:spLocks noChangeArrowheads="1"/>
            </p:cNvSpPr>
            <p:nvPr/>
          </p:nvSpPr>
          <p:spPr bwMode="auto">
            <a:xfrm>
              <a:off x="1356891" y="4168988"/>
              <a:ext cx="925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fr-FR" sz="2000" i="0" baseline="0" dirty="0"/>
                <a:t>N</a:t>
              </a:r>
              <a:r>
                <a:rPr lang="en-GB" altLang="fr-FR" sz="2000" i="0" dirty="0"/>
                <a:t> </a:t>
              </a:r>
              <a:r>
                <a:rPr lang="en-GB" altLang="fr-FR" sz="2000" baseline="0" dirty="0"/>
                <a:t>t</a:t>
              </a:r>
              <a:r>
                <a:rPr lang="en-GB" altLang="fr-FR" sz="1600" i="0" dirty="0"/>
                <a:t>0</a:t>
              </a:r>
              <a:endParaRPr lang="en-GB" altLang="fr-FR" sz="2000" i="0" baseline="0" dirty="0"/>
            </a:p>
          </p:txBody>
        </p:sp>
      </p:grpSp>
      <p:grpSp>
        <p:nvGrpSpPr>
          <p:cNvPr id="303" name="Groupe 216"/>
          <p:cNvGrpSpPr/>
          <p:nvPr/>
        </p:nvGrpSpPr>
        <p:grpSpPr>
          <a:xfrm>
            <a:off x="107361" y="2355917"/>
            <a:ext cx="8620507" cy="2487085"/>
            <a:chOff x="107361" y="2355917"/>
            <a:chExt cx="8620507" cy="2487085"/>
          </a:xfrm>
        </p:grpSpPr>
        <p:cxnSp>
          <p:nvCxnSpPr>
            <p:cNvPr id="304" name="Connecteur droit avec flèche 303"/>
            <p:cNvCxnSpPr>
              <a:cxnSpLocks/>
            </p:cNvCxnSpPr>
            <p:nvPr/>
          </p:nvCxnSpPr>
          <p:spPr bwMode="auto">
            <a:xfrm flipV="1">
              <a:off x="127221" y="2799078"/>
              <a:ext cx="8600647" cy="64540"/>
            </a:xfrm>
            <a:prstGeom prst="straightConnector1">
              <a:avLst/>
            </a:prstGeom>
            <a:ln w="15875">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05" name="Connecteur droit avec flèche 304"/>
            <p:cNvCxnSpPr>
              <a:cxnSpLocks/>
            </p:cNvCxnSpPr>
            <p:nvPr/>
          </p:nvCxnSpPr>
          <p:spPr bwMode="auto">
            <a:xfrm>
              <a:off x="6495868" y="2355917"/>
              <a:ext cx="2232000" cy="0"/>
            </a:xfrm>
            <a:prstGeom prst="straightConnector1">
              <a:avLst/>
            </a:prstGeom>
            <a:ln w="15875">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06" name="Connecteur droit avec flèche 305"/>
            <p:cNvCxnSpPr>
              <a:cxnSpLocks/>
            </p:cNvCxnSpPr>
            <p:nvPr/>
          </p:nvCxnSpPr>
          <p:spPr bwMode="auto">
            <a:xfrm flipV="1">
              <a:off x="112650" y="3543395"/>
              <a:ext cx="8600647" cy="64540"/>
            </a:xfrm>
            <a:prstGeom prst="straightConnector1">
              <a:avLst/>
            </a:prstGeom>
            <a:ln w="15875">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07" name="Connecteur droit avec flèche 306"/>
            <p:cNvCxnSpPr>
              <a:cxnSpLocks/>
            </p:cNvCxnSpPr>
            <p:nvPr/>
          </p:nvCxnSpPr>
          <p:spPr bwMode="auto">
            <a:xfrm flipV="1">
              <a:off x="121932" y="4315973"/>
              <a:ext cx="8600647" cy="64540"/>
            </a:xfrm>
            <a:prstGeom prst="straightConnector1">
              <a:avLst/>
            </a:prstGeom>
            <a:ln w="15875">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08" name="Connecteur droit avec flèche 307"/>
            <p:cNvCxnSpPr>
              <a:cxnSpLocks/>
            </p:cNvCxnSpPr>
            <p:nvPr/>
          </p:nvCxnSpPr>
          <p:spPr bwMode="auto">
            <a:xfrm flipV="1">
              <a:off x="107361" y="4778462"/>
              <a:ext cx="2520000" cy="64540"/>
            </a:xfrm>
            <a:prstGeom prst="straightConnector1">
              <a:avLst/>
            </a:prstGeom>
            <a:ln w="15875">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309" name="Groupe 308"/>
          <p:cNvGrpSpPr/>
          <p:nvPr/>
        </p:nvGrpSpPr>
        <p:grpSpPr>
          <a:xfrm>
            <a:off x="8327687" y="2706986"/>
            <a:ext cx="734831" cy="1457614"/>
            <a:chOff x="8327687" y="2706986"/>
            <a:chExt cx="734831" cy="1457614"/>
          </a:xfrm>
        </p:grpSpPr>
        <p:grpSp>
          <p:nvGrpSpPr>
            <p:cNvPr id="224" name="Groupe 223"/>
            <p:cNvGrpSpPr/>
            <p:nvPr/>
          </p:nvGrpSpPr>
          <p:grpSpPr>
            <a:xfrm>
              <a:off x="8338241" y="3438778"/>
              <a:ext cx="695617" cy="725822"/>
              <a:chOff x="8338241" y="3438778"/>
              <a:chExt cx="695617" cy="725822"/>
            </a:xfrm>
          </p:grpSpPr>
          <p:sp>
            <p:nvSpPr>
              <p:cNvPr id="220" name="Forme libre 219"/>
              <p:cNvSpPr/>
              <p:nvPr/>
            </p:nvSpPr>
            <p:spPr>
              <a:xfrm>
                <a:off x="8753201" y="3438778"/>
                <a:ext cx="280657" cy="725822"/>
              </a:xfrm>
              <a:custGeom>
                <a:avLst/>
                <a:gdLst>
                  <a:gd name="connsiteX0" fmla="*/ 54321 w 280657"/>
                  <a:gd name="connsiteY0" fmla="*/ 0 h 615636"/>
                  <a:gd name="connsiteX1" fmla="*/ 271604 w 280657"/>
                  <a:gd name="connsiteY1" fmla="*/ 262551 h 615636"/>
                  <a:gd name="connsiteX2" fmla="*/ 0 w 280657"/>
                  <a:gd name="connsiteY2" fmla="*/ 615636 h 615636"/>
                  <a:gd name="connsiteX3" fmla="*/ 0 w 280657"/>
                  <a:gd name="connsiteY3" fmla="*/ 615636 h 615636"/>
                </a:gdLst>
                <a:ahLst/>
                <a:cxnLst>
                  <a:cxn ang="0">
                    <a:pos x="connsiteX0" y="connsiteY0"/>
                  </a:cxn>
                  <a:cxn ang="0">
                    <a:pos x="connsiteX1" y="connsiteY1"/>
                  </a:cxn>
                  <a:cxn ang="0">
                    <a:pos x="connsiteX2" y="connsiteY2"/>
                  </a:cxn>
                  <a:cxn ang="0">
                    <a:pos x="connsiteX3" y="connsiteY3"/>
                  </a:cxn>
                </a:cxnLst>
                <a:rect l="l" t="t" r="r" b="b"/>
                <a:pathLst>
                  <a:path w="280657" h="615636">
                    <a:moveTo>
                      <a:pt x="54321" y="0"/>
                    </a:moveTo>
                    <a:cubicBezTo>
                      <a:pt x="167489" y="79972"/>
                      <a:pt x="280657" y="159945"/>
                      <a:pt x="271604" y="262551"/>
                    </a:cubicBezTo>
                    <a:cubicBezTo>
                      <a:pt x="262551" y="365157"/>
                      <a:pt x="0" y="615636"/>
                      <a:pt x="0" y="615636"/>
                    </a:cubicBezTo>
                    <a:lnTo>
                      <a:pt x="0" y="615636"/>
                    </a:lnTo>
                  </a:path>
                </a:pathLst>
              </a:custGeom>
              <a:ln w="28575">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1" name="ZoneTexte 220"/>
              <p:cNvSpPr txBox="1"/>
              <p:nvPr/>
            </p:nvSpPr>
            <p:spPr>
              <a:xfrm>
                <a:off x="8338241" y="3594229"/>
                <a:ext cx="675185" cy="369332"/>
              </a:xfrm>
              <a:prstGeom prst="rect">
                <a:avLst/>
              </a:prstGeom>
              <a:noFill/>
            </p:spPr>
            <p:txBody>
              <a:bodyPr wrap="none" rtlCol="0">
                <a:spAutoFit/>
              </a:bodyPr>
              <a:lstStyle/>
              <a:p>
                <a:r>
                  <a:rPr lang="fr-FR" dirty="0" err="1">
                    <a:solidFill>
                      <a:srgbClr val="FF0000"/>
                    </a:solidFill>
                  </a:rPr>
                  <a:t>link</a:t>
                </a:r>
                <a:r>
                  <a:rPr lang="fr-FR" dirty="0">
                    <a:solidFill>
                      <a:srgbClr val="FF0000"/>
                    </a:solidFill>
                  </a:rPr>
                  <a:t> s</a:t>
                </a:r>
              </a:p>
            </p:txBody>
          </p:sp>
        </p:grpSp>
        <p:grpSp>
          <p:nvGrpSpPr>
            <p:cNvPr id="223" name="Groupe 222"/>
            <p:cNvGrpSpPr/>
            <p:nvPr/>
          </p:nvGrpSpPr>
          <p:grpSpPr>
            <a:xfrm>
              <a:off x="8327687" y="2706986"/>
              <a:ext cx="734831" cy="615636"/>
              <a:chOff x="8327687" y="2706986"/>
              <a:chExt cx="734831" cy="615636"/>
            </a:xfrm>
          </p:grpSpPr>
          <p:sp>
            <p:nvSpPr>
              <p:cNvPr id="219" name="Forme libre 218"/>
              <p:cNvSpPr/>
              <p:nvPr/>
            </p:nvSpPr>
            <p:spPr>
              <a:xfrm>
                <a:off x="8781861" y="2706986"/>
                <a:ext cx="280657" cy="615636"/>
              </a:xfrm>
              <a:custGeom>
                <a:avLst/>
                <a:gdLst>
                  <a:gd name="connsiteX0" fmla="*/ 54321 w 280657"/>
                  <a:gd name="connsiteY0" fmla="*/ 0 h 615636"/>
                  <a:gd name="connsiteX1" fmla="*/ 271604 w 280657"/>
                  <a:gd name="connsiteY1" fmla="*/ 262551 h 615636"/>
                  <a:gd name="connsiteX2" fmla="*/ 0 w 280657"/>
                  <a:gd name="connsiteY2" fmla="*/ 615636 h 615636"/>
                  <a:gd name="connsiteX3" fmla="*/ 0 w 280657"/>
                  <a:gd name="connsiteY3" fmla="*/ 615636 h 615636"/>
                </a:gdLst>
                <a:ahLst/>
                <a:cxnLst>
                  <a:cxn ang="0">
                    <a:pos x="connsiteX0" y="connsiteY0"/>
                  </a:cxn>
                  <a:cxn ang="0">
                    <a:pos x="connsiteX1" y="connsiteY1"/>
                  </a:cxn>
                  <a:cxn ang="0">
                    <a:pos x="connsiteX2" y="connsiteY2"/>
                  </a:cxn>
                  <a:cxn ang="0">
                    <a:pos x="connsiteX3" y="connsiteY3"/>
                  </a:cxn>
                </a:cxnLst>
                <a:rect l="l" t="t" r="r" b="b"/>
                <a:pathLst>
                  <a:path w="280657" h="615636">
                    <a:moveTo>
                      <a:pt x="54321" y="0"/>
                    </a:moveTo>
                    <a:cubicBezTo>
                      <a:pt x="167489" y="79972"/>
                      <a:pt x="280657" y="159945"/>
                      <a:pt x="271604" y="262551"/>
                    </a:cubicBezTo>
                    <a:cubicBezTo>
                      <a:pt x="262551" y="365157"/>
                      <a:pt x="0" y="615636"/>
                      <a:pt x="0" y="615636"/>
                    </a:cubicBezTo>
                    <a:lnTo>
                      <a:pt x="0" y="615636"/>
                    </a:lnTo>
                  </a:path>
                </a:pathLst>
              </a:cu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2" name="ZoneTexte 221"/>
              <p:cNvSpPr txBox="1"/>
              <p:nvPr/>
            </p:nvSpPr>
            <p:spPr>
              <a:xfrm>
                <a:off x="8327687" y="2814170"/>
                <a:ext cx="729687" cy="369332"/>
              </a:xfrm>
              <a:prstGeom prst="rect">
                <a:avLst/>
              </a:prstGeom>
              <a:noFill/>
            </p:spPr>
            <p:txBody>
              <a:bodyPr wrap="none" rtlCol="0">
                <a:spAutoFit/>
              </a:bodyPr>
              <a:lstStyle/>
              <a:p>
                <a:r>
                  <a:rPr lang="fr-FR" dirty="0" err="1">
                    <a:solidFill>
                      <a:srgbClr val="FF0000"/>
                    </a:solidFill>
                  </a:rPr>
                  <a:t>link</a:t>
                </a:r>
                <a:r>
                  <a:rPr lang="fr-FR" dirty="0">
                    <a:solidFill>
                      <a:srgbClr val="FF0000"/>
                    </a:solidFill>
                  </a:rPr>
                  <a:t> s'</a:t>
                </a:r>
              </a:p>
            </p:txBody>
          </p:sp>
        </p:gr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wipe(left)">
                                      <p:cBhvr>
                                        <p:cTn id="7" dur="2000"/>
                                        <p:tgtEl>
                                          <p:spTgt spid="21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65"/>
                                        </p:tgtEl>
                                        <p:attrNameLst>
                                          <p:attrName>style.visibility</p:attrName>
                                        </p:attrNameLst>
                                      </p:cBhvr>
                                      <p:to>
                                        <p:strVal val="visible"/>
                                      </p:to>
                                    </p:set>
                                    <p:animEffect transition="in" filter="fade">
                                      <p:cBhvr>
                                        <p:cTn id="11" dur="2000"/>
                                        <p:tgtEl>
                                          <p:spTgt spid="26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2"/>
                                        </p:tgtEl>
                                        <p:attrNameLst>
                                          <p:attrName>style.visibility</p:attrName>
                                        </p:attrNameLst>
                                      </p:cBhvr>
                                      <p:to>
                                        <p:strVal val="visible"/>
                                      </p:to>
                                    </p:set>
                                    <p:animEffect transition="in" filter="wipe(left)">
                                      <p:cBhvr>
                                        <p:cTn id="16" dur="2000"/>
                                        <p:tgtEl>
                                          <p:spTgt spid="2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2"/>
                                        </p:tgtEl>
                                        <p:attrNameLst>
                                          <p:attrName>style.visibility</p:attrName>
                                        </p:attrNameLst>
                                      </p:cBhvr>
                                      <p:to>
                                        <p:strVal val="visible"/>
                                      </p:to>
                                    </p:set>
                                    <p:animEffect transition="in" filter="fade">
                                      <p:cBhvr>
                                        <p:cTn id="19" dur="2000"/>
                                        <p:tgtEl>
                                          <p:spTgt spid="2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4"/>
                                        </p:tgtEl>
                                        <p:attrNameLst>
                                          <p:attrName>style.visibility</p:attrName>
                                        </p:attrNameLst>
                                      </p:cBhvr>
                                      <p:to>
                                        <p:strVal val="visible"/>
                                      </p:to>
                                    </p:set>
                                    <p:animEffect transition="in" filter="fade">
                                      <p:cBhvr>
                                        <p:cTn id="23" dur="2000"/>
                                        <p:tgtEl>
                                          <p:spTgt spid="234"/>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233"/>
                                        </p:tgtEl>
                                        <p:attrNameLst>
                                          <p:attrName>style.visibility</p:attrName>
                                        </p:attrNameLst>
                                      </p:cBhvr>
                                      <p:to>
                                        <p:strVal val="visible"/>
                                      </p:to>
                                    </p:set>
                                    <p:animEffect transition="in" filter="wipe(left)">
                                      <p:cBhvr>
                                        <p:cTn id="27" dur="2000"/>
                                        <p:tgtEl>
                                          <p:spTgt spid="233"/>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48"/>
                                        </p:tgtEl>
                                        <p:attrNameLst>
                                          <p:attrName>style.visibility</p:attrName>
                                        </p:attrNameLst>
                                      </p:cBhvr>
                                      <p:to>
                                        <p:strVal val="visible"/>
                                      </p:to>
                                    </p:set>
                                    <p:animEffect transition="in" filter="fade">
                                      <p:cBhvr>
                                        <p:cTn id="31" dur="2000"/>
                                        <p:tgtEl>
                                          <p:spTgt spid="24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3"/>
                                        </p:tgtEl>
                                        <p:attrNameLst>
                                          <p:attrName>style.visibility</p:attrName>
                                        </p:attrNameLst>
                                      </p:cBhvr>
                                      <p:to>
                                        <p:strVal val="visible"/>
                                      </p:to>
                                    </p:set>
                                  </p:childTnLst>
                                </p:cTn>
                              </p:par>
                            </p:childTnLst>
                          </p:cTn>
                        </p:par>
                        <p:par>
                          <p:cTn id="36" fill="hold">
                            <p:stCondLst>
                              <p:cond delay="0"/>
                            </p:stCondLst>
                            <p:childTnLst>
                              <p:par>
                                <p:cTn id="37" presetID="10" presetClass="entr" presetSubtype="0" fill="hold" nodeType="afterEffect">
                                  <p:stCondLst>
                                    <p:cond delay="0"/>
                                  </p:stCondLst>
                                  <p:childTnLst>
                                    <p:set>
                                      <p:cBhvr>
                                        <p:cTn id="38" dur="1" fill="hold">
                                          <p:stCondLst>
                                            <p:cond delay="0"/>
                                          </p:stCondLst>
                                        </p:cTn>
                                        <p:tgtEl>
                                          <p:spTgt spid="218"/>
                                        </p:tgtEl>
                                        <p:attrNameLst>
                                          <p:attrName>style.visibility</p:attrName>
                                        </p:attrNameLst>
                                      </p:cBhvr>
                                      <p:to>
                                        <p:strVal val="visible"/>
                                      </p:to>
                                    </p:set>
                                    <p:animEffect transition="in" filter="fade">
                                      <p:cBhvr>
                                        <p:cTn id="39" dur="2000"/>
                                        <p:tgtEl>
                                          <p:spTgt spid="218"/>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309"/>
                                        </p:tgtEl>
                                        <p:attrNameLst>
                                          <p:attrName>style.visibility</p:attrName>
                                        </p:attrNameLst>
                                      </p:cBhvr>
                                      <p:to>
                                        <p:strVal val="visible"/>
                                      </p:to>
                                    </p:set>
                                    <p:animEffect transition="in" filter="box(in)">
                                      <p:cBhvr>
                                        <p:cTn id="44" dur="2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50" name="Image 49" descr="ESSAI.gif"/>
          <p:cNvPicPr>
            <a:picLocks noChangeAspect="1"/>
          </p:cNvPicPr>
          <p:nvPr/>
        </p:nvPicPr>
        <p:blipFill>
          <a:blip r:embed="rId2"/>
          <a:stretch>
            <a:fillRect/>
          </a:stretch>
        </p:blipFill>
        <p:spPr>
          <a:xfrm>
            <a:off x="4380896" y="2425718"/>
            <a:ext cx="3644900" cy="4019550"/>
          </a:xfrm>
          <a:prstGeom prst="rect">
            <a:avLst/>
          </a:prstGeom>
        </p:spPr>
      </p:pic>
      <p:sp>
        <p:nvSpPr>
          <p:cNvPr id="147" name="Forme libre 146"/>
          <p:cNvSpPr/>
          <p:nvPr/>
        </p:nvSpPr>
        <p:spPr>
          <a:xfrm>
            <a:off x="2438614" y="2191164"/>
            <a:ext cx="1699616" cy="3191343"/>
          </a:xfrm>
          <a:custGeom>
            <a:avLst/>
            <a:gdLst>
              <a:gd name="connsiteX0" fmla="*/ 0 w 1988288"/>
              <a:gd name="connsiteY0" fmla="*/ 2721935 h 3211033"/>
              <a:gd name="connsiteX1" fmla="*/ 1988288 w 1988288"/>
              <a:gd name="connsiteY1" fmla="*/ 0 h 3211033"/>
              <a:gd name="connsiteX2" fmla="*/ 1765004 w 1988288"/>
              <a:gd name="connsiteY2" fmla="*/ 3211033 h 3211033"/>
              <a:gd name="connsiteX3" fmla="*/ 0 w 1988288"/>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086935 h 2576033"/>
              <a:gd name="connsiteX1" fmla="*/ 1701209 w 1701209"/>
              <a:gd name="connsiteY1" fmla="*/ 0 h 2576033"/>
              <a:gd name="connsiteX2" fmla="*/ 1477925 w 1701209"/>
              <a:gd name="connsiteY2" fmla="*/ 2576033 h 2576033"/>
              <a:gd name="connsiteX3" fmla="*/ 0 w 1701209"/>
              <a:gd name="connsiteY3" fmla="*/ 2086935 h 2576033"/>
              <a:gd name="connsiteX0" fmla="*/ 0 w 1701209"/>
              <a:gd name="connsiteY0" fmla="*/ 2548562 h 3037660"/>
              <a:gd name="connsiteX1" fmla="*/ 1701209 w 1701209"/>
              <a:gd name="connsiteY1" fmla="*/ 461627 h 3037660"/>
              <a:gd name="connsiteX2" fmla="*/ 1698820 w 1701209"/>
              <a:gd name="connsiteY2" fmla="*/ 0 h 3037660"/>
              <a:gd name="connsiteX3" fmla="*/ 1477925 w 1701209"/>
              <a:gd name="connsiteY3" fmla="*/ 3037660 h 3037660"/>
              <a:gd name="connsiteX4" fmla="*/ 0 w 1701209"/>
              <a:gd name="connsiteY4" fmla="*/ 2548562 h 3037660"/>
              <a:gd name="connsiteX0" fmla="*/ 0 w 1701209"/>
              <a:gd name="connsiteY0" fmla="*/ 2548562 h 3037660"/>
              <a:gd name="connsiteX1" fmla="*/ 1599232 w 1701209"/>
              <a:gd name="connsiteY1" fmla="*/ 27160 h 3037660"/>
              <a:gd name="connsiteX2" fmla="*/ 1701209 w 1701209"/>
              <a:gd name="connsiteY2" fmla="*/ 461627 h 3037660"/>
              <a:gd name="connsiteX3" fmla="*/ 1698820 w 1701209"/>
              <a:gd name="connsiteY3" fmla="*/ 0 h 3037660"/>
              <a:gd name="connsiteX4" fmla="*/ 1477925 w 1701209"/>
              <a:gd name="connsiteY4" fmla="*/ 3037660 h 3037660"/>
              <a:gd name="connsiteX5" fmla="*/ 0 w 1701209"/>
              <a:gd name="connsiteY5" fmla="*/ 2548562 h 3037660"/>
              <a:gd name="connsiteX0" fmla="*/ 0 w 1701209"/>
              <a:gd name="connsiteY0" fmla="*/ 2548562 h 3037660"/>
              <a:gd name="connsiteX1" fmla="*/ 1599232 w 1701209"/>
              <a:gd name="connsiteY1" fmla="*/ 27160 h 3037660"/>
              <a:gd name="connsiteX2" fmla="*/ 1701209 w 1701209"/>
              <a:gd name="connsiteY2" fmla="*/ 461627 h 3037660"/>
              <a:gd name="connsiteX3" fmla="*/ 1698820 w 1701209"/>
              <a:gd name="connsiteY3" fmla="*/ 0 h 3037660"/>
              <a:gd name="connsiteX4" fmla="*/ 1477925 w 1701209"/>
              <a:gd name="connsiteY4" fmla="*/ 3037660 h 3037660"/>
              <a:gd name="connsiteX5" fmla="*/ 0 w 1701209"/>
              <a:gd name="connsiteY5" fmla="*/ 2548562 h 3037660"/>
              <a:gd name="connsiteX0" fmla="*/ 0 w 1701209"/>
              <a:gd name="connsiteY0" fmla="*/ 2548562 h 3037660"/>
              <a:gd name="connsiteX1" fmla="*/ 1701209 w 1701209"/>
              <a:gd name="connsiteY1" fmla="*/ 461627 h 3037660"/>
              <a:gd name="connsiteX2" fmla="*/ 1698820 w 1701209"/>
              <a:gd name="connsiteY2" fmla="*/ 0 h 3037660"/>
              <a:gd name="connsiteX3" fmla="*/ 1477925 w 1701209"/>
              <a:gd name="connsiteY3" fmla="*/ 3037660 h 3037660"/>
              <a:gd name="connsiteX4" fmla="*/ 0 w 1701209"/>
              <a:gd name="connsiteY4" fmla="*/ 2548562 h 3037660"/>
              <a:gd name="connsiteX0" fmla="*/ 0 w 1699616"/>
              <a:gd name="connsiteY0" fmla="*/ 2702245 h 3191343"/>
              <a:gd name="connsiteX1" fmla="*/ 1646175 w 1699616"/>
              <a:gd name="connsiteY1" fmla="*/ 153876 h 3191343"/>
              <a:gd name="connsiteX2" fmla="*/ 1698820 w 1699616"/>
              <a:gd name="connsiteY2" fmla="*/ 153683 h 3191343"/>
              <a:gd name="connsiteX3" fmla="*/ 1477925 w 1699616"/>
              <a:gd name="connsiteY3" fmla="*/ 3191343 h 3191343"/>
              <a:gd name="connsiteX4" fmla="*/ 0 w 1699616"/>
              <a:gd name="connsiteY4" fmla="*/ 2702245 h 3191343"/>
              <a:gd name="connsiteX0" fmla="*/ 0 w 1699616"/>
              <a:gd name="connsiteY0" fmla="*/ 2702245 h 3191343"/>
              <a:gd name="connsiteX1" fmla="*/ 1646175 w 1699616"/>
              <a:gd name="connsiteY1" fmla="*/ 153876 h 3191343"/>
              <a:gd name="connsiteX2" fmla="*/ 1698820 w 1699616"/>
              <a:gd name="connsiteY2" fmla="*/ 153683 h 3191343"/>
              <a:gd name="connsiteX3" fmla="*/ 1477925 w 1699616"/>
              <a:gd name="connsiteY3" fmla="*/ 3191343 h 3191343"/>
              <a:gd name="connsiteX4" fmla="*/ 0 w 1699616"/>
              <a:gd name="connsiteY4" fmla="*/ 2702245 h 3191343"/>
              <a:gd name="connsiteX0" fmla="*/ 0 w 1699616"/>
              <a:gd name="connsiteY0" fmla="*/ 2702245 h 3191343"/>
              <a:gd name="connsiteX1" fmla="*/ 1646175 w 1699616"/>
              <a:gd name="connsiteY1" fmla="*/ 153876 h 3191343"/>
              <a:gd name="connsiteX2" fmla="*/ 1698820 w 1699616"/>
              <a:gd name="connsiteY2" fmla="*/ 153683 h 3191343"/>
              <a:gd name="connsiteX3" fmla="*/ 1477925 w 1699616"/>
              <a:gd name="connsiteY3" fmla="*/ 3191343 h 3191343"/>
              <a:gd name="connsiteX4" fmla="*/ 0 w 1699616"/>
              <a:gd name="connsiteY4" fmla="*/ 2702245 h 3191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616" h="3191343">
                <a:moveTo>
                  <a:pt x="0" y="2702245"/>
                </a:moveTo>
                <a:lnTo>
                  <a:pt x="1646175" y="153876"/>
                </a:lnTo>
                <a:cubicBezTo>
                  <a:pt x="1645379" y="0"/>
                  <a:pt x="1699616" y="307559"/>
                  <a:pt x="1698820" y="153683"/>
                </a:cubicBezTo>
                <a:lnTo>
                  <a:pt x="1477925" y="3191343"/>
                </a:lnTo>
                <a:lnTo>
                  <a:pt x="0" y="2702245"/>
                </a:lnTo>
                <a:close/>
              </a:path>
            </a:pathLst>
          </a:custGeom>
          <a:solidFill>
            <a:srgbClr val="E7A075"/>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 name="Image 50" descr="ESSAI.gif"/>
          <p:cNvPicPr>
            <a:picLocks noChangeAspect="1"/>
          </p:cNvPicPr>
          <p:nvPr/>
        </p:nvPicPr>
        <p:blipFill>
          <a:blip r:embed="rId3"/>
          <a:stretch>
            <a:fillRect/>
          </a:stretch>
        </p:blipFill>
        <p:spPr>
          <a:xfrm>
            <a:off x="3962595" y="2194742"/>
            <a:ext cx="4051300" cy="3708400"/>
          </a:xfrm>
          <a:prstGeom prst="rect">
            <a:avLst/>
          </a:prstGeom>
        </p:spPr>
      </p:pic>
      <p:pic>
        <p:nvPicPr>
          <p:cNvPr id="52" name="Image 51" descr="ESSAI.gif"/>
          <p:cNvPicPr>
            <a:picLocks noChangeAspect="1"/>
          </p:cNvPicPr>
          <p:nvPr/>
        </p:nvPicPr>
        <p:blipFill>
          <a:blip r:embed="rId4"/>
          <a:stretch>
            <a:fillRect/>
          </a:stretch>
        </p:blipFill>
        <p:spPr>
          <a:xfrm>
            <a:off x="4380896" y="2425718"/>
            <a:ext cx="3644900" cy="4019550"/>
          </a:xfrm>
          <a:prstGeom prst="rect">
            <a:avLst/>
          </a:prstGeom>
        </p:spPr>
      </p:pic>
      <p:pic>
        <p:nvPicPr>
          <p:cNvPr id="53" name="Image 52" descr="ESSAI.gif"/>
          <p:cNvPicPr>
            <a:picLocks noChangeAspect="1"/>
          </p:cNvPicPr>
          <p:nvPr/>
        </p:nvPicPr>
        <p:blipFill>
          <a:blip r:embed="rId5"/>
          <a:stretch>
            <a:fillRect/>
          </a:stretch>
        </p:blipFill>
        <p:spPr>
          <a:xfrm>
            <a:off x="4380896" y="2425718"/>
            <a:ext cx="3644900" cy="4019550"/>
          </a:xfrm>
          <a:prstGeom prst="rect">
            <a:avLst/>
          </a:prstGeom>
        </p:spPr>
      </p:pic>
      <p:grpSp>
        <p:nvGrpSpPr>
          <p:cNvPr id="54" name="Groupe 53"/>
          <p:cNvGrpSpPr/>
          <p:nvPr/>
        </p:nvGrpSpPr>
        <p:grpSpPr>
          <a:xfrm rot="1188528">
            <a:off x="5496335" y="3379247"/>
            <a:ext cx="2128401" cy="2101566"/>
            <a:chOff x="714348" y="2428868"/>
            <a:chExt cx="1382509" cy="1928826"/>
          </a:xfrm>
        </p:grpSpPr>
        <p:cxnSp>
          <p:nvCxnSpPr>
            <p:cNvPr id="55" name="Connecteur droit avec flèche 54"/>
            <p:cNvCxnSpPr/>
            <p:nvPr/>
          </p:nvCxnSpPr>
          <p:spPr>
            <a:xfrm rot="5400000" flipH="1" flipV="1">
              <a:off x="571472" y="3500438"/>
              <a:ext cx="1000132" cy="71438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rot="5400000" flipH="1" flipV="1">
              <a:off x="1239601" y="2571744"/>
              <a:ext cx="1000132" cy="71438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7" name="Groupe 56"/>
          <p:cNvGrpSpPr/>
          <p:nvPr/>
        </p:nvGrpSpPr>
        <p:grpSpPr>
          <a:xfrm rot="343062">
            <a:off x="5719376" y="3692274"/>
            <a:ext cx="2110947" cy="1862650"/>
            <a:chOff x="714348" y="2428868"/>
            <a:chExt cx="1382509" cy="1928826"/>
          </a:xfrm>
        </p:grpSpPr>
        <p:cxnSp>
          <p:nvCxnSpPr>
            <p:cNvPr id="58" name="Connecteur droit avec flèche 57"/>
            <p:cNvCxnSpPr/>
            <p:nvPr/>
          </p:nvCxnSpPr>
          <p:spPr>
            <a:xfrm rot="5400000" flipH="1" flipV="1">
              <a:off x="571472" y="3500438"/>
              <a:ext cx="1000132" cy="71438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rot="5400000" flipH="1" flipV="1">
              <a:off x="1239601" y="2571744"/>
              <a:ext cx="1000132" cy="71438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0" name="Groupe 59"/>
          <p:cNvGrpSpPr/>
          <p:nvPr/>
        </p:nvGrpSpPr>
        <p:grpSpPr>
          <a:xfrm rot="343062">
            <a:off x="6357161" y="3724125"/>
            <a:ext cx="1478322" cy="1727511"/>
            <a:chOff x="714348" y="2428868"/>
            <a:chExt cx="1382509" cy="1928826"/>
          </a:xfrm>
        </p:grpSpPr>
        <p:cxnSp>
          <p:nvCxnSpPr>
            <p:cNvPr id="61" name="Connecteur droit avec flèche 60"/>
            <p:cNvCxnSpPr/>
            <p:nvPr/>
          </p:nvCxnSpPr>
          <p:spPr>
            <a:xfrm rot="5400000" flipH="1" flipV="1">
              <a:off x="571472" y="3500438"/>
              <a:ext cx="1000132" cy="71438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rot="5400000" flipH="1" flipV="1">
              <a:off x="1239601" y="2571744"/>
              <a:ext cx="1000132" cy="71438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3" name="Groupe 62"/>
          <p:cNvGrpSpPr/>
          <p:nvPr/>
        </p:nvGrpSpPr>
        <p:grpSpPr>
          <a:xfrm rot="2173454">
            <a:off x="5765417" y="5204478"/>
            <a:ext cx="518667" cy="379944"/>
            <a:chOff x="714348" y="2428868"/>
            <a:chExt cx="1382509" cy="1928826"/>
          </a:xfrm>
        </p:grpSpPr>
        <p:cxnSp>
          <p:nvCxnSpPr>
            <p:cNvPr id="64" name="Connecteur droit avec flèche 63"/>
            <p:cNvCxnSpPr/>
            <p:nvPr/>
          </p:nvCxnSpPr>
          <p:spPr>
            <a:xfrm rot="5400000" flipH="1" flipV="1">
              <a:off x="571472" y="3500438"/>
              <a:ext cx="1000132" cy="714380"/>
            </a:xfrm>
            <a:prstGeom prst="straightConnector1">
              <a:avLst/>
            </a:prstGeom>
            <a:ln w="28575">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rot="5400000" flipH="1" flipV="1">
              <a:off x="1239601" y="2571744"/>
              <a:ext cx="1000132" cy="714380"/>
            </a:xfrm>
            <a:prstGeom prst="straightConnector1">
              <a:avLst/>
            </a:prstGeom>
            <a:ln w="28575">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6" name="Groupe 65"/>
          <p:cNvGrpSpPr/>
          <p:nvPr/>
        </p:nvGrpSpPr>
        <p:grpSpPr>
          <a:xfrm rot="14782809">
            <a:off x="5172797" y="5052211"/>
            <a:ext cx="518667" cy="379944"/>
            <a:chOff x="714348" y="2428868"/>
            <a:chExt cx="1382509" cy="1928826"/>
          </a:xfrm>
        </p:grpSpPr>
        <p:cxnSp>
          <p:nvCxnSpPr>
            <p:cNvPr id="67" name="Connecteur droit avec flèche 66"/>
            <p:cNvCxnSpPr/>
            <p:nvPr/>
          </p:nvCxnSpPr>
          <p:spPr>
            <a:xfrm rot="5400000" flipH="1" flipV="1">
              <a:off x="571472" y="3500438"/>
              <a:ext cx="1000132" cy="714380"/>
            </a:xfrm>
            <a:prstGeom prst="straightConnector1">
              <a:avLst/>
            </a:prstGeom>
            <a:ln w="28575">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rot="5400000" flipH="1" flipV="1">
              <a:off x="1239601" y="2571744"/>
              <a:ext cx="1000132" cy="714380"/>
            </a:xfrm>
            <a:prstGeom prst="straightConnector1">
              <a:avLst/>
            </a:prstGeom>
            <a:ln w="28575">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9" name="Groupe 68"/>
          <p:cNvGrpSpPr/>
          <p:nvPr/>
        </p:nvGrpSpPr>
        <p:grpSpPr>
          <a:xfrm rot="343062">
            <a:off x="6415168" y="2562519"/>
            <a:ext cx="362173" cy="2836275"/>
            <a:chOff x="714348" y="2428868"/>
            <a:chExt cx="1382509" cy="1928826"/>
          </a:xfrm>
        </p:grpSpPr>
        <p:cxnSp>
          <p:nvCxnSpPr>
            <p:cNvPr id="70" name="Connecteur droit avec flèche 69"/>
            <p:cNvCxnSpPr/>
            <p:nvPr/>
          </p:nvCxnSpPr>
          <p:spPr>
            <a:xfrm rot="5400000" flipH="1" flipV="1">
              <a:off x="571472" y="3500438"/>
              <a:ext cx="1000132" cy="71438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p:nvPr/>
          </p:nvCxnSpPr>
          <p:spPr>
            <a:xfrm rot="5400000" flipH="1" flipV="1">
              <a:off x="1239601" y="2571744"/>
              <a:ext cx="1000132" cy="71438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2" name="Groupe 71"/>
          <p:cNvGrpSpPr/>
          <p:nvPr/>
        </p:nvGrpSpPr>
        <p:grpSpPr>
          <a:xfrm rot="343062">
            <a:off x="5253871" y="2575965"/>
            <a:ext cx="1541759" cy="2528038"/>
            <a:chOff x="714348" y="2428868"/>
            <a:chExt cx="1382509" cy="1928826"/>
          </a:xfrm>
        </p:grpSpPr>
        <p:cxnSp>
          <p:nvCxnSpPr>
            <p:cNvPr id="73" name="Connecteur droit avec flèche 72"/>
            <p:cNvCxnSpPr/>
            <p:nvPr/>
          </p:nvCxnSpPr>
          <p:spPr>
            <a:xfrm rot="5400000" flipH="1" flipV="1">
              <a:off x="571472" y="3500438"/>
              <a:ext cx="1000132" cy="71438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rot="5400000" flipH="1" flipV="1">
              <a:off x="1239601" y="2571744"/>
              <a:ext cx="1000132" cy="71438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5" name="Groupe 74"/>
          <p:cNvGrpSpPr/>
          <p:nvPr/>
        </p:nvGrpSpPr>
        <p:grpSpPr>
          <a:xfrm rot="18211980">
            <a:off x="4485103" y="2040637"/>
            <a:ext cx="1436223" cy="3522850"/>
            <a:chOff x="714348" y="2428868"/>
            <a:chExt cx="1382509" cy="1928826"/>
          </a:xfrm>
        </p:grpSpPr>
        <p:cxnSp>
          <p:nvCxnSpPr>
            <p:cNvPr id="76" name="Connecteur droit avec flèche 75"/>
            <p:cNvCxnSpPr/>
            <p:nvPr/>
          </p:nvCxnSpPr>
          <p:spPr>
            <a:xfrm rot="5400000" flipH="1" flipV="1">
              <a:off x="571472" y="3500438"/>
              <a:ext cx="1000132" cy="714380"/>
            </a:xfrm>
            <a:prstGeom prst="straightConnector1">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rot="5400000" flipH="1" flipV="1">
              <a:off x="1239601" y="2571744"/>
              <a:ext cx="1000132" cy="714380"/>
            </a:xfrm>
            <a:prstGeom prst="straightConnector1">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8" name="Groupe 77"/>
          <p:cNvGrpSpPr/>
          <p:nvPr/>
        </p:nvGrpSpPr>
        <p:grpSpPr>
          <a:xfrm rot="18211980">
            <a:off x="4071270" y="2262844"/>
            <a:ext cx="1692383" cy="3006998"/>
            <a:chOff x="714348" y="2428868"/>
            <a:chExt cx="1382509" cy="1928826"/>
          </a:xfrm>
        </p:grpSpPr>
        <p:cxnSp>
          <p:nvCxnSpPr>
            <p:cNvPr id="79" name="Connecteur droit avec flèche 78"/>
            <p:cNvCxnSpPr/>
            <p:nvPr/>
          </p:nvCxnSpPr>
          <p:spPr>
            <a:xfrm rot="5400000" flipH="1" flipV="1">
              <a:off x="571472" y="3500438"/>
              <a:ext cx="1000132" cy="714380"/>
            </a:xfrm>
            <a:prstGeom prst="straightConnector1">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rot="5400000" flipH="1" flipV="1">
              <a:off x="1239601" y="2571744"/>
              <a:ext cx="1000132" cy="714380"/>
            </a:xfrm>
            <a:prstGeom prst="straightConnector1">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1" name="Groupe 80"/>
          <p:cNvGrpSpPr/>
          <p:nvPr/>
        </p:nvGrpSpPr>
        <p:grpSpPr>
          <a:xfrm rot="18211980">
            <a:off x="3758345" y="2502307"/>
            <a:ext cx="1782320" cy="2423684"/>
            <a:chOff x="714348" y="2428868"/>
            <a:chExt cx="1382509" cy="1928826"/>
          </a:xfrm>
        </p:grpSpPr>
        <p:cxnSp>
          <p:nvCxnSpPr>
            <p:cNvPr id="82" name="Connecteur droit avec flèche 81"/>
            <p:cNvCxnSpPr/>
            <p:nvPr/>
          </p:nvCxnSpPr>
          <p:spPr>
            <a:xfrm rot="5400000" flipH="1" flipV="1">
              <a:off x="571472" y="3500438"/>
              <a:ext cx="1000132" cy="714380"/>
            </a:xfrm>
            <a:prstGeom prst="straightConnector1">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rot="5400000" flipH="1" flipV="1">
              <a:off x="1239601" y="2571744"/>
              <a:ext cx="1000132" cy="714380"/>
            </a:xfrm>
            <a:prstGeom prst="straightConnector1">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84" name="Image 83" descr="ESSAI.gif"/>
          <p:cNvPicPr>
            <a:picLocks noChangeAspect="1"/>
          </p:cNvPicPr>
          <p:nvPr/>
        </p:nvPicPr>
        <p:blipFill>
          <a:blip r:embed="rId6"/>
          <a:stretch>
            <a:fillRect/>
          </a:stretch>
        </p:blipFill>
        <p:spPr>
          <a:xfrm>
            <a:off x="2202818" y="2444740"/>
            <a:ext cx="4051300" cy="3708400"/>
          </a:xfrm>
          <a:prstGeom prst="rect">
            <a:avLst/>
          </a:prstGeom>
        </p:spPr>
      </p:pic>
      <p:grpSp>
        <p:nvGrpSpPr>
          <p:cNvPr id="85" name="Groupe 84"/>
          <p:cNvGrpSpPr/>
          <p:nvPr/>
        </p:nvGrpSpPr>
        <p:grpSpPr>
          <a:xfrm rot="3895068">
            <a:off x="4751819" y="1255404"/>
            <a:ext cx="1474294" cy="2307235"/>
            <a:chOff x="714348" y="2428868"/>
            <a:chExt cx="1382509" cy="1928826"/>
          </a:xfrm>
        </p:grpSpPr>
        <p:cxnSp>
          <p:nvCxnSpPr>
            <p:cNvPr id="86" name="Connecteur droit avec flèche 85"/>
            <p:cNvCxnSpPr/>
            <p:nvPr/>
          </p:nvCxnSpPr>
          <p:spPr>
            <a:xfrm rot="5400000" flipH="1" flipV="1">
              <a:off x="571472" y="3500438"/>
              <a:ext cx="1000132" cy="714380"/>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p:nvPr/>
          </p:nvCxnSpPr>
          <p:spPr>
            <a:xfrm rot="5400000" flipH="1" flipV="1">
              <a:off x="1239601" y="2571744"/>
              <a:ext cx="1000132" cy="71438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8" name="Groupe 87"/>
          <p:cNvGrpSpPr/>
          <p:nvPr/>
        </p:nvGrpSpPr>
        <p:grpSpPr>
          <a:xfrm rot="3895068">
            <a:off x="4489936" y="1667129"/>
            <a:ext cx="2998192" cy="2698230"/>
            <a:chOff x="714348" y="2428868"/>
            <a:chExt cx="1382509" cy="1928826"/>
          </a:xfrm>
        </p:grpSpPr>
        <p:cxnSp>
          <p:nvCxnSpPr>
            <p:cNvPr id="89" name="Connecteur droit avec flèche 88"/>
            <p:cNvCxnSpPr/>
            <p:nvPr/>
          </p:nvCxnSpPr>
          <p:spPr>
            <a:xfrm rot="5400000" flipH="1" flipV="1">
              <a:off x="571472" y="3500438"/>
              <a:ext cx="1000132" cy="714380"/>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rot="5400000" flipH="1" flipV="1">
              <a:off x="1239601" y="2571744"/>
              <a:ext cx="1000132" cy="71438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1" name="Groupe 90"/>
          <p:cNvGrpSpPr/>
          <p:nvPr/>
        </p:nvGrpSpPr>
        <p:grpSpPr>
          <a:xfrm rot="3895068" flipH="1">
            <a:off x="2202587" y="2412328"/>
            <a:ext cx="2215037" cy="2850907"/>
            <a:chOff x="714348" y="2428868"/>
            <a:chExt cx="1382509" cy="1928826"/>
          </a:xfrm>
        </p:grpSpPr>
        <p:cxnSp>
          <p:nvCxnSpPr>
            <p:cNvPr id="92" name="Connecteur droit avec flèche 91"/>
            <p:cNvCxnSpPr/>
            <p:nvPr/>
          </p:nvCxnSpPr>
          <p:spPr>
            <a:xfrm rot="5400000" flipH="1" flipV="1">
              <a:off x="571472" y="3500438"/>
              <a:ext cx="1000132" cy="714380"/>
            </a:xfrm>
            <a:prstGeom prst="straightConnector1">
              <a:avLst/>
            </a:prstGeom>
            <a:ln w="28575">
              <a:solidFill>
                <a:srgbClr val="FF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rot="5400000" flipH="1" flipV="1">
              <a:off x="1239601" y="2571744"/>
              <a:ext cx="1000132" cy="714380"/>
            </a:xfrm>
            <a:prstGeom prst="straightConnector1">
              <a:avLst/>
            </a:prstGeom>
            <a:ln w="28575">
              <a:solidFill>
                <a:srgbClr val="FF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4" name="Groupe 93"/>
          <p:cNvGrpSpPr/>
          <p:nvPr/>
        </p:nvGrpSpPr>
        <p:grpSpPr>
          <a:xfrm rot="3895068" flipH="1">
            <a:off x="2223057" y="2873137"/>
            <a:ext cx="3031353" cy="2286478"/>
            <a:chOff x="714348" y="2428868"/>
            <a:chExt cx="1382509" cy="1928826"/>
          </a:xfrm>
        </p:grpSpPr>
        <p:cxnSp>
          <p:nvCxnSpPr>
            <p:cNvPr id="95" name="Connecteur droit avec flèche 94"/>
            <p:cNvCxnSpPr/>
            <p:nvPr/>
          </p:nvCxnSpPr>
          <p:spPr>
            <a:xfrm rot="5400000" flipH="1" flipV="1">
              <a:off x="571472" y="3500438"/>
              <a:ext cx="1000132" cy="714380"/>
            </a:xfrm>
            <a:prstGeom prst="straightConnector1">
              <a:avLst/>
            </a:prstGeom>
            <a:ln w="28575">
              <a:solidFill>
                <a:srgbClr val="FF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p:nvPr/>
          </p:nvCxnSpPr>
          <p:spPr>
            <a:xfrm rot="5400000" flipH="1" flipV="1">
              <a:off x="1239601" y="2571744"/>
              <a:ext cx="1000132" cy="714380"/>
            </a:xfrm>
            <a:prstGeom prst="straightConnector1">
              <a:avLst/>
            </a:prstGeom>
            <a:ln w="28575">
              <a:solidFill>
                <a:srgbClr val="FF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7" name="Groupe 96"/>
          <p:cNvGrpSpPr/>
          <p:nvPr/>
        </p:nvGrpSpPr>
        <p:grpSpPr>
          <a:xfrm rot="3895068">
            <a:off x="2520813" y="5394443"/>
            <a:ext cx="721331" cy="530013"/>
            <a:chOff x="714348" y="2428868"/>
            <a:chExt cx="1382509" cy="1928826"/>
          </a:xfrm>
        </p:grpSpPr>
        <p:cxnSp>
          <p:nvCxnSpPr>
            <p:cNvPr id="98" name="Connecteur droit avec flèche 97"/>
            <p:cNvCxnSpPr/>
            <p:nvPr/>
          </p:nvCxnSpPr>
          <p:spPr>
            <a:xfrm rot="5400000" flipH="1" flipV="1">
              <a:off x="571472" y="3500438"/>
              <a:ext cx="1000132" cy="714380"/>
            </a:xfrm>
            <a:prstGeom prst="straightConnector1">
              <a:avLst/>
            </a:prstGeom>
            <a:ln w="28575">
              <a:solidFill>
                <a:srgbClr val="FF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9" name="Connecteur droit avec flèche 98"/>
            <p:cNvCxnSpPr/>
            <p:nvPr/>
          </p:nvCxnSpPr>
          <p:spPr>
            <a:xfrm rot="5400000" flipH="1" flipV="1">
              <a:off x="1239601" y="2571744"/>
              <a:ext cx="1000132" cy="714380"/>
            </a:xfrm>
            <a:prstGeom prst="straightConnector1">
              <a:avLst/>
            </a:prstGeom>
            <a:ln w="28575">
              <a:solidFill>
                <a:srgbClr val="FF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0" name="Ellipse 99"/>
          <p:cNvSpPr/>
          <p:nvPr/>
        </p:nvSpPr>
        <p:spPr>
          <a:xfrm>
            <a:off x="5060338" y="5016508"/>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p:cNvSpPr/>
          <p:nvPr/>
        </p:nvSpPr>
        <p:spPr>
          <a:xfrm>
            <a:off x="5631842" y="5302260"/>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Ellipse 101"/>
          <p:cNvSpPr/>
          <p:nvPr/>
        </p:nvSpPr>
        <p:spPr>
          <a:xfrm>
            <a:off x="6203346" y="5302260"/>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Ellipse 102"/>
          <p:cNvSpPr/>
          <p:nvPr/>
        </p:nvSpPr>
        <p:spPr>
          <a:xfrm>
            <a:off x="7846420" y="3730624"/>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p:cNvSpPr/>
          <p:nvPr/>
        </p:nvSpPr>
        <p:spPr>
          <a:xfrm>
            <a:off x="6846288" y="2516178"/>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p:cNvSpPr/>
          <p:nvPr/>
        </p:nvSpPr>
        <p:spPr>
          <a:xfrm>
            <a:off x="4043086" y="2158988"/>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p:cNvSpPr/>
          <p:nvPr/>
        </p:nvSpPr>
        <p:spPr>
          <a:xfrm>
            <a:off x="2417132" y="5373698"/>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Ellipse 106"/>
          <p:cNvSpPr/>
          <p:nvPr/>
        </p:nvSpPr>
        <p:spPr>
          <a:xfrm>
            <a:off x="3274388" y="5802326"/>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ZoneTexte 107"/>
          <p:cNvSpPr txBox="1"/>
          <p:nvPr/>
        </p:nvSpPr>
        <p:spPr>
          <a:xfrm>
            <a:off x="3988768" y="1801798"/>
            <a:ext cx="1495922" cy="400110"/>
          </a:xfrm>
          <a:prstGeom prst="rect">
            <a:avLst/>
          </a:prstGeom>
          <a:noFill/>
        </p:spPr>
        <p:txBody>
          <a:bodyPr wrap="none" rtlCol="0">
            <a:spAutoFit/>
          </a:bodyPr>
          <a:lstStyle/>
          <a:p>
            <a:r>
              <a:rPr lang="fr-FR" sz="2000" dirty="0">
                <a:solidFill>
                  <a:schemeClr val="bg1">
                    <a:lumMod val="85000"/>
                  </a:schemeClr>
                </a:solidFill>
              </a:rPr>
              <a:t>C = </a:t>
            </a:r>
            <a:r>
              <a:rPr lang="fr-FR" sz="2000" dirty="0" err="1">
                <a:solidFill>
                  <a:schemeClr val="bg1">
                    <a:lumMod val="85000"/>
                  </a:schemeClr>
                </a:solidFill>
              </a:rPr>
              <a:t>Colimit</a:t>
            </a:r>
            <a:r>
              <a:rPr lang="fr-FR" sz="2000" dirty="0">
                <a:solidFill>
                  <a:schemeClr val="bg1">
                    <a:lumMod val="85000"/>
                  </a:schemeClr>
                </a:solidFill>
              </a:rPr>
              <a:t> P</a:t>
            </a:r>
          </a:p>
        </p:txBody>
      </p:sp>
      <p:sp>
        <p:nvSpPr>
          <p:cNvPr id="109" name="A"/>
          <p:cNvSpPr txBox="1"/>
          <p:nvPr/>
        </p:nvSpPr>
        <p:spPr>
          <a:xfrm>
            <a:off x="8060734" y="3730624"/>
            <a:ext cx="333746" cy="400110"/>
          </a:xfrm>
          <a:prstGeom prst="rect">
            <a:avLst/>
          </a:prstGeom>
          <a:noFill/>
        </p:spPr>
        <p:txBody>
          <a:bodyPr wrap="none" rtlCol="0">
            <a:spAutoFit/>
          </a:bodyPr>
          <a:lstStyle/>
          <a:p>
            <a:r>
              <a:rPr lang="fr-FR" sz="2000" dirty="0">
                <a:solidFill>
                  <a:schemeClr val="bg1">
                    <a:lumMod val="85000"/>
                  </a:schemeClr>
                </a:solidFill>
              </a:rPr>
              <a:t>A</a:t>
            </a:r>
          </a:p>
        </p:txBody>
      </p:sp>
      <p:sp>
        <p:nvSpPr>
          <p:cNvPr id="110" name="B"/>
          <p:cNvSpPr txBox="1"/>
          <p:nvPr/>
        </p:nvSpPr>
        <p:spPr>
          <a:xfrm>
            <a:off x="6989164" y="2373302"/>
            <a:ext cx="324128" cy="400110"/>
          </a:xfrm>
          <a:prstGeom prst="rect">
            <a:avLst/>
          </a:prstGeom>
          <a:noFill/>
        </p:spPr>
        <p:txBody>
          <a:bodyPr wrap="none" rtlCol="0">
            <a:spAutoFit/>
          </a:bodyPr>
          <a:lstStyle/>
          <a:p>
            <a:r>
              <a:rPr lang="fr-FR" sz="2000" dirty="0">
                <a:solidFill>
                  <a:schemeClr val="bg1">
                    <a:lumMod val="85000"/>
                  </a:schemeClr>
                </a:solidFill>
              </a:rPr>
              <a:t>B</a:t>
            </a:r>
          </a:p>
        </p:txBody>
      </p:sp>
      <p:sp>
        <p:nvSpPr>
          <p:cNvPr id="111" name="P"/>
          <p:cNvSpPr txBox="1"/>
          <p:nvPr/>
        </p:nvSpPr>
        <p:spPr>
          <a:xfrm>
            <a:off x="5631842" y="5830844"/>
            <a:ext cx="1271630" cy="400110"/>
          </a:xfrm>
          <a:prstGeom prst="rect">
            <a:avLst/>
          </a:prstGeom>
          <a:noFill/>
        </p:spPr>
        <p:txBody>
          <a:bodyPr wrap="none" rtlCol="0">
            <a:spAutoFit/>
          </a:bodyPr>
          <a:lstStyle/>
          <a:p>
            <a:r>
              <a:rPr lang="fr-FR" sz="2000" dirty="0">
                <a:solidFill>
                  <a:schemeClr val="bg1">
                    <a:lumMod val="85000"/>
                  </a:schemeClr>
                </a:solidFill>
              </a:rPr>
              <a:t>P= Pattern</a:t>
            </a:r>
          </a:p>
        </p:txBody>
      </p:sp>
      <p:sp>
        <p:nvSpPr>
          <p:cNvPr id="112" name="Q"/>
          <p:cNvSpPr txBox="1"/>
          <p:nvPr/>
        </p:nvSpPr>
        <p:spPr>
          <a:xfrm>
            <a:off x="2417132" y="6016640"/>
            <a:ext cx="357790" cy="400110"/>
          </a:xfrm>
          <a:prstGeom prst="rect">
            <a:avLst/>
          </a:prstGeom>
          <a:noFill/>
        </p:spPr>
        <p:txBody>
          <a:bodyPr wrap="none" rtlCol="0">
            <a:spAutoFit/>
          </a:bodyPr>
          <a:lstStyle/>
          <a:p>
            <a:r>
              <a:rPr lang="fr-FR" sz="2000" dirty="0">
                <a:solidFill>
                  <a:schemeClr val="bg1">
                    <a:lumMod val="85000"/>
                  </a:schemeClr>
                </a:solidFill>
              </a:rPr>
              <a:t>Q</a:t>
            </a:r>
          </a:p>
        </p:txBody>
      </p:sp>
      <p:sp>
        <p:nvSpPr>
          <p:cNvPr id="113" name="Pi"/>
          <p:cNvSpPr txBox="1"/>
          <p:nvPr/>
        </p:nvSpPr>
        <p:spPr>
          <a:xfrm>
            <a:off x="5488966" y="5373698"/>
            <a:ext cx="377026" cy="400110"/>
          </a:xfrm>
          <a:prstGeom prst="rect">
            <a:avLst/>
          </a:prstGeom>
          <a:noFill/>
        </p:spPr>
        <p:txBody>
          <a:bodyPr wrap="none" rtlCol="0">
            <a:spAutoFit/>
          </a:bodyPr>
          <a:lstStyle/>
          <a:p>
            <a:r>
              <a:rPr lang="fr-FR" sz="2000" dirty="0"/>
              <a:t>P</a:t>
            </a:r>
            <a:r>
              <a:rPr lang="fr-FR" dirty="0"/>
              <a:t>i</a:t>
            </a:r>
            <a:endParaRPr lang="fr-FR" sz="2000" dirty="0"/>
          </a:p>
        </p:txBody>
      </p:sp>
      <p:sp>
        <p:nvSpPr>
          <p:cNvPr id="114" name="Pj"/>
          <p:cNvSpPr txBox="1"/>
          <p:nvPr/>
        </p:nvSpPr>
        <p:spPr>
          <a:xfrm>
            <a:off x="4946612" y="5093232"/>
            <a:ext cx="378630" cy="400110"/>
          </a:xfrm>
          <a:prstGeom prst="rect">
            <a:avLst/>
          </a:prstGeom>
          <a:noFill/>
        </p:spPr>
        <p:txBody>
          <a:bodyPr wrap="none" rtlCol="0">
            <a:spAutoFit/>
          </a:bodyPr>
          <a:lstStyle/>
          <a:p>
            <a:r>
              <a:rPr lang="fr-FR" sz="2000" dirty="0" err="1"/>
              <a:t>P</a:t>
            </a:r>
            <a:r>
              <a:rPr lang="fr-FR" dirty="0" err="1"/>
              <a:t>j</a:t>
            </a:r>
            <a:endParaRPr lang="fr-FR" sz="2000" dirty="0"/>
          </a:p>
        </p:txBody>
      </p:sp>
      <p:sp>
        <p:nvSpPr>
          <p:cNvPr id="115" name="f"/>
          <p:cNvSpPr txBox="1"/>
          <p:nvPr/>
        </p:nvSpPr>
        <p:spPr>
          <a:xfrm>
            <a:off x="5274652" y="4945070"/>
            <a:ext cx="255198" cy="369332"/>
          </a:xfrm>
          <a:prstGeom prst="rect">
            <a:avLst/>
          </a:prstGeom>
          <a:noFill/>
        </p:spPr>
        <p:txBody>
          <a:bodyPr wrap="none" rtlCol="0">
            <a:spAutoFit/>
          </a:bodyPr>
          <a:lstStyle/>
          <a:p>
            <a:r>
              <a:rPr lang="fr-FR" i="1" dirty="0"/>
              <a:t>f</a:t>
            </a:r>
          </a:p>
        </p:txBody>
      </p:sp>
      <p:sp>
        <p:nvSpPr>
          <p:cNvPr id="116" name="Qj"/>
          <p:cNvSpPr txBox="1"/>
          <p:nvPr/>
        </p:nvSpPr>
        <p:spPr>
          <a:xfrm>
            <a:off x="2917198" y="5802326"/>
            <a:ext cx="410690" cy="400110"/>
          </a:xfrm>
          <a:prstGeom prst="rect">
            <a:avLst/>
          </a:prstGeom>
          <a:noFill/>
        </p:spPr>
        <p:txBody>
          <a:bodyPr wrap="none" rtlCol="0">
            <a:spAutoFit/>
          </a:bodyPr>
          <a:lstStyle/>
          <a:p>
            <a:r>
              <a:rPr lang="fr-FR" sz="2000" dirty="0"/>
              <a:t>Q</a:t>
            </a:r>
            <a:r>
              <a:rPr lang="fr-FR" dirty="0"/>
              <a:t>i</a:t>
            </a:r>
            <a:endParaRPr lang="fr-FR" sz="2000" dirty="0"/>
          </a:p>
        </p:txBody>
      </p:sp>
      <p:sp>
        <p:nvSpPr>
          <p:cNvPr id="117" name="Qi"/>
          <p:cNvSpPr txBox="1"/>
          <p:nvPr/>
        </p:nvSpPr>
        <p:spPr>
          <a:xfrm>
            <a:off x="2274256" y="5445136"/>
            <a:ext cx="412292" cy="400110"/>
          </a:xfrm>
          <a:prstGeom prst="rect">
            <a:avLst/>
          </a:prstGeom>
          <a:noFill/>
        </p:spPr>
        <p:txBody>
          <a:bodyPr wrap="none" rtlCol="0">
            <a:spAutoFit/>
          </a:bodyPr>
          <a:lstStyle/>
          <a:p>
            <a:r>
              <a:rPr lang="fr-FR" sz="2000" dirty="0" err="1"/>
              <a:t>Q</a:t>
            </a:r>
            <a:r>
              <a:rPr lang="fr-FR" dirty="0" err="1"/>
              <a:t>j</a:t>
            </a:r>
            <a:endParaRPr lang="fr-FR" sz="2000" dirty="0"/>
          </a:p>
        </p:txBody>
      </p:sp>
      <p:sp>
        <p:nvSpPr>
          <p:cNvPr id="118" name="ci"/>
          <p:cNvSpPr txBox="1"/>
          <p:nvPr/>
        </p:nvSpPr>
        <p:spPr>
          <a:xfrm>
            <a:off x="5060338" y="3932796"/>
            <a:ext cx="335348" cy="369332"/>
          </a:xfrm>
          <a:prstGeom prst="rect">
            <a:avLst/>
          </a:prstGeom>
          <a:noFill/>
        </p:spPr>
        <p:txBody>
          <a:bodyPr wrap="none" rtlCol="0">
            <a:spAutoFit/>
          </a:bodyPr>
          <a:lstStyle/>
          <a:p>
            <a:r>
              <a:rPr lang="fr-FR" dirty="0">
                <a:solidFill>
                  <a:srgbClr val="002060"/>
                </a:solidFill>
              </a:rPr>
              <a:t>c</a:t>
            </a:r>
            <a:r>
              <a:rPr lang="fr-FR" sz="1600" dirty="0">
                <a:solidFill>
                  <a:srgbClr val="002060"/>
                </a:solidFill>
              </a:rPr>
              <a:t>i</a:t>
            </a:r>
            <a:endParaRPr lang="fr-FR" sz="2000" dirty="0">
              <a:solidFill>
                <a:srgbClr val="002060"/>
              </a:solidFill>
            </a:endParaRPr>
          </a:p>
        </p:txBody>
      </p:sp>
      <p:sp>
        <p:nvSpPr>
          <p:cNvPr id="119" name="si"/>
          <p:cNvSpPr txBox="1"/>
          <p:nvPr/>
        </p:nvSpPr>
        <p:spPr>
          <a:xfrm>
            <a:off x="6631974" y="4289986"/>
            <a:ext cx="320922" cy="369332"/>
          </a:xfrm>
          <a:prstGeom prst="rect">
            <a:avLst/>
          </a:prstGeom>
          <a:noFill/>
        </p:spPr>
        <p:txBody>
          <a:bodyPr wrap="none" rtlCol="0">
            <a:spAutoFit/>
          </a:bodyPr>
          <a:lstStyle/>
          <a:p>
            <a:r>
              <a:rPr lang="fr-FR" dirty="0">
                <a:solidFill>
                  <a:srgbClr val="002060"/>
                </a:solidFill>
              </a:rPr>
              <a:t>s</a:t>
            </a:r>
            <a:r>
              <a:rPr lang="fr-FR" sz="1600" dirty="0">
                <a:solidFill>
                  <a:srgbClr val="002060"/>
                </a:solidFill>
              </a:rPr>
              <a:t>i</a:t>
            </a:r>
            <a:endParaRPr lang="fr-FR" dirty="0">
              <a:solidFill>
                <a:srgbClr val="002060"/>
              </a:solidFill>
            </a:endParaRPr>
          </a:p>
        </p:txBody>
      </p:sp>
      <p:sp>
        <p:nvSpPr>
          <p:cNvPr id="120" name="s"/>
          <p:cNvSpPr txBox="1"/>
          <p:nvPr/>
        </p:nvSpPr>
        <p:spPr>
          <a:xfrm>
            <a:off x="5346090" y="2706782"/>
            <a:ext cx="274434" cy="369332"/>
          </a:xfrm>
          <a:prstGeom prst="rect">
            <a:avLst/>
          </a:prstGeom>
          <a:noFill/>
        </p:spPr>
        <p:txBody>
          <a:bodyPr wrap="none" rtlCol="0">
            <a:spAutoFit/>
          </a:bodyPr>
          <a:lstStyle/>
          <a:p>
            <a:r>
              <a:rPr lang="fr-FR" dirty="0">
                <a:solidFill>
                  <a:srgbClr val="002060"/>
                </a:solidFill>
              </a:rPr>
              <a:t>s</a:t>
            </a:r>
            <a:endParaRPr lang="fr-FR" sz="2000" dirty="0">
              <a:solidFill>
                <a:srgbClr val="002060"/>
              </a:solidFill>
            </a:endParaRPr>
          </a:p>
        </p:txBody>
      </p:sp>
      <p:sp>
        <p:nvSpPr>
          <p:cNvPr id="121" name="ZoneTexte 120"/>
          <p:cNvSpPr txBox="1"/>
          <p:nvPr/>
        </p:nvSpPr>
        <p:spPr>
          <a:xfrm>
            <a:off x="3206851" y="162422"/>
            <a:ext cx="2739212" cy="461665"/>
          </a:xfrm>
          <a:prstGeom prst="rect">
            <a:avLst/>
          </a:prstGeom>
          <a:noFill/>
        </p:spPr>
        <p:txBody>
          <a:bodyPr wrap="none" rtlCol="0">
            <a:spAutoFit/>
          </a:bodyPr>
          <a:lstStyle/>
          <a:p>
            <a:pPr algn="ctr"/>
            <a:r>
              <a:rPr lang="fr-FR" sz="2400" b="1" dirty="0" err="1">
                <a:solidFill>
                  <a:schemeClr val="bg1">
                    <a:lumMod val="85000"/>
                  </a:schemeClr>
                </a:solidFill>
              </a:rPr>
              <a:t>Colimit</a:t>
            </a:r>
            <a:r>
              <a:rPr lang="fr-FR" sz="2400" b="1" dirty="0">
                <a:solidFill>
                  <a:schemeClr val="bg1">
                    <a:lumMod val="85000"/>
                  </a:schemeClr>
                </a:solidFill>
              </a:rPr>
              <a:t>  of a pattern</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2000"/>
                                        <p:tgtEl>
                                          <p:spTgt spid="53"/>
                                        </p:tgtEl>
                                      </p:cBhvr>
                                    </p:animEffec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111"/>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1000"/>
                                  </p:stCondLst>
                                  <p:childTnLst>
                                    <p:set>
                                      <p:cBhvr>
                                        <p:cTn id="16" dur="1" fill="hold">
                                          <p:stCondLst>
                                            <p:cond delay="0"/>
                                          </p:stCondLst>
                                        </p:cTn>
                                        <p:tgtEl>
                                          <p:spTgt spid="101"/>
                                        </p:tgtEl>
                                        <p:attrNameLst>
                                          <p:attrName>style.visibility</p:attrName>
                                        </p:attrNameLst>
                                      </p:cBhvr>
                                      <p:to>
                                        <p:strVal val="visible"/>
                                      </p:to>
                                    </p:set>
                                  </p:childTnLst>
                                </p:cTn>
                              </p:par>
                            </p:childTnLst>
                          </p:cTn>
                        </p:par>
                        <p:par>
                          <p:cTn id="17" fill="hold">
                            <p:stCondLst>
                              <p:cond delay="3000"/>
                            </p:stCondLst>
                            <p:childTnLst>
                              <p:par>
                                <p:cTn id="18" presetID="22" presetClass="entr" presetSubtype="2" fill="hold"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right)">
                                      <p:cBhvr>
                                        <p:cTn id="20" dur="2000"/>
                                        <p:tgtEl>
                                          <p:spTgt spid="66"/>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childTnLst>
                          </p:cTn>
                        </p:par>
                        <p:par>
                          <p:cTn id="23" fill="hold">
                            <p:stCondLst>
                              <p:cond delay="5000"/>
                            </p:stCondLst>
                            <p:childTnLst>
                              <p:par>
                                <p:cTn id="24" presetID="1" presetClass="entr" presetSubtype="0" fill="hold" grpId="0" nodeType="afterEffect">
                                  <p:stCondLst>
                                    <p:cond delay="0"/>
                                  </p:stCondLst>
                                  <p:childTnLst>
                                    <p:set>
                                      <p:cBhvr>
                                        <p:cTn id="25" dur="1" fill="hold">
                                          <p:stCondLst>
                                            <p:cond delay="0"/>
                                          </p:stCondLst>
                                        </p:cTn>
                                        <p:tgtEl>
                                          <p:spTgt spid="115"/>
                                        </p:tgtEl>
                                        <p:attrNameLst>
                                          <p:attrName>style.visibility</p:attrName>
                                        </p:attrNameLst>
                                      </p:cBhvr>
                                      <p:to>
                                        <p:strVal val="visible"/>
                                      </p:to>
                                    </p:set>
                                  </p:childTnLst>
                                </p:cTn>
                              </p:par>
                            </p:childTnLst>
                          </p:cTn>
                        </p:par>
                        <p:par>
                          <p:cTn id="26" fill="hold">
                            <p:stCondLst>
                              <p:cond delay="5000"/>
                            </p:stCondLst>
                            <p:childTnLst>
                              <p:par>
                                <p:cTn id="27" presetID="1" presetClass="entr" presetSubtype="0" fill="hold" grpId="0" nodeType="after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left)">
                                      <p:cBhvr>
                                        <p:cTn id="32" dur="2000"/>
                                        <p:tgtEl>
                                          <p:spTgt spid="63"/>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13"/>
                                        </p:tgtEl>
                                        <p:attrNameLst>
                                          <p:attrName>style.visibility</p:attrName>
                                        </p:attrNameLst>
                                      </p:cBhvr>
                                      <p:to>
                                        <p:strVal val="visible"/>
                                      </p:to>
                                    </p:set>
                                  </p:childTnLst>
                                </p:cTn>
                              </p:par>
                            </p:childTnLst>
                          </p:cTn>
                        </p:par>
                        <p:par>
                          <p:cTn id="35" fill="hold">
                            <p:stCondLst>
                              <p:cond delay="7000"/>
                            </p:stCondLst>
                            <p:childTnLst>
                              <p:par>
                                <p:cTn id="36" presetID="1" presetClass="entr" presetSubtype="0" fill="hold" grpId="0" nodeType="afterEffect">
                                  <p:stCondLst>
                                    <p:cond delay="0"/>
                                  </p:stCondLst>
                                  <p:childTnLst>
                                    <p:set>
                                      <p:cBhvr>
                                        <p:cTn id="37" dur="1" fill="hold">
                                          <p:stCondLst>
                                            <p:cond delay="0"/>
                                          </p:stCondLst>
                                        </p:cTn>
                                        <p:tgtEl>
                                          <p:spTgt spid="10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2000"/>
                                        <p:tgtEl>
                                          <p:spTgt spid="52"/>
                                        </p:tgtEl>
                                      </p:cBhvr>
                                    </p:animEffect>
                                  </p:child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0"/>
                                          </p:stCondLst>
                                        </p:cTn>
                                        <p:tgtEl>
                                          <p:spTgt spid="10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09"/>
                                        </p:tgtEl>
                                        <p:attrNameLst>
                                          <p:attrName>style.visibility</p:attrName>
                                        </p:attrNameLst>
                                      </p:cBhvr>
                                      <p:to>
                                        <p:strVal val="visible"/>
                                      </p:to>
                                    </p:set>
                                  </p:childTnLst>
                                </p:cTn>
                              </p:par>
                              <p:par>
                                <p:cTn id="48" presetID="22" presetClass="entr" presetSubtype="4" fill="hold"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ipe(down)">
                                      <p:cBhvr>
                                        <p:cTn id="50" dur="2000"/>
                                        <p:tgtEl>
                                          <p:spTgt spid="60"/>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119"/>
                                        </p:tgtEl>
                                        <p:attrNameLst>
                                          <p:attrName>style.visibility</p:attrName>
                                        </p:attrNameLst>
                                      </p:cBhvr>
                                      <p:to>
                                        <p:strVal val="visible"/>
                                      </p:to>
                                    </p:set>
                                  </p:childTnLst>
                                </p:cTn>
                              </p:par>
                              <p:par>
                                <p:cTn id="53" presetID="22" presetClass="entr" presetSubtype="4"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2000"/>
                                        <p:tgtEl>
                                          <p:spTgt spid="57"/>
                                        </p:tgtEl>
                                      </p:cBhvr>
                                    </p:animEffect>
                                  </p:childTnLst>
                                </p:cTn>
                              </p:par>
                              <p:par>
                                <p:cTn id="56" presetID="22" presetClass="entr" presetSubtype="4" fill="hold"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down)">
                                      <p:cBhvr>
                                        <p:cTn id="58" dur="20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2000"/>
                                        <p:tgtEl>
                                          <p:spTgt spid="50"/>
                                        </p:tgtEl>
                                      </p:cBhvr>
                                    </p:animEffect>
                                  </p:childTnLst>
                                </p:cTn>
                              </p:par>
                            </p:childTnLst>
                          </p:cTn>
                        </p:par>
                        <p:par>
                          <p:cTn id="64" fill="hold">
                            <p:stCondLst>
                              <p:cond delay="2000"/>
                            </p:stCondLst>
                            <p:childTnLst>
                              <p:par>
                                <p:cTn id="65" presetID="1" presetClass="entr" presetSubtype="0" fill="hold" grpId="0" nodeType="afterEffect">
                                  <p:stCondLst>
                                    <p:cond delay="0"/>
                                  </p:stCondLst>
                                  <p:childTnLst>
                                    <p:set>
                                      <p:cBhvr>
                                        <p:cTn id="66" dur="1" fill="hold">
                                          <p:stCondLst>
                                            <p:cond delay="0"/>
                                          </p:stCondLst>
                                        </p:cTn>
                                        <p:tgtEl>
                                          <p:spTgt spid="11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4"/>
                                        </p:tgtEl>
                                        <p:attrNameLst>
                                          <p:attrName>style.visibility</p:attrName>
                                        </p:attrNameLst>
                                      </p:cBhvr>
                                      <p:to>
                                        <p:strVal val="visible"/>
                                      </p:to>
                                    </p:set>
                                  </p:childTnLst>
                                </p:cTn>
                              </p:par>
                            </p:childTnLst>
                          </p:cTn>
                        </p:par>
                        <p:par>
                          <p:cTn id="69" fill="hold">
                            <p:stCondLst>
                              <p:cond delay="2000"/>
                            </p:stCondLst>
                            <p:childTnLst>
                              <p:par>
                                <p:cTn id="70" presetID="22" presetClass="entr" presetSubtype="4" fill="hold"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down)">
                                      <p:cBhvr>
                                        <p:cTn id="72" dur="2000"/>
                                        <p:tgtEl>
                                          <p:spTgt spid="69"/>
                                        </p:tgtEl>
                                      </p:cBhvr>
                                    </p:animEffect>
                                  </p:childTnLst>
                                </p:cTn>
                              </p:par>
                              <p:par>
                                <p:cTn id="73" presetID="22" presetClass="entr" presetSubtype="4" fill="hold" nodeType="with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wipe(down)">
                                      <p:cBhvr>
                                        <p:cTn id="75" dur="2000"/>
                                        <p:tgtEl>
                                          <p:spTgt spid="7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down)">
                                      <p:cBhvr>
                                        <p:cTn id="80" dur="2000"/>
                                        <p:tgtEl>
                                          <p:spTgt spid="51"/>
                                        </p:tgtEl>
                                      </p:cBhvr>
                                    </p:animEffect>
                                  </p:childTnLst>
                                </p:cTn>
                              </p:par>
                            </p:childTnLst>
                          </p:cTn>
                        </p:par>
                        <p:par>
                          <p:cTn id="81" fill="hold">
                            <p:stCondLst>
                              <p:cond delay="2000"/>
                            </p:stCondLst>
                            <p:childTnLst>
                              <p:par>
                                <p:cTn id="82" presetID="1" presetClass="entr" presetSubtype="0" fill="hold" grpId="0" nodeType="afterEffect">
                                  <p:stCondLst>
                                    <p:cond delay="0"/>
                                  </p:stCondLst>
                                  <p:childTnLst>
                                    <p:set>
                                      <p:cBhvr>
                                        <p:cTn id="83" dur="1" fill="hold">
                                          <p:stCondLst>
                                            <p:cond delay="0"/>
                                          </p:stCondLst>
                                        </p:cTn>
                                        <p:tgtEl>
                                          <p:spTgt spid="10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08"/>
                                        </p:tgtEl>
                                        <p:attrNameLst>
                                          <p:attrName>style.visibility</p:attrName>
                                        </p:attrNameLst>
                                      </p:cBhvr>
                                      <p:to>
                                        <p:strVal val="visible"/>
                                      </p:to>
                                    </p:set>
                                  </p:childTnLst>
                                </p:cTn>
                              </p:par>
                            </p:childTnLst>
                          </p:cTn>
                        </p:par>
                        <p:par>
                          <p:cTn id="86" fill="hold">
                            <p:stCondLst>
                              <p:cond delay="2000"/>
                            </p:stCondLst>
                            <p:childTnLst>
                              <p:par>
                                <p:cTn id="87" presetID="1" presetClass="entr" presetSubtype="0"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8"/>
                                        </p:tgtEl>
                                        <p:attrNameLst>
                                          <p:attrName>style.visibility</p:attrName>
                                        </p:attrNameLst>
                                      </p:cBhvr>
                                      <p:to>
                                        <p:strVal val="visible"/>
                                      </p:to>
                                    </p:set>
                                  </p:childTnLst>
                                </p:cTn>
                              </p:par>
                            </p:childTnLst>
                          </p:cTn>
                        </p:par>
                        <p:par>
                          <p:cTn id="91" fill="hold">
                            <p:stCondLst>
                              <p:cond delay="2000"/>
                            </p:stCondLst>
                            <p:childTnLst>
                              <p:par>
                                <p:cTn id="92" presetID="22" presetClass="entr" presetSubtype="4" fill="hold" nodeType="after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wipe(down)">
                                      <p:cBhvr>
                                        <p:cTn id="94" dur="2000"/>
                                        <p:tgtEl>
                                          <p:spTgt spid="75"/>
                                        </p:tgtEl>
                                      </p:cBhvr>
                                    </p:animEffect>
                                  </p:childTnLst>
                                </p:cTn>
                              </p:par>
                              <p:par>
                                <p:cTn id="95" presetID="22" presetClass="entr" presetSubtype="4" fill="hold" nodeType="with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wipe(down)">
                                      <p:cBhvr>
                                        <p:cTn id="97" dur="2000"/>
                                        <p:tgtEl>
                                          <p:spTgt spid="78"/>
                                        </p:tgtEl>
                                      </p:cBhvr>
                                    </p:animEffect>
                                  </p:childTnLst>
                                </p:cTn>
                              </p:par>
                              <p:par>
                                <p:cTn id="98" presetID="22" presetClass="entr" presetSubtype="4" fill="hold"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wipe(down)">
                                      <p:cBhvr>
                                        <p:cTn id="100" dur="2000"/>
                                        <p:tgtEl>
                                          <p:spTgt spid="81"/>
                                        </p:tgtEl>
                                      </p:cBhvr>
                                    </p:animEffect>
                                  </p:childTnLst>
                                </p:cTn>
                              </p:par>
                            </p:childTnLst>
                          </p:cTn>
                        </p:par>
                        <p:par>
                          <p:cTn id="101" fill="hold">
                            <p:stCondLst>
                              <p:cond delay="4000"/>
                            </p:stCondLst>
                            <p:childTnLst>
                              <p:par>
                                <p:cTn id="102" presetID="22" presetClass="entr" presetSubtype="8" fill="hold" nodeType="afterEffect">
                                  <p:stCondLst>
                                    <p:cond delay="1500"/>
                                  </p:stCondLst>
                                  <p:childTnLst>
                                    <p:set>
                                      <p:cBhvr>
                                        <p:cTn id="103" dur="1" fill="hold">
                                          <p:stCondLst>
                                            <p:cond delay="0"/>
                                          </p:stCondLst>
                                        </p:cTn>
                                        <p:tgtEl>
                                          <p:spTgt spid="85"/>
                                        </p:tgtEl>
                                        <p:attrNameLst>
                                          <p:attrName>style.visibility</p:attrName>
                                        </p:attrNameLst>
                                      </p:cBhvr>
                                      <p:to>
                                        <p:strVal val="visible"/>
                                      </p:to>
                                    </p:set>
                                    <p:animEffect transition="in" filter="wipe(left)">
                                      <p:cBhvr>
                                        <p:cTn id="104" dur="2000"/>
                                        <p:tgtEl>
                                          <p:spTgt spid="85"/>
                                        </p:tgtEl>
                                      </p:cBhvr>
                                    </p:animEffect>
                                  </p:childTnLst>
                                </p:cTn>
                              </p:par>
                              <p:par>
                                <p:cTn id="105" presetID="22" presetClass="entr" presetSubtype="8" fill="hold" nodeType="withEffect">
                                  <p:stCondLst>
                                    <p:cond delay="0"/>
                                  </p:stCondLst>
                                  <p:childTnLst>
                                    <p:set>
                                      <p:cBhvr>
                                        <p:cTn id="106" dur="1" fill="hold">
                                          <p:stCondLst>
                                            <p:cond delay="0"/>
                                          </p:stCondLst>
                                        </p:cTn>
                                        <p:tgtEl>
                                          <p:spTgt spid="88"/>
                                        </p:tgtEl>
                                        <p:attrNameLst>
                                          <p:attrName>style.visibility</p:attrName>
                                        </p:attrNameLst>
                                      </p:cBhvr>
                                      <p:to>
                                        <p:strVal val="visible"/>
                                      </p:to>
                                    </p:set>
                                    <p:animEffect transition="in" filter="wipe(left)">
                                      <p:cBhvr>
                                        <p:cTn id="107" dur="2000"/>
                                        <p:tgtEl>
                                          <p:spTgt spid="88"/>
                                        </p:tgtEl>
                                      </p:cBhvr>
                                    </p:animEffect>
                                  </p:childTnLst>
                                </p:cTn>
                              </p:par>
                            </p:childTnLst>
                          </p:cTn>
                        </p:par>
                        <p:par>
                          <p:cTn id="108" fill="hold">
                            <p:stCondLst>
                              <p:cond delay="7500"/>
                            </p:stCondLst>
                            <p:childTnLst>
                              <p:par>
                                <p:cTn id="109" presetID="1" presetClass="entr" presetSubtype="0" fill="hold" grpId="0" nodeType="afterEffect">
                                  <p:stCondLst>
                                    <p:cond delay="0"/>
                                  </p:stCondLst>
                                  <p:childTnLst>
                                    <p:set>
                                      <p:cBhvr>
                                        <p:cTn id="110" dur="1" fill="hold">
                                          <p:stCondLst>
                                            <p:cond delay="0"/>
                                          </p:stCondLst>
                                        </p:cTn>
                                        <p:tgtEl>
                                          <p:spTgt spid="12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84"/>
                                        </p:tgtEl>
                                        <p:attrNameLst>
                                          <p:attrName>style.visibility</p:attrName>
                                        </p:attrNameLst>
                                      </p:cBhvr>
                                      <p:to>
                                        <p:strVal val="visible"/>
                                      </p:to>
                                    </p:set>
                                    <p:animEffect transition="in" filter="fade">
                                      <p:cBhvr>
                                        <p:cTn id="115" dur="2000"/>
                                        <p:tgtEl>
                                          <p:spTgt spid="84"/>
                                        </p:tgtEl>
                                      </p:cBhvr>
                                    </p:animEffect>
                                  </p:childTnLst>
                                </p:cTn>
                              </p:par>
                            </p:childTnLst>
                          </p:cTn>
                        </p:par>
                        <p:par>
                          <p:cTn id="116" fill="hold">
                            <p:stCondLst>
                              <p:cond delay="2000"/>
                            </p:stCondLst>
                            <p:childTnLst>
                              <p:par>
                                <p:cTn id="117" presetID="1" presetClass="entr" presetSubtype="0" fill="hold" grpId="0" nodeType="afterEffect">
                                  <p:stCondLst>
                                    <p:cond delay="0"/>
                                  </p:stCondLst>
                                  <p:childTnLst>
                                    <p:set>
                                      <p:cBhvr>
                                        <p:cTn id="118" dur="1" fill="hold">
                                          <p:stCondLst>
                                            <p:cond delay="0"/>
                                          </p:stCondLst>
                                        </p:cTn>
                                        <p:tgtEl>
                                          <p:spTgt spid="112"/>
                                        </p:tgtEl>
                                        <p:attrNameLst>
                                          <p:attrName>style.visibility</p:attrName>
                                        </p:attrNameLst>
                                      </p:cBhvr>
                                      <p:to>
                                        <p:strVal val="visible"/>
                                      </p:to>
                                    </p:set>
                                  </p:childTnLst>
                                </p:cTn>
                              </p:par>
                            </p:childTnLst>
                          </p:cTn>
                        </p:par>
                        <p:par>
                          <p:cTn id="119" fill="hold">
                            <p:stCondLst>
                              <p:cond delay="2000"/>
                            </p:stCondLst>
                            <p:childTnLst>
                              <p:par>
                                <p:cTn id="120" presetID="1" presetClass="entr" presetSubtype="0" fill="hold" grpId="0" nodeType="afterEffect">
                                  <p:stCondLst>
                                    <p:cond delay="0"/>
                                  </p:stCondLst>
                                  <p:childTnLst>
                                    <p:set>
                                      <p:cBhvr>
                                        <p:cTn id="121" dur="1" fill="hold">
                                          <p:stCondLst>
                                            <p:cond delay="0"/>
                                          </p:stCondLst>
                                        </p:cTn>
                                        <p:tgtEl>
                                          <p:spTgt spid="106"/>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17"/>
                                        </p:tgtEl>
                                        <p:attrNameLst>
                                          <p:attrName>style.visibility</p:attrName>
                                        </p:attrNameLst>
                                      </p:cBhvr>
                                      <p:to>
                                        <p:strVal val="visible"/>
                                      </p:to>
                                    </p:set>
                                  </p:childTnLst>
                                </p:cTn>
                              </p:par>
                            </p:childTnLst>
                          </p:cTn>
                        </p:par>
                        <p:par>
                          <p:cTn id="124" fill="hold">
                            <p:stCondLst>
                              <p:cond delay="2000"/>
                            </p:stCondLst>
                            <p:childTnLst>
                              <p:par>
                                <p:cTn id="125" presetID="22" presetClass="entr" presetSubtype="8" fill="hold" nodeType="afterEffect">
                                  <p:stCondLst>
                                    <p:cond delay="0"/>
                                  </p:stCondLst>
                                  <p:childTnLst>
                                    <p:set>
                                      <p:cBhvr>
                                        <p:cTn id="126" dur="1" fill="hold">
                                          <p:stCondLst>
                                            <p:cond delay="0"/>
                                          </p:stCondLst>
                                        </p:cTn>
                                        <p:tgtEl>
                                          <p:spTgt spid="97"/>
                                        </p:tgtEl>
                                        <p:attrNameLst>
                                          <p:attrName>style.visibility</p:attrName>
                                        </p:attrNameLst>
                                      </p:cBhvr>
                                      <p:to>
                                        <p:strVal val="visible"/>
                                      </p:to>
                                    </p:set>
                                    <p:animEffect transition="in" filter="wipe(left)">
                                      <p:cBhvr>
                                        <p:cTn id="127" dur="500"/>
                                        <p:tgtEl>
                                          <p:spTgt spid="97"/>
                                        </p:tgtEl>
                                      </p:cBhvr>
                                    </p:animEffect>
                                  </p:childTnLst>
                                </p:cTn>
                              </p:par>
                            </p:childTnLst>
                          </p:cTn>
                        </p:par>
                        <p:par>
                          <p:cTn id="128" fill="hold">
                            <p:stCondLst>
                              <p:cond delay="2500"/>
                            </p:stCondLst>
                            <p:childTnLst>
                              <p:par>
                                <p:cTn id="129" presetID="1" presetClass="entr" presetSubtype="0" fill="hold" grpId="0" nodeType="afterEffect">
                                  <p:stCondLst>
                                    <p:cond delay="0"/>
                                  </p:stCondLst>
                                  <p:childTnLst>
                                    <p:set>
                                      <p:cBhvr>
                                        <p:cTn id="130" dur="1" fill="hold">
                                          <p:stCondLst>
                                            <p:cond delay="0"/>
                                          </p:stCondLst>
                                        </p:cTn>
                                        <p:tgtEl>
                                          <p:spTgt spid="10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16"/>
                                        </p:tgtEl>
                                        <p:attrNameLst>
                                          <p:attrName>style.visibility</p:attrName>
                                        </p:attrNameLst>
                                      </p:cBhvr>
                                      <p:to>
                                        <p:strVal val="visible"/>
                                      </p:to>
                                    </p:set>
                                  </p:childTnLst>
                                </p:cTn>
                              </p:par>
                            </p:childTnLst>
                          </p:cTn>
                        </p:par>
                        <p:par>
                          <p:cTn id="133" fill="hold">
                            <p:stCondLst>
                              <p:cond delay="2500"/>
                            </p:stCondLst>
                            <p:childTnLst>
                              <p:par>
                                <p:cTn id="134" presetID="22" presetClass="entr" presetSubtype="4" fill="hold" nodeType="afterEffect">
                                  <p:stCondLst>
                                    <p:cond delay="0"/>
                                  </p:stCondLst>
                                  <p:childTnLst>
                                    <p:set>
                                      <p:cBhvr>
                                        <p:cTn id="135" dur="1" fill="hold">
                                          <p:stCondLst>
                                            <p:cond delay="0"/>
                                          </p:stCondLst>
                                        </p:cTn>
                                        <p:tgtEl>
                                          <p:spTgt spid="94"/>
                                        </p:tgtEl>
                                        <p:attrNameLst>
                                          <p:attrName>style.visibility</p:attrName>
                                        </p:attrNameLst>
                                      </p:cBhvr>
                                      <p:to>
                                        <p:strVal val="visible"/>
                                      </p:to>
                                    </p:set>
                                    <p:animEffect transition="in" filter="wipe(down)">
                                      <p:cBhvr>
                                        <p:cTn id="136" dur="2000"/>
                                        <p:tgtEl>
                                          <p:spTgt spid="94"/>
                                        </p:tgtEl>
                                      </p:cBhvr>
                                    </p:animEffect>
                                  </p:childTnLst>
                                </p:cTn>
                              </p:par>
                              <p:par>
                                <p:cTn id="137" presetID="22" presetClass="entr" presetSubtype="4" fill="hold"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ipe(down)">
                                      <p:cBhvr>
                                        <p:cTn id="139" dur="2000"/>
                                        <p:tgtEl>
                                          <p:spTgt spid="91"/>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147"/>
                                        </p:tgtEl>
                                        <p:attrNameLst>
                                          <p:attrName>style.visibility</p:attrName>
                                        </p:attrNameLst>
                                      </p:cBhvr>
                                      <p:to>
                                        <p:strVal val="visible"/>
                                      </p:to>
                                    </p:set>
                                    <p:animEffect transition="in" filter="wipe(down)">
                                      <p:cBhvr>
                                        <p:cTn id="142" dur="2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00" grpId="0" animBg="1"/>
      <p:bldP spid="101" grpId="0" animBg="1"/>
      <p:bldP spid="102" grpId="0" animBg="1"/>
      <p:bldP spid="103" grpId="0" animBg="1"/>
      <p:bldP spid="104" grpId="0" animBg="1"/>
      <p:bldP spid="105" grpId="0" animBg="1"/>
      <p:bldP spid="106" grpId="0" animBg="1"/>
      <p:bldP spid="107" grpId="0" animBg="1"/>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37" name="Image 136" descr="essai1.gif"/>
          <p:cNvPicPr>
            <a:picLocks noChangeAspect="1"/>
          </p:cNvPicPr>
          <p:nvPr/>
        </p:nvPicPr>
        <p:blipFill>
          <a:blip r:embed="rId2"/>
          <a:stretch>
            <a:fillRect/>
          </a:stretch>
        </p:blipFill>
        <p:spPr>
          <a:xfrm>
            <a:off x="2097219" y="1772826"/>
            <a:ext cx="6350000" cy="4762500"/>
          </a:xfrm>
          <a:prstGeom prst="rect">
            <a:avLst/>
          </a:prstGeom>
        </p:spPr>
      </p:pic>
      <p:sp>
        <p:nvSpPr>
          <p:cNvPr id="138" name="ZoneTexte 137"/>
          <p:cNvSpPr txBox="1"/>
          <p:nvPr/>
        </p:nvSpPr>
        <p:spPr>
          <a:xfrm>
            <a:off x="3997821" y="1801798"/>
            <a:ext cx="1621406" cy="400110"/>
          </a:xfrm>
          <a:prstGeom prst="rect">
            <a:avLst/>
          </a:prstGeom>
          <a:noFill/>
        </p:spPr>
        <p:txBody>
          <a:bodyPr wrap="none" rtlCol="0">
            <a:spAutoFit/>
          </a:bodyPr>
          <a:lstStyle/>
          <a:p>
            <a:r>
              <a:rPr lang="fr-FR" sz="2000" dirty="0"/>
              <a:t>C = </a:t>
            </a:r>
            <a:r>
              <a:rPr lang="fr-FR" sz="2000" dirty="0" err="1"/>
              <a:t>Colimite</a:t>
            </a:r>
            <a:r>
              <a:rPr lang="fr-FR" sz="2000" dirty="0"/>
              <a:t> P</a:t>
            </a:r>
          </a:p>
        </p:txBody>
      </p:sp>
      <p:grpSp>
        <p:nvGrpSpPr>
          <p:cNvPr id="139" name="Groupe 138"/>
          <p:cNvGrpSpPr/>
          <p:nvPr/>
        </p:nvGrpSpPr>
        <p:grpSpPr>
          <a:xfrm>
            <a:off x="2283309" y="1801798"/>
            <a:ext cx="6120224" cy="4614952"/>
            <a:chOff x="642910" y="1357298"/>
            <a:chExt cx="6120224" cy="4614952"/>
          </a:xfrm>
        </p:grpSpPr>
        <p:sp>
          <p:nvSpPr>
            <p:cNvPr id="140" name="Ellipse 139"/>
            <p:cNvSpPr/>
            <p:nvPr/>
          </p:nvSpPr>
          <p:spPr>
            <a:xfrm>
              <a:off x="3428992" y="4572008"/>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40"/>
            <p:cNvSpPr/>
            <p:nvPr/>
          </p:nvSpPr>
          <p:spPr>
            <a:xfrm>
              <a:off x="4000496" y="4857760"/>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Ellipse 141"/>
            <p:cNvSpPr/>
            <p:nvPr/>
          </p:nvSpPr>
          <p:spPr>
            <a:xfrm>
              <a:off x="4572000" y="4857760"/>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Ellipse 142"/>
            <p:cNvSpPr/>
            <p:nvPr/>
          </p:nvSpPr>
          <p:spPr>
            <a:xfrm>
              <a:off x="6215074" y="3286124"/>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Ellipse 143"/>
            <p:cNvSpPr/>
            <p:nvPr/>
          </p:nvSpPr>
          <p:spPr>
            <a:xfrm>
              <a:off x="5214942" y="2071678"/>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Ellipse 144"/>
            <p:cNvSpPr/>
            <p:nvPr/>
          </p:nvSpPr>
          <p:spPr>
            <a:xfrm>
              <a:off x="2411740" y="1714488"/>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Ellipse 145"/>
            <p:cNvSpPr/>
            <p:nvPr/>
          </p:nvSpPr>
          <p:spPr>
            <a:xfrm>
              <a:off x="785786" y="4929198"/>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Ellipse 146"/>
            <p:cNvSpPr/>
            <p:nvPr/>
          </p:nvSpPr>
          <p:spPr>
            <a:xfrm>
              <a:off x="1643042" y="5357826"/>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ZoneTexte 147"/>
            <p:cNvSpPr txBox="1"/>
            <p:nvPr/>
          </p:nvSpPr>
          <p:spPr>
            <a:xfrm>
              <a:off x="2357422" y="1357298"/>
              <a:ext cx="1495922" cy="400110"/>
            </a:xfrm>
            <a:prstGeom prst="rect">
              <a:avLst/>
            </a:prstGeom>
            <a:noFill/>
          </p:spPr>
          <p:txBody>
            <a:bodyPr wrap="none" rtlCol="0">
              <a:spAutoFit/>
            </a:bodyPr>
            <a:lstStyle/>
            <a:p>
              <a:r>
                <a:rPr lang="fr-FR" sz="2000" dirty="0">
                  <a:solidFill>
                    <a:schemeClr val="bg1">
                      <a:lumMod val="85000"/>
                    </a:schemeClr>
                  </a:solidFill>
                </a:rPr>
                <a:t>C = </a:t>
              </a:r>
              <a:r>
                <a:rPr lang="fr-FR" sz="2000" dirty="0" err="1">
                  <a:solidFill>
                    <a:schemeClr val="bg1">
                      <a:lumMod val="85000"/>
                    </a:schemeClr>
                  </a:solidFill>
                </a:rPr>
                <a:t>Colimit</a:t>
              </a:r>
              <a:r>
                <a:rPr lang="fr-FR" sz="2000" dirty="0">
                  <a:solidFill>
                    <a:schemeClr val="bg1">
                      <a:lumMod val="85000"/>
                    </a:schemeClr>
                  </a:solidFill>
                </a:rPr>
                <a:t> P</a:t>
              </a:r>
            </a:p>
          </p:txBody>
        </p:sp>
        <p:sp>
          <p:nvSpPr>
            <p:cNvPr id="149" name="A"/>
            <p:cNvSpPr txBox="1"/>
            <p:nvPr/>
          </p:nvSpPr>
          <p:spPr>
            <a:xfrm>
              <a:off x="6429388" y="3286124"/>
              <a:ext cx="333746" cy="400110"/>
            </a:xfrm>
            <a:prstGeom prst="rect">
              <a:avLst/>
            </a:prstGeom>
            <a:noFill/>
          </p:spPr>
          <p:txBody>
            <a:bodyPr wrap="none" rtlCol="0">
              <a:spAutoFit/>
            </a:bodyPr>
            <a:lstStyle/>
            <a:p>
              <a:r>
                <a:rPr lang="fr-FR" sz="2000" dirty="0">
                  <a:solidFill>
                    <a:schemeClr val="bg1">
                      <a:lumMod val="85000"/>
                    </a:schemeClr>
                  </a:solidFill>
                </a:rPr>
                <a:t>A</a:t>
              </a:r>
            </a:p>
          </p:txBody>
        </p:sp>
        <p:sp>
          <p:nvSpPr>
            <p:cNvPr id="150" name="B"/>
            <p:cNvSpPr txBox="1"/>
            <p:nvPr/>
          </p:nvSpPr>
          <p:spPr>
            <a:xfrm>
              <a:off x="5357818" y="1928802"/>
              <a:ext cx="324128" cy="400110"/>
            </a:xfrm>
            <a:prstGeom prst="rect">
              <a:avLst/>
            </a:prstGeom>
            <a:noFill/>
          </p:spPr>
          <p:txBody>
            <a:bodyPr wrap="none" rtlCol="0">
              <a:spAutoFit/>
            </a:bodyPr>
            <a:lstStyle/>
            <a:p>
              <a:r>
                <a:rPr lang="fr-FR" sz="2000" dirty="0">
                  <a:solidFill>
                    <a:schemeClr val="bg1">
                      <a:lumMod val="85000"/>
                    </a:schemeClr>
                  </a:solidFill>
                </a:rPr>
                <a:t>B</a:t>
              </a:r>
            </a:p>
          </p:txBody>
        </p:sp>
        <p:sp>
          <p:nvSpPr>
            <p:cNvPr id="151" name="P"/>
            <p:cNvSpPr txBox="1"/>
            <p:nvPr/>
          </p:nvSpPr>
          <p:spPr>
            <a:xfrm>
              <a:off x="4000496" y="5386344"/>
              <a:ext cx="1329338" cy="400110"/>
            </a:xfrm>
            <a:prstGeom prst="rect">
              <a:avLst/>
            </a:prstGeom>
            <a:noFill/>
          </p:spPr>
          <p:txBody>
            <a:bodyPr wrap="none" rtlCol="0">
              <a:spAutoFit/>
            </a:bodyPr>
            <a:lstStyle/>
            <a:p>
              <a:r>
                <a:rPr lang="fr-FR" sz="2000" dirty="0">
                  <a:solidFill>
                    <a:schemeClr val="bg1">
                      <a:lumMod val="85000"/>
                    </a:schemeClr>
                  </a:solidFill>
                </a:rPr>
                <a:t>P = Pattern</a:t>
              </a:r>
            </a:p>
          </p:txBody>
        </p:sp>
        <p:sp>
          <p:nvSpPr>
            <p:cNvPr id="152" name="Q"/>
            <p:cNvSpPr txBox="1"/>
            <p:nvPr/>
          </p:nvSpPr>
          <p:spPr>
            <a:xfrm>
              <a:off x="785786" y="5572140"/>
              <a:ext cx="357790" cy="400110"/>
            </a:xfrm>
            <a:prstGeom prst="rect">
              <a:avLst/>
            </a:prstGeom>
            <a:noFill/>
          </p:spPr>
          <p:txBody>
            <a:bodyPr wrap="none" rtlCol="0">
              <a:spAutoFit/>
            </a:bodyPr>
            <a:lstStyle/>
            <a:p>
              <a:r>
                <a:rPr lang="fr-FR" sz="2000" dirty="0">
                  <a:solidFill>
                    <a:schemeClr val="bg1">
                      <a:lumMod val="85000"/>
                    </a:schemeClr>
                  </a:solidFill>
                </a:rPr>
                <a:t>Q</a:t>
              </a:r>
            </a:p>
          </p:txBody>
        </p:sp>
        <p:sp>
          <p:nvSpPr>
            <p:cNvPr id="153" name="Pi"/>
            <p:cNvSpPr txBox="1"/>
            <p:nvPr/>
          </p:nvSpPr>
          <p:spPr>
            <a:xfrm>
              <a:off x="3857620" y="4929198"/>
              <a:ext cx="377026" cy="400110"/>
            </a:xfrm>
            <a:prstGeom prst="rect">
              <a:avLst/>
            </a:prstGeom>
            <a:noFill/>
          </p:spPr>
          <p:txBody>
            <a:bodyPr wrap="none" rtlCol="0">
              <a:spAutoFit/>
            </a:bodyPr>
            <a:lstStyle/>
            <a:p>
              <a:r>
                <a:rPr lang="fr-FR" sz="2000" dirty="0"/>
                <a:t>P</a:t>
              </a:r>
              <a:r>
                <a:rPr lang="fr-FR" dirty="0"/>
                <a:t>i</a:t>
              </a:r>
              <a:endParaRPr lang="fr-FR" sz="2000" dirty="0"/>
            </a:p>
          </p:txBody>
        </p:sp>
        <p:sp>
          <p:nvSpPr>
            <p:cNvPr id="154" name="Pj"/>
            <p:cNvSpPr txBox="1"/>
            <p:nvPr/>
          </p:nvSpPr>
          <p:spPr>
            <a:xfrm>
              <a:off x="3315266" y="4648732"/>
              <a:ext cx="378630" cy="400110"/>
            </a:xfrm>
            <a:prstGeom prst="rect">
              <a:avLst/>
            </a:prstGeom>
            <a:noFill/>
          </p:spPr>
          <p:txBody>
            <a:bodyPr wrap="none" rtlCol="0">
              <a:spAutoFit/>
            </a:bodyPr>
            <a:lstStyle/>
            <a:p>
              <a:r>
                <a:rPr lang="fr-FR" sz="2000" dirty="0" err="1"/>
                <a:t>P</a:t>
              </a:r>
              <a:r>
                <a:rPr lang="fr-FR" dirty="0" err="1"/>
                <a:t>j</a:t>
              </a:r>
              <a:endParaRPr lang="fr-FR" sz="2000" dirty="0"/>
            </a:p>
          </p:txBody>
        </p:sp>
        <p:sp>
          <p:nvSpPr>
            <p:cNvPr id="155" name="f"/>
            <p:cNvSpPr txBox="1"/>
            <p:nvPr/>
          </p:nvSpPr>
          <p:spPr>
            <a:xfrm>
              <a:off x="3643306" y="4500570"/>
              <a:ext cx="255198" cy="369332"/>
            </a:xfrm>
            <a:prstGeom prst="rect">
              <a:avLst/>
            </a:prstGeom>
            <a:noFill/>
          </p:spPr>
          <p:txBody>
            <a:bodyPr wrap="none" rtlCol="0">
              <a:spAutoFit/>
            </a:bodyPr>
            <a:lstStyle/>
            <a:p>
              <a:r>
                <a:rPr lang="fr-FR" i="1" dirty="0"/>
                <a:t>f</a:t>
              </a:r>
            </a:p>
          </p:txBody>
        </p:sp>
        <p:sp>
          <p:nvSpPr>
            <p:cNvPr id="156" name="Qj"/>
            <p:cNvSpPr txBox="1"/>
            <p:nvPr/>
          </p:nvSpPr>
          <p:spPr>
            <a:xfrm>
              <a:off x="1285852" y="5357826"/>
              <a:ext cx="410690" cy="400110"/>
            </a:xfrm>
            <a:prstGeom prst="rect">
              <a:avLst/>
            </a:prstGeom>
            <a:noFill/>
          </p:spPr>
          <p:txBody>
            <a:bodyPr wrap="none" rtlCol="0">
              <a:spAutoFit/>
            </a:bodyPr>
            <a:lstStyle/>
            <a:p>
              <a:r>
                <a:rPr lang="fr-FR" sz="2000" dirty="0"/>
                <a:t>Q</a:t>
              </a:r>
              <a:r>
                <a:rPr lang="fr-FR" dirty="0"/>
                <a:t>i</a:t>
              </a:r>
              <a:endParaRPr lang="fr-FR" sz="2000" dirty="0"/>
            </a:p>
          </p:txBody>
        </p:sp>
        <p:sp>
          <p:nvSpPr>
            <p:cNvPr id="157" name="Qi"/>
            <p:cNvSpPr txBox="1"/>
            <p:nvPr/>
          </p:nvSpPr>
          <p:spPr>
            <a:xfrm>
              <a:off x="642910" y="5000636"/>
              <a:ext cx="412292" cy="400110"/>
            </a:xfrm>
            <a:prstGeom prst="rect">
              <a:avLst/>
            </a:prstGeom>
            <a:noFill/>
          </p:spPr>
          <p:txBody>
            <a:bodyPr wrap="none" rtlCol="0">
              <a:spAutoFit/>
            </a:bodyPr>
            <a:lstStyle/>
            <a:p>
              <a:r>
                <a:rPr lang="fr-FR" sz="2000" dirty="0" err="1"/>
                <a:t>Q</a:t>
              </a:r>
              <a:r>
                <a:rPr lang="fr-FR" dirty="0" err="1"/>
                <a:t>j</a:t>
              </a:r>
              <a:endParaRPr lang="fr-FR" sz="2000" dirty="0"/>
            </a:p>
          </p:txBody>
        </p:sp>
        <p:sp>
          <p:nvSpPr>
            <p:cNvPr id="158" name="ci"/>
            <p:cNvSpPr txBox="1"/>
            <p:nvPr/>
          </p:nvSpPr>
          <p:spPr>
            <a:xfrm>
              <a:off x="3428992" y="3488296"/>
              <a:ext cx="335348" cy="369332"/>
            </a:xfrm>
            <a:prstGeom prst="rect">
              <a:avLst/>
            </a:prstGeom>
            <a:noFill/>
          </p:spPr>
          <p:txBody>
            <a:bodyPr wrap="none" rtlCol="0">
              <a:spAutoFit/>
            </a:bodyPr>
            <a:lstStyle/>
            <a:p>
              <a:r>
                <a:rPr lang="fr-FR" dirty="0">
                  <a:solidFill>
                    <a:srgbClr val="002060"/>
                  </a:solidFill>
                </a:rPr>
                <a:t>c</a:t>
              </a:r>
              <a:r>
                <a:rPr lang="fr-FR" sz="1600" dirty="0">
                  <a:solidFill>
                    <a:srgbClr val="002060"/>
                  </a:solidFill>
                </a:rPr>
                <a:t>i</a:t>
              </a:r>
              <a:endParaRPr lang="fr-FR" sz="2000" dirty="0">
                <a:solidFill>
                  <a:srgbClr val="002060"/>
                </a:solidFill>
              </a:endParaRPr>
            </a:p>
          </p:txBody>
        </p:sp>
        <p:sp>
          <p:nvSpPr>
            <p:cNvPr id="159" name="si"/>
            <p:cNvSpPr txBox="1"/>
            <p:nvPr/>
          </p:nvSpPr>
          <p:spPr>
            <a:xfrm>
              <a:off x="5000628" y="3845486"/>
              <a:ext cx="320922" cy="369332"/>
            </a:xfrm>
            <a:prstGeom prst="rect">
              <a:avLst/>
            </a:prstGeom>
            <a:noFill/>
          </p:spPr>
          <p:txBody>
            <a:bodyPr wrap="none" rtlCol="0">
              <a:spAutoFit/>
            </a:bodyPr>
            <a:lstStyle/>
            <a:p>
              <a:r>
                <a:rPr lang="fr-FR" dirty="0">
                  <a:solidFill>
                    <a:srgbClr val="002060"/>
                  </a:solidFill>
                </a:rPr>
                <a:t>s</a:t>
              </a:r>
              <a:r>
                <a:rPr lang="fr-FR" sz="1600" dirty="0">
                  <a:solidFill>
                    <a:srgbClr val="002060"/>
                  </a:solidFill>
                </a:rPr>
                <a:t>i</a:t>
              </a:r>
              <a:endParaRPr lang="fr-FR" dirty="0">
                <a:solidFill>
                  <a:srgbClr val="002060"/>
                </a:solidFill>
              </a:endParaRPr>
            </a:p>
          </p:txBody>
        </p:sp>
        <p:sp>
          <p:nvSpPr>
            <p:cNvPr id="160" name="s"/>
            <p:cNvSpPr txBox="1"/>
            <p:nvPr/>
          </p:nvSpPr>
          <p:spPr>
            <a:xfrm>
              <a:off x="3714744" y="2262282"/>
              <a:ext cx="274434" cy="369332"/>
            </a:xfrm>
            <a:prstGeom prst="rect">
              <a:avLst/>
            </a:prstGeom>
            <a:noFill/>
          </p:spPr>
          <p:txBody>
            <a:bodyPr wrap="none" rtlCol="0">
              <a:spAutoFit/>
            </a:bodyPr>
            <a:lstStyle/>
            <a:p>
              <a:r>
                <a:rPr lang="fr-FR" dirty="0">
                  <a:solidFill>
                    <a:srgbClr val="002060"/>
                  </a:solidFill>
                </a:rPr>
                <a:t>s</a:t>
              </a:r>
              <a:endParaRPr lang="fr-FR" sz="2000" dirty="0">
                <a:solidFill>
                  <a:srgbClr val="002060"/>
                </a:solidFill>
              </a:endParaRPr>
            </a:p>
          </p:txBody>
        </p:sp>
      </p:grpSp>
      <p:sp>
        <p:nvSpPr>
          <p:cNvPr id="28" name="ZoneTexte 27"/>
          <p:cNvSpPr txBox="1"/>
          <p:nvPr/>
        </p:nvSpPr>
        <p:spPr>
          <a:xfrm>
            <a:off x="1084985" y="622208"/>
            <a:ext cx="7353167" cy="769441"/>
          </a:xfrm>
          <a:prstGeom prst="rect">
            <a:avLst/>
          </a:prstGeom>
          <a:noFill/>
        </p:spPr>
        <p:txBody>
          <a:bodyPr wrap="none" rtlCol="0">
            <a:spAutoFit/>
          </a:bodyPr>
          <a:lstStyle/>
          <a:p>
            <a:r>
              <a:rPr lang="fr-FR" sz="2000" dirty="0">
                <a:solidFill>
                  <a:schemeClr val="bg1">
                    <a:lumMod val="85000"/>
                  </a:schemeClr>
                </a:solidFill>
              </a:rPr>
              <a:t>C = </a:t>
            </a:r>
            <a:r>
              <a:rPr lang="fr-FR" sz="2000" i="1" dirty="0" err="1">
                <a:solidFill>
                  <a:schemeClr val="bg1">
                    <a:lumMod val="85000"/>
                  </a:schemeClr>
                </a:solidFill>
              </a:rPr>
              <a:t>multifaceted</a:t>
            </a:r>
            <a:r>
              <a:rPr lang="fr-FR" sz="2000" i="1" dirty="0">
                <a:solidFill>
                  <a:schemeClr val="bg1">
                    <a:lumMod val="85000"/>
                  </a:schemeClr>
                </a:solidFill>
              </a:rPr>
              <a:t> </a:t>
            </a:r>
            <a:r>
              <a:rPr lang="fr-FR" sz="2000" i="1" dirty="0" err="1">
                <a:solidFill>
                  <a:schemeClr val="bg1">
                    <a:lumMod val="85000"/>
                  </a:schemeClr>
                </a:solidFill>
              </a:rPr>
              <a:t>object</a:t>
            </a:r>
            <a:r>
              <a:rPr lang="fr-FR" sz="2400" dirty="0">
                <a:solidFill>
                  <a:schemeClr val="bg1">
                    <a:lumMod val="85000"/>
                  </a:schemeClr>
                </a:solidFill>
              </a:rPr>
              <a:t> </a:t>
            </a:r>
            <a:r>
              <a:rPr lang="fr-FR" sz="2000" dirty="0">
                <a:solidFill>
                  <a:schemeClr val="bg1">
                    <a:lumMod val="85000"/>
                  </a:schemeClr>
                </a:solidFill>
              </a:rPr>
              <a:t>if </a:t>
            </a:r>
            <a:r>
              <a:rPr lang="fr-FR" sz="2000" dirty="0" err="1">
                <a:solidFill>
                  <a:schemeClr val="bg1">
                    <a:lumMod val="85000"/>
                  </a:schemeClr>
                </a:solidFill>
              </a:rPr>
              <a:t>there</a:t>
            </a:r>
            <a:r>
              <a:rPr lang="fr-FR" sz="2000" dirty="0">
                <a:solidFill>
                  <a:schemeClr val="bg1">
                    <a:lumMod val="85000"/>
                  </a:schemeClr>
                </a:solidFill>
              </a:rPr>
              <a:t> </a:t>
            </a:r>
            <a:r>
              <a:rPr lang="fr-FR" sz="2000" dirty="0" err="1">
                <a:solidFill>
                  <a:schemeClr val="bg1">
                    <a:lumMod val="85000"/>
                  </a:schemeClr>
                </a:solidFill>
              </a:rPr>
              <a:t>exist</a:t>
            </a:r>
            <a:r>
              <a:rPr lang="fr-FR" sz="2000" dirty="0">
                <a:solidFill>
                  <a:schemeClr val="bg1">
                    <a:lumMod val="85000"/>
                  </a:schemeClr>
                </a:solidFill>
              </a:rPr>
              <a:t> non cluster-</a:t>
            </a:r>
            <a:r>
              <a:rPr lang="fr-FR" sz="2000" dirty="0" err="1">
                <a:solidFill>
                  <a:schemeClr val="bg1">
                    <a:lumMod val="85000"/>
                  </a:schemeClr>
                </a:solidFill>
              </a:rPr>
              <a:t>connected</a:t>
            </a:r>
            <a:r>
              <a:rPr lang="fr-FR" sz="2000" dirty="0">
                <a:solidFill>
                  <a:schemeClr val="bg1">
                    <a:lumMod val="85000"/>
                  </a:schemeClr>
                </a:solidFill>
              </a:rPr>
              <a:t> patterns </a:t>
            </a:r>
          </a:p>
          <a:p>
            <a:r>
              <a:rPr lang="fr-FR" sz="2000" dirty="0">
                <a:solidFill>
                  <a:schemeClr val="bg1">
                    <a:lumMod val="85000"/>
                  </a:schemeClr>
                </a:solidFill>
              </a:rPr>
              <a:t>P and Q </a:t>
            </a:r>
            <a:r>
              <a:rPr lang="fr-FR" sz="2000" dirty="0" err="1">
                <a:solidFill>
                  <a:schemeClr val="bg1">
                    <a:lumMod val="85000"/>
                  </a:schemeClr>
                </a:solidFill>
              </a:rPr>
              <a:t>with</a:t>
            </a:r>
            <a:r>
              <a:rPr lang="fr-FR" sz="2000" dirty="0">
                <a:solidFill>
                  <a:schemeClr val="bg1">
                    <a:lumMod val="85000"/>
                  </a:schemeClr>
                </a:solidFill>
              </a:rPr>
              <a:t> colimit P = colimit Q = C</a:t>
            </a:r>
          </a:p>
        </p:txBody>
      </p:sp>
      <p:sp>
        <p:nvSpPr>
          <p:cNvPr id="29" name="ZoneTexte 28"/>
          <p:cNvSpPr txBox="1"/>
          <p:nvPr/>
        </p:nvSpPr>
        <p:spPr>
          <a:xfrm>
            <a:off x="1051191" y="98717"/>
            <a:ext cx="7335213" cy="461665"/>
          </a:xfrm>
          <a:prstGeom prst="rect">
            <a:avLst/>
          </a:prstGeom>
          <a:noFill/>
        </p:spPr>
        <p:txBody>
          <a:bodyPr wrap="none" rtlCol="0">
            <a:spAutoFit/>
          </a:bodyPr>
          <a:lstStyle/>
          <a:p>
            <a:r>
              <a:rPr lang="fr-FR" sz="2400" b="1" dirty="0" err="1">
                <a:solidFill>
                  <a:schemeClr val="bg1">
                    <a:lumMod val="85000"/>
                  </a:schemeClr>
                </a:solidFill>
              </a:rPr>
              <a:t>Multiplicity</a:t>
            </a:r>
            <a:r>
              <a:rPr lang="fr-FR" sz="2400" b="1" dirty="0">
                <a:solidFill>
                  <a:schemeClr val="bg1">
                    <a:lumMod val="85000"/>
                  </a:schemeClr>
                </a:solidFill>
              </a:rPr>
              <a:t> </a:t>
            </a:r>
            <a:r>
              <a:rPr lang="fr-FR" sz="2400" b="1" dirty="0" err="1">
                <a:solidFill>
                  <a:schemeClr val="bg1">
                    <a:lumMod val="85000"/>
                  </a:schemeClr>
                </a:solidFill>
              </a:rPr>
              <a:t>Principle</a:t>
            </a:r>
            <a:r>
              <a:rPr lang="fr-FR" sz="2400" b="1" dirty="0">
                <a:solidFill>
                  <a:schemeClr val="bg1">
                    <a:lumMod val="85000"/>
                  </a:schemeClr>
                </a:solidFill>
              </a:rPr>
              <a:t> = existence of </a:t>
            </a:r>
            <a:r>
              <a:rPr lang="fr-FR" sz="2400" b="1" dirty="0" err="1">
                <a:solidFill>
                  <a:schemeClr val="bg1">
                    <a:lumMod val="85000"/>
                  </a:schemeClr>
                </a:solidFill>
              </a:rPr>
              <a:t>multifaceted</a:t>
            </a:r>
            <a:r>
              <a:rPr lang="fr-FR" sz="2400" b="1" dirty="0">
                <a:solidFill>
                  <a:schemeClr val="bg1">
                    <a:lumMod val="85000"/>
                  </a:schemeClr>
                </a:solidFill>
              </a:rPr>
              <a:t> </a:t>
            </a:r>
            <a:r>
              <a:rPr lang="fr-FR" sz="2400" b="1" dirty="0" err="1">
                <a:solidFill>
                  <a:schemeClr val="bg1">
                    <a:lumMod val="85000"/>
                  </a:schemeClr>
                </a:solidFill>
              </a:rPr>
              <a:t>objects</a:t>
            </a:r>
            <a:endParaRPr lang="fr-FR" sz="2400" b="1" dirty="0">
              <a:solidFill>
                <a:schemeClr val="bg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3" name="Forme libre 52"/>
          <p:cNvSpPr/>
          <p:nvPr/>
        </p:nvSpPr>
        <p:spPr>
          <a:xfrm>
            <a:off x="6102350" y="1553015"/>
            <a:ext cx="2523002" cy="2408115"/>
          </a:xfrm>
          <a:custGeom>
            <a:avLst/>
            <a:gdLst>
              <a:gd name="connsiteX0" fmla="*/ 2398541 w 2398541"/>
              <a:gd name="connsiteY0" fmla="*/ 2264898 h 2954215"/>
              <a:gd name="connsiteX1" fmla="*/ 0 w 2398541"/>
              <a:gd name="connsiteY1" fmla="*/ 0 h 2954215"/>
              <a:gd name="connsiteX2" fmla="*/ 829993 w 2398541"/>
              <a:gd name="connsiteY2" fmla="*/ 2954215 h 2954215"/>
              <a:gd name="connsiteX3" fmla="*/ 2398541 w 2398541"/>
              <a:gd name="connsiteY3" fmla="*/ 2264898 h 2954215"/>
              <a:gd name="connsiteX0" fmla="*/ 2286000 w 2286000"/>
              <a:gd name="connsiteY0" fmla="*/ 2264898 h 2954215"/>
              <a:gd name="connsiteX1" fmla="*/ 0 w 2286000"/>
              <a:gd name="connsiteY1" fmla="*/ 0 h 2954215"/>
              <a:gd name="connsiteX2" fmla="*/ 829993 w 2286000"/>
              <a:gd name="connsiteY2" fmla="*/ 2954215 h 2954215"/>
              <a:gd name="connsiteX3" fmla="*/ 2286000 w 2286000"/>
              <a:gd name="connsiteY3" fmla="*/ 2264898 h 2954215"/>
              <a:gd name="connsiteX0" fmla="*/ 2523002 w 2523002"/>
              <a:gd name="connsiteY0" fmla="*/ 2264898 h 2954215"/>
              <a:gd name="connsiteX1" fmla="*/ 237002 w 2523002"/>
              <a:gd name="connsiteY1" fmla="*/ 0 h 2954215"/>
              <a:gd name="connsiteX2" fmla="*/ 0 w 2523002"/>
              <a:gd name="connsiteY2" fmla="*/ 574235 h 2954215"/>
              <a:gd name="connsiteX3" fmla="*/ 1066995 w 2523002"/>
              <a:gd name="connsiteY3" fmla="*/ 2954215 h 2954215"/>
              <a:gd name="connsiteX4" fmla="*/ 2523002 w 2523002"/>
              <a:gd name="connsiteY4" fmla="*/ 2264898 h 2954215"/>
              <a:gd name="connsiteX0" fmla="*/ 2523002 w 2523002"/>
              <a:gd name="connsiteY0" fmla="*/ 1718798 h 2408115"/>
              <a:gd name="connsiteX1" fmla="*/ 2052 w 2523002"/>
              <a:gd name="connsiteY1" fmla="*/ 0 h 2408115"/>
              <a:gd name="connsiteX2" fmla="*/ 0 w 2523002"/>
              <a:gd name="connsiteY2" fmla="*/ 28135 h 2408115"/>
              <a:gd name="connsiteX3" fmla="*/ 1066995 w 2523002"/>
              <a:gd name="connsiteY3" fmla="*/ 2408115 h 2408115"/>
              <a:gd name="connsiteX4" fmla="*/ 2523002 w 2523002"/>
              <a:gd name="connsiteY4" fmla="*/ 1718798 h 240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002" h="2408115">
                <a:moveTo>
                  <a:pt x="2523002" y="1718798"/>
                </a:moveTo>
                <a:lnTo>
                  <a:pt x="2052" y="0"/>
                </a:lnTo>
                <a:lnTo>
                  <a:pt x="0" y="28135"/>
                </a:lnTo>
                <a:lnTo>
                  <a:pt x="1066995" y="2408115"/>
                </a:lnTo>
                <a:lnTo>
                  <a:pt x="2523002" y="1718798"/>
                </a:lnTo>
                <a:close/>
              </a:path>
            </a:pathLst>
          </a:custGeom>
          <a:solidFill>
            <a:srgbClr val="E3B8C9"/>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0" name="Groupe 129"/>
          <p:cNvGrpSpPr/>
          <p:nvPr/>
        </p:nvGrpSpPr>
        <p:grpSpPr>
          <a:xfrm>
            <a:off x="180733" y="2130872"/>
            <a:ext cx="8785467" cy="3740210"/>
            <a:chOff x="180733" y="2130872"/>
            <a:chExt cx="8785467" cy="3740210"/>
          </a:xfrm>
        </p:grpSpPr>
        <p:cxnSp>
          <p:nvCxnSpPr>
            <p:cNvPr id="125" name="Connecteur droit 124"/>
            <p:cNvCxnSpPr/>
            <p:nvPr/>
          </p:nvCxnSpPr>
          <p:spPr>
            <a:xfrm>
              <a:off x="180733" y="2700670"/>
              <a:ext cx="8712000" cy="1588"/>
            </a:xfrm>
            <a:prstGeom prst="line">
              <a:avLst/>
            </a:prstGeom>
            <a:ln w="38100">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129" name="Groupe 128"/>
            <p:cNvGrpSpPr/>
            <p:nvPr/>
          </p:nvGrpSpPr>
          <p:grpSpPr>
            <a:xfrm>
              <a:off x="7844354" y="2130872"/>
              <a:ext cx="1121846" cy="3740210"/>
              <a:chOff x="7844354" y="2130872"/>
              <a:chExt cx="1121846" cy="3740210"/>
            </a:xfrm>
          </p:grpSpPr>
          <p:sp>
            <p:nvSpPr>
              <p:cNvPr id="127" name="ZoneTexte 126"/>
              <p:cNvSpPr txBox="1"/>
              <p:nvPr/>
            </p:nvSpPr>
            <p:spPr>
              <a:xfrm>
                <a:off x="7844354" y="2130872"/>
                <a:ext cx="1121846" cy="400110"/>
              </a:xfrm>
              <a:prstGeom prst="rect">
                <a:avLst/>
              </a:prstGeom>
              <a:noFill/>
            </p:spPr>
            <p:txBody>
              <a:bodyPr wrap="none" rtlCol="0">
                <a:spAutoFit/>
              </a:bodyPr>
              <a:lstStyle/>
              <a:p>
                <a:r>
                  <a:rPr lang="fr-FR" sz="2000" dirty="0" err="1">
                    <a:solidFill>
                      <a:schemeClr val="bg1">
                        <a:lumMod val="85000"/>
                      </a:schemeClr>
                    </a:solidFill>
                  </a:rPr>
                  <a:t>level</a:t>
                </a:r>
                <a:r>
                  <a:rPr lang="fr-FR" sz="2000" dirty="0">
                    <a:solidFill>
                      <a:schemeClr val="bg1">
                        <a:lumMod val="85000"/>
                      </a:schemeClr>
                    </a:solidFill>
                  </a:rPr>
                  <a:t> n+1</a:t>
                </a:r>
              </a:p>
            </p:txBody>
          </p:sp>
          <p:sp>
            <p:nvSpPr>
              <p:cNvPr id="128" name="ZoneTexte 127"/>
              <p:cNvSpPr txBox="1"/>
              <p:nvPr/>
            </p:nvSpPr>
            <p:spPr>
              <a:xfrm>
                <a:off x="7844354" y="5470972"/>
                <a:ext cx="1049711" cy="400110"/>
              </a:xfrm>
              <a:prstGeom prst="rect">
                <a:avLst/>
              </a:prstGeom>
              <a:noFill/>
            </p:spPr>
            <p:txBody>
              <a:bodyPr wrap="none" rtlCol="0">
                <a:spAutoFit/>
              </a:bodyPr>
              <a:lstStyle/>
              <a:p>
                <a:r>
                  <a:rPr lang="fr-FR" sz="2000" dirty="0" err="1">
                    <a:solidFill>
                      <a:schemeClr val="bg1">
                        <a:lumMod val="85000"/>
                      </a:schemeClr>
                    </a:solidFill>
                  </a:rPr>
                  <a:t>level</a:t>
                </a:r>
                <a:r>
                  <a:rPr lang="fr-FR" sz="2000" dirty="0">
                    <a:solidFill>
                      <a:schemeClr val="bg1">
                        <a:lumMod val="85000"/>
                      </a:schemeClr>
                    </a:solidFill>
                  </a:rPr>
                  <a:t> ≤ n</a:t>
                </a:r>
              </a:p>
            </p:txBody>
          </p:sp>
        </p:grpSp>
      </p:grpSp>
      <p:grpSp>
        <p:nvGrpSpPr>
          <p:cNvPr id="54" name="Groupe 53"/>
          <p:cNvGrpSpPr/>
          <p:nvPr/>
        </p:nvGrpSpPr>
        <p:grpSpPr>
          <a:xfrm>
            <a:off x="1884652" y="1801798"/>
            <a:ext cx="5079987" cy="4614952"/>
            <a:chOff x="1884652" y="1801798"/>
            <a:chExt cx="5079987" cy="4614952"/>
          </a:xfrm>
        </p:grpSpPr>
        <p:sp>
          <p:nvSpPr>
            <p:cNvPr id="55" name="Forme libre 54"/>
            <p:cNvSpPr/>
            <p:nvPr/>
          </p:nvSpPr>
          <p:spPr>
            <a:xfrm>
              <a:off x="4135902" y="2257865"/>
              <a:ext cx="2286000" cy="2954215"/>
            </a:xfrm>
            <a:custGeom>
              <a:avLst/>
              <a:gdLst>
                <a:gd name="connsiteX0" fmla="*/ 2398541 w 2398541"/>
                <a:gd name="connsiteY0" fmla="*/ 2264898 h 2954215"/>
                <a:gd name="connsiteX1" fmla="*/ 0 w 2398541"/>
                <a:gd name="connsiteY1" fmla="*/ 0 h 2954215"/>
                <a:gd name="connsiteX2" fmla="*/ 829993 w 2398541"/>
                <a:gd name="connsiteY2" fmla="*/ 2954215 h 2954215"/>
                <a:gd name="connsiteX3" fmla="*/ 2398541 w 2398541"/>
                <a:gd name="connsiteY3" fmla="*/ 2264898 h 2954215"/>
                <a:gd name="connsiteX0" fmla="*/ 2286000 w 2286000"/>
                <a:gd name="connsiteY0" fmla="*/ 2264898 h 2954215"/>
                <a:gd name="connsiteX1" fmla="*/ 0 w 2286000"/>
                <a:gd name="connsiteY1" fmla="*/ 0 h 2954215"/>
                <a:gd name="connsiteX2" fmla="*/ 829993 w 2286000"/>
                <a:gd name="connsiteY2" fmla="*/ 2954215 h 2954215"/>
                <a:gd name="connsiteX3" fmla="*/ 2286000 w 2286000"/>
                <a:gd name="connsiteY3" fmla="*/ 2264898 h 2954215"/>
              </a:gdLst>
              <a:ahLst/>
              <a:cxnLst>
                <a:cxn ang="0">
                  <a:pos x="connsiteX0" y="connsiteY0"/>
                </a:cxn>
                <a:cxn ang="0">
                  <a:pos x="connsiteX1" y="connsiteY1"/>
                </a:cxn>
                <a:cxn ang="0">
                  <a:pos x="connsiteX2" y="connsiteY2"/>
                </a:cxn>
                <a:cxn ang="0">
                  <a:pos x="connsiteX3" y="connsiteY3"/>
                </a:cxn>
              </a:cxnLst>
              <a:rect l="l" t="t" r="r" b="b"/>
              <a:pathLst>
                <a:path w="2286000" h="2954215">
                  <a:moveTo>
                    <a:pt x="2286000" y="2264898"/>
                  </a:moveTo>
                  <a:lnTo>
                    <a:pt x="0" y="0"/>
                  </a:lnTo>
                  <a:lnTo>
                    <a:pt x="829993" y="2954215"/>
                  </a:lnTo>
                  <a:lnTo>
                    <a:pt x="2286000" y="2264898"/>
                  </a:lnTo>
                  <a:close/>
                </a:path>
              </a:pathLst>
            </a:custGeom>
            <a:solidFill>
              <a:srgbClr val="E3B8C9"/>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Forme libre 55"/>
            <p:cNvSpPr/>
            <p:nvPr/>
          </p:nvSpPr>
          <p:spPr>
            <a:xfrm>
              <a:off x="2413591" y="2232837"/>
              <a:ext cx="1701209" cy="3211033"/>
            </a:xfrm>
            <a:custGeom>
              <a:avLst/>
              <a:gdLst>
                <a:gd name="connsiteX0" fmla="*/ 0 w 1988288"/>
                <a:gd name="connsiteY0" fmla="*/ 2721935 h 3211033"/>
                <a:gd name="connsiteX1" fmla="*/ 1988288 w 1988288"/>
                <a:gd name="connsiteY1" fmla="*/ 0 h 3211033"/>
                <a:gd name="connsiteX2" fmla="*/ 1765004 w 1988288"/>
                <a:gd name="connsiteY2" fmla="*/ 3211033 h 3211033"/>
                <a:gd name="connsiteX3" fmla="*/ 0 w 1988288"/>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Lst>
              <a:ahLst/>
              <a:cxnLst>
                <a:cxn ang="0">
                  <a:pos x="connsiteX0" y="connsiteY0"/>
                </a:cxn>
                <a:cxn ang="0">
                  <a:pos x="connsiteX1" y="connsiteY1"/>
                </a:cxn>
                <a:cxn ang="0">
                  <a:pos x="connsiteX2" y="connsiteY2"/>
                </a:cxn>
                <a:cxn ang="0">
                  <a:pos x="connsiteX3" y="connsiteY3"/>
                </a:cxn>
              </a:cxnLst>
              <a:rect l="l" t="t" r="r" b="b"/>
              <a:pathLst>
                <a:path w="1701209" h="3211033">
                  <a:moveTo>
                    <a:pt x="0" y="2721935"/>
                  </a:moveTo>
                  <a:lnTo>
                    <a:pt x="1701209" y="0"/>
                  </a:lnTo>
                  <a:lnTo>
                    <a:pt x="1477925" y="3211033"/>
                  </a:lnTo>
                  <a:lnTo>
                    <a:pt x="0" y="2721935"/>
                  </a:lnTo>
                  <a:close/>
                </a:path>
              </a:pathLst>
            </a:custGeom>
            <a:solidFill>
              <a:srgbClr val="E7A075"/>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4922907" y="4242391"/>
              <a:ext cx="1711809" cy="1552353"/>
            </a:xfrm>
            <a:prstGeom prst="ellipse">
              <a:avLst/>
            </a:prstGeom>
            <a:solidFill>
              <a:srgbClr val="F04F3E"/>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8" name="Groupe 41"/>
            <p:cNvGrpSpPr/>
            <p:nvPr/>
          </p:nvGrpSpPr>
          <p:grpSpPr>
            <a:xfrm rot="2173454">
              <a:off x="5765417" y="5204477"/>
              <a:ext cx="518666" cy="379944"/>
              <a:chOff x="714348" y="2428868"/>
              <a:chExt cx="1382509" cy="1928826"/>
            </a:xfrm>
          </p:grpSpPr>
          <p:cxnSp>
            <p:nvCxnSpPr>
              <p:cNvPr id="96" name="Connecteur droit avec flèche 95"/>
              <p:cNvCxnSpPr/>
              <p:nvPr/>
            </p:nvCxnSpPr>
            <p:spPr>
              <a:xfrm rot="5400000" flipH="1" flipV="1">
                <a:off x="571472" y="3500438"/>
                <a:ext cx="1000132" cy="714380"/>
              </a:xfrm>
              <a:prstGeom prst="straightConnector1">
                <a:avLst/>
              </a:prstGeom>
              <a:ln w="28575">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7" name="Connecteur droit avec flèche 96"/>
              <p:cNvCxnSpPr/>
              <p:nvPr/>
            </p:nvCxnSpPr>
            <p:spPr>
              <a:xfrm rot="5400000" flipH="1" flipV="1">
                <a:off x="1239601" y="2571744"/>
                <a:ext cx="1000132" cy="714380"/>
              </a:xfrm>
              <a:prstGeom prst="straightConnector1">
                <a:avLst/>
              </a:prstGeom>
              <a:ln w="28575">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9" name="Groupe 44"/>
            <p:cNvGrpSpPr/>
            <p:nvPr/>
          </p:nvGrpSpPr>
          <p:grpSpPr>
            <a:xfrm rot="14782809">
              <a:off x="5172797" y="5052212"/>
              <a:ext cx="518666" cy="379944"/>
              <a:chOff x="714348" y="2428868"/>
              <a:chExt cx="1382509" cy="1928826"/>
            </a:xfrm>
          </p:grpSpPr>
          <p:cxnSp>
            <p:nvCxnSpPr>
              <p:cNvPr id="94" name="Connecteur droit avec flèche 93"/>
              <p:cNvCxnSpPr/>
              <p:nvPr/>
            </p:nvCxnSpPr>
            <p:spPr>
              <a:xfrm rot="5400000" flipH="1" flipV="1">
                <a:off x="571472" y="3500438"/>
                <a:ext cx="1000132" cy="714380"/>
              </a:xfrm>
              <a:prstGeom prst="straightConnector1">
                <a:avLst/>
              </a:prstGeom>
              <a:ln w="28575">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5" name="Connecteur droit avec flèche 94"/>
              <p:cNvCxnSpPr/>
              <p:nvPr/>
            </p:nvCxnSpPr>
            <p:spPr>
              <a:xfrm rot="5400000" flipH="1" flipV="1">
                <a:off x="1239601" y="2571744"/>
                <a:ext cx="1000132" cy="714380"/>
              </a:xfrm>
              <a:prstGeom prst="straightConnector1">
                <a:avLst/>
              </a:prstGeom>
              <a:ln w="28575">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0" name="Ellipse 59"/>
            <p:cNvSpPr/>
            <p:nvPr/>
          </p:nvSpPr>
          <p:spPr>
            <a:xfrm>
              <a:off x="2268312" y="4586177"/>
              <a:ext cx="1711809" cy="1552353"/>
            </a:xfrm>
            <a:prstGeom prst="ellipse">
              <a:avLst/>
            </a:prstGeom>
            <a:solidFill>
              <a:srgbClr val="ECC99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1" name="Groupe 53"/>
            <p:cNvGrpSpPr/>
            <p:nvPr/>
          </p:nvGrpSpPr>
          <p:grpSpPr>
            <a:xfrm rot="18211980">
              <a:off x="4485103" y="2040638"/>
              <a:ext cx="1436222" cy="3522850"/>
              <a:chOff x="714348" y="2428868"/>
              <a:chExt cx="1382509" cy="1928826"/>
            </a:xfrm>
          </p:grpSpPr>
          <p:cxnSp>
            <p:nvCxnSpPr>
              <p:cNvPr id="92" name="Connecteur droit avec flèche 91"/>
              <p:cNvCxnSpPr/>
              <p:nvPr/>
            </p:nvCxnSpPr>
            <p:spPr>
              <a:xfrm rot="5400000" flipH="1" flipV="1">
                <a:off x="571472" y="3500438"/>
                <a:ext cx="1000132" cy="714380"/>
              </a:xfrm>
              <a:prstGeom prst="straightConnector1">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rot="5400000" flipH="1" flipV="1">
                <a:off x="1239601" y="2571744"/>
                <a:ext cx="1000132" cy="714380"/>
              </a:xfrm>
              <a:prstGeom prst="straightConnector1">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2" name="Groupe 56"/>
            <p:cNvGrpSpPr/>
            <p:nvPr/>
          </p:nvGrpSpPr>
          <p:grpSpPr>
            <a:xfrm rot="18211980">
              <a:off x="4071270" y="2262845"/>
              <a:ext cx="1692382" cy="3006998"/>
              <a:chOff x="714348" y="2428868"/>
              <a:chExt cx="1382509" cy="1928826"/>
            </a:xfrm>
          </p:grpSpPr>
          <p:cxnSp>
            <p:nvCxnSpPr>
              <p:cNvPr id="90" name="Connecteur droit avec flèche 89"/>
              <p:cNvCxnSpPr/>
              <p:nvPr/>
            </p:nvCxnSpPr>
            <p:spPr>
              <a:xfrm rot="5400000" flipH="1" flipV="1">
                <a:off x="571472" y="3500438"/>
                <a:ext cx="1000132" cy="714380"/>
              </a:xfrm>
              <a:prstGeom prst="straightConnector1">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rot="5400000" flipH="1" flipV="1">
                <a:off x="1239601" y="2571744"/>
                <a:ext cx="1000132" cy="714380"/>
              </a:xfrm>
              <a:prstGeom prst="straightConnector1">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3" name="Groupe 59"/>
            <p:cNvGrpSpPr/>
            <p:nvPr/>
          </p:nvGrpSpPr>
          <p:grpSpPr>
            <a:xfrm rot="18211980">
              <a:off x="3758345" y="2502307"/>
              <a:ext cx="1782320" cy="2423684"/>
              <a:chOff x="714348" y="2428868"/>
              <a:chExt cx="1382509" cy="1928826"/>
            </a:xfrm>
          </p:grpSpPr>
          <p:cxnSp>
            <p:nvCxnSpPr>
              <p:cNvPr id="88" name="Connecteur droit avec flèche 87"/>
              <p:cNvCxnSpPr/>
              <p:nvPr/>
            </p:nvCxnSpPr>
            <p:spPr>
              <a:xfrm rot="5400000" flipH="1" flipV="1">
                <a:off x="571472" y="3500438"/>
                <a:ext cx="1000132" cy="714380"/>
              </a:xfrm>
              <a:prstGeom prst="straightConnector1">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p:nvPr/>
            </p:nvCxnSpPr>
            <p:spPr>
              <a:xfrm rot="5400000" flipH="1" flipV="1">
                <a:off x="1239601" y="2571744"/>
                <a:ext cx="1000132" cy="714380"/>
              </a:xfrm>
              <a:prstGeom prst="straightConnector1">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4" name="Groupe 69"/>
            <p:cNvGrpSpPr/>
            <p:nvPr/>
          </p:nvGrpSpPr>
          <p:grpSpPr>
            <a:xfrm rot="3895068" flipH="1">
              <a:off x="2202587" y="2412328"/>
              <a:ext cx="2215037" cy="2850907"/>
              <a:chOff x="714348" y="2428868"/>
              <a:chExt cx="1382509" cy="1928826"/>
            </a:xfrm>
          </p:grpSpPr>
          <p:cxnSp>
            <p:nvCxnSpPr>
              <p:cNvPr id="86" name="Connecteur droit avec flèche 85"/>
              <p:cNvCxnSpPr/>
              <p:nvPr/>
            </p:nvCxnSpPr>
            <p:spPr>
              <a:xfrm rot="5400000" flipH="1" flipV="1">
                <a:off x="571472" y="3500438"/>
                <a:ext cx="1000132" cy="714380"/>
              </a:xfrm>
              <a:prstGeom prst="straightConnector1">
                <a:avLst/>
              </a:prstGeom>
              <a:ln w="28575">
                <a:solidFill>
                  <a:srgbClr val="FF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p:nvPr/>
            </p:nvCxnSpPr>
            <p:spPr>
              <a:xfrm rot="5400000" flipH="1" flipV="1">
                <a:off x="1239601" y="2571744"/>
                <a:ext cx="1000132" cy="714380"/>
              </a:xfrm>
              <a:prstGeom prst="straightConnector1">
                <a:avLst/>
              </a:prstGeom>
              <a:ln w="28575">
                <a:solidFill>
                  <a:srgbClr val="FF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5" name="Groupe 72"/>
            <p:cNvGrpSpPr/>
            <p:nvPr/>
          </p:nvGrpSpPr>
          <p:grpSpPr>
            <a:xfrm rot="3895068" flipH="1">
              <a:off x="2223056" y="2873136"/>
              <a:ext cx="3031354" cy="2286478"/>
              <a:chOff x="714348" y="2428868"/>
              <a:chExt cx="1382509" cy="1928826"/>
            </a:xfrm>
          </p:grpSpPr>
          <p:cxnSp>
            <p:nvCxnSpPr>
              <p:cNvPr id="84" name="Connecteur droit avec flèche 83"/>
              <p:cNvCxnSpPr/>
              <p:nvPr/>
            </p:nvCxnSpPr>
            <p:spPr>
              <a:xfrm rot="5400000" flipH="1" flipV="1">
                <a:off x="571472" y="3500438"/>
                <a:ext cx="1000132" cy="714380"/>
              </a:xfrm>
              <a:prstGeom prst="straightConnector1">
                <a:avLst/>
              </a:prstGeom>
              <a:ln w="28575">
                <a:solidFill>
                  <a:srgbClr val="FF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p:nvPr/>
            </p:nvCxnSpPr>
            <p:spPr>
              <a:xfrm rot="5400000" flipH="1" flipV="1">
                <a:off x="1239601" y="2571744"/>
                <a:ext cx="1000132" cy="714380"/>
              </a:xfrm>
              <a:prstGeom prst="straightConnector1">
                <a:avLst/>
              </a:prstGeom>
              <a:ln w="28575">
                <a:solidFill>
                  <a:srgbClr val="FF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6" name="Groupe 75"/>
            <p:cNvGrpSpPr/>
            <p:nvPr/>
          </p:nvGrpSpPr>
          <p:grpSpPr>
            <a:xfrm rot="3895068">
              <a:off x="2520812" y="5394442"/>
              <a:ext cx="721330" cy="530014"/>
              <a:chOff x="714348" y="2428868"/>
              <a:chExt cx="1382509" cy="1928826"/>
            </a:xfrm>
          </p:grpSpPr>
          <p:cxnSp>
            <p:nvCxnSpPr>
              <p:cNvPr id="82" name="Connecteur droit avec flèche 81"/>
              <p:cNvCxnSpPr/>
              <p:nvPr/>
            </p:nvCxnSpPr>
            <p:spPr>
              <a:xfrm rot="5400000" flipH="1" flipV="1">
                <a:off x="571472" y="3500438"/>
                <a:ext cx="1000132" cy="714380"/>
              </a:xfrm>
              <a:prstGeom prst="straightConnector1">
                <a:avLst/>
              </a:prstGeom>
              <a:ln w="28575">
                <a:solidFill>
                  <a:srgbClr val="FF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rot="5400000" flipH="1" flipV="1">
                <a:off x="1239601" y="2571744"/>
                <a:ext cx="1000132" cy="714380"/>
              </a:xfrm>
              <a:prstGeom prst="straightConnector1">
                <a:avLst/>
              </a:prstGeom>
              <a:ln w="28575">
                <a:solidFill>
                  <a:srgbClr val="FF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7" name="Ellipse 66"/>
            <p:cNvSpPr/>
            <p:nvPr/>
          </p:nvSpPr>
          <p:spPr>
            <a:xfrm>
              <a:off x="5060338" y="5016508"/>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5631842" y="5302260"/>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p:cNvSpPr/>
            <p:nvPr/>
          </p:nvSpPr>
          <p:spPr>
            <a:xfrm>
              <a:off x="6203346" y="5302260"/>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p:cNvSpPr/>
            <p:nvPr/>
          </p:nvSpPr>
          <p:spPr>
            <a:xfrm>
              <a:off x="4043086" y="2158988"/>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p:cNvSpPr/>
            <p:nvPr/>
          </p:nvSpPr>
          <p:spPr>
            <a:xfrm>
              <a:off x="2417132" y="5373698"/>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3274388" y="5802326"/>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3988768" y="1801798"/>
              <a:ext cx="378630" cy="400110"/>
            </a:xfrm>
            <a:prstGeom prst="rect">
              <a:avLst/>
            </a:prstGeom>
            <a:noFill/>
          </p:spPr>
          <p:txBody>
            <a:bodyPr wrap="none" rtlCol="0">
              <a:spAutoFit/>
            </a:bodyPr>
            <a:lstStyle/>
            <a:p>
              <a:r>
                <a:rPr lang="fr-FR" sz="2000" dirty="0">
                  <a:solidFill>
                    <a:schemeClr val="bg1">
                      <a:lumMod val="85000"/>
                    </a:schemeClr>
                  </a:solidFill>
                </a:rPr>
                <a:t>C </a:t>
              </a:r>
            </a:p>
          </p:txBody>
        </p:sp>
        <p:sp>
          <p:nvSpPr>
            <p:cNvPr id="74" name="P"/>
            <p:cNvSpPr txBox="1"/>
            <p:nvPr/>
          </p:nvSpPr>
          <p:spPr>
            <a:xfrm>
              <a:off x="5631842" y="5830844"/>
              <a:ext cx="1329338" cy="400110"/>
            </a:xfrm>
            <a:prstGeom prst="rect">
              <a:avLst/>
            </a:prstGeom>
            <a:noFill/>
          </p:spPr>
          <p:txBody>
            <a:bodyPr wrap="none" rtlCol="0">
              <a:spAutoFit/>
            </a:bodyPr>
            <a:lstStyle/>
            <a:p>
              <a:r>
                <a:rPr lang="fr-FR" sz="2000" dirty="0">
                  <a:solidFill>
                    <a:schemeClr val="bg1">
                      <a:lumMod val="85000"/>
                    </a:schemeClr>
                  </a:solidFill>
                </a:rPr>
                <a:t>P = Pattern</a:t>
              </a:r>
            </a:p>
          </p:txBody>
        </p:sp>
        <p:sp>
          <p:nvSpPr>
            <p:cNvPr id="75" name="Q"/>
            <p:cNvSpPr txBox="1"/>
            <p:nvPr/>
          </p:nvSpPr>
          <p:spPr>
            <a:xfrm>
              <a:off x="2417132" y="6016640"/>
              <a:ext cx="357790" cy="400110"/>
            </a:xfrm>
            <a:prstGeom prst="rect">
              <a:avLst/>
            </a:prstGeom>
            <a:noFill/>
          </p:spPr>
          <p:txBody>
            <a:bodyPr wrap="none" rtlCol="0">
              <a:spAutoFit/>
            </a:bodyPr>
            <a:lstStyle/>
            <a:p>
              <a:r>
                <a:rPr lang="fr-FR" sz="2000" dirty="0">
                  <a:solidFill>
                    <a:schemeClr val="bg1">
                      <a:lumMod val="85000"/>
                    </a:schemeClr>
                  </a:solidFill>
                </a:rPr>
                <a:t>Q</a:t>
              </a:r>
            </a:p>
          </p:txBody>
        </p:sp>
        <p:sp>
          <p:nvSpPr>
            <p:cNvPr id="76" name="Pi"/>
            <p:cNvSpPr txBox="1"/>
            <p:nvPr/>
          </p:nvSpPr>
          <p:spPr>
            <a:xfrm>
              <a:off x="5488966" y="5373698"/>
              <a:ext cx="377026" cy="400110"/>
            </a:xfrm>
            <a:prstGeom prst="rect">
              <a:avLst/>
            </a:prstGeom>
            <a:noFill/>
          </p:spPr>
          <p:txBody>
            <a:bodyPr wrap="none" rtlCol="0">
              <a:spAutoFit/>
            </a:bodyPr>
            <a:lstStyle/>
            <a:p>
              <a:r>
                <a:rPr lang="fr-FR" sz="2000" dirty="0"/>
                <a:t>P</a:t>
              </a:r>
              <a:r>
                <a:rPr lang="fr-FR" dirty="0"/>
                <a:t>i</a:t>
              </a:r>
              <a:endParaRPr lang="fr-FR" sz="2000" dirty="0"/>
            </a:p>
          </p:txBody>
        </p:sp>
        <p:sp>
          <p:nvSpPr>
            <p:cNvPr id="77" name="Pj"/>
            <p:cNvSpPr txBox="1"/>
            <p:nvPr/>
          </p:nvSpPr>
          <p:spPr>
            <a:xfrm>
              <a:off x="4946612" y="5093232"/>
              <a:ext cx="378630" cy="400110"/>
            </a:xfrm>
            <a:prstGeom prst="rect">
              <a:avLst/>
            </a:prstGeom>
            <a:noFill/>
          </p:spPr>
          <p:txBody>
            <a:bodyPr wrap="none" rtlCol="0">
              <a:spAutoFit/>
            </a:bodyPr>
            <a:lstStyle/>
            <a:p>
              <a:r>
                <a:rPr lang="fr-FR" sz="2000" dirty="0" err="1"/>
                <a:t>P</a:t>
              </a:r>
              <a:r>
                <a:rPr lang="fr-FR" dirty="0" err="1"/>
                <a:t>j</a:t>
              </a:r>
              <a:endParaRPr lang="fr-FR" sz="2000" dirty="0"/>
            </a:p>
          </p:txBody>
        </p:sp>
        <p:sp>
          <p:nvSpPr>
            <p:cNvPr id="78" name="f"/>
            <p:cNvSpPr txBox="1"/>
            <p:nvPr/>
          </p:nvSpPr>
          <p:spPr>
            <a:xfrm>
              <a:off x="5274652" y="4945070"/>
              <a:ext cx="255198" cy="369332"/>
            </a:xfrm>
            <a:prstGeom prst="rect">
              <a:avLst/>
            </a:prstGeom>
            <a:noFill/>
          </p:spPr>
          <p:txBody>
            <a:bodyPr wrap="none" rtlCol="0">
              <a:spAutoFit/>
            </a:bodyPr>
            <a:lstStyle/>
            <a:p>
              <a:r>
                <a:rPr lang="fr-FR" i="1" dirty="0"/>
                <a:t>f</a:t>
              </a:r>
            </a:p>
          </p:txBody>
        </p:sp>
        <p:sp>
          <p:nvSpPr>
            <p:cNvPr id="79" name="Qj"/>
            <p:cNvSpPr txBox="1"/>
            <p:nvPr/>
          </p:nvSpPr>
          <p:spPr>
            <a:xfrm>
              <a:off x="2917198" y="5802326"/>
              <a:ext cx="410690" cy="400110"/>
            </a:xfrm>
            <a:prstGeom prst="rect">
              <a:avLst/>
            </a:prstGeom>
            <a:noFill/>
          </p:spPr>
          <p:txBody>
            <a:bodyPr wrap="none" rtlCol="0">
              <a:spAutoFit/>
            </a:bodyPr>
            <a:lstStyle/>
            <a:p>
              <a:r>
                <a:rPr lang="fr-FR" sz="2000" dirty="0"/>
                <a:t>Q</a:t>
              </a:r>
              <a:r>
                <a:rPr lang="fr-FR" dirty="0"/>
                <a:t>i</a:t>
              </a:r>
              <a:endParaRPr lang="fr-FR" sz="2000" dirty="0"/>
            </a:p>
          </p:txBody>
        </p:sp>
        <p:sp>
          <p:nvSpPr>
            <p:cNvPr id="80" name="Qi"/>
            <p:cNvSpPr txBox="1"/>
            <p:nvPr/>
          </p:nvSpPr>
          <p:spPr>
            <a:xfrm>
              <a:off x="2274256" y="5445136"/>
              <a:ext cx="412292" cy="400110"/>
            </a:xfrm>
            <a:prstGeom prst="rect">
              <a:avLst/>
            </a:prstGeom>
            <a:noFill/>
          </p:spPr>
          <p:txBody>
            <a:bodyPr wrap="none" rtlCol="0">
              <a:spAutoFit/>
            </a:bodyPr>
            <a:lstStyle/>
            <a:p>
              <a:r>
                <a:rPr lang="fr-FR" sz="2000" dirty="0" err="1"/>
                <a:t>Q</a:t>
              </a:r>
              <a:r>
                <a:rPr lang="fr-FR" dirty="0" err="1"/>
                <a:t>j</a:t>
              </a:r>
              <a:endParaRPr lang="fr-FR" sz="2000" dirty="0"/>
            </a:p>
          </p:txBody>
        </p:sp>
        <p:sp>
          <p:nvSpPr>
            <p:cNvPr id="81" name="ci"/>
            <p:cNvSpPr txBox="1"/>
            <p:nvPr/>
          </p:nvSpPr>
          <p:spPr>
            <a:xfrm>
              <a:off x="5060338" y="3932796"/>
              <a:ext cx="335348" cy="369332"/>
            </a:xfrm>
            <a:prstGeom prst="rect">
              <a:avLst/>
            </a:prstGeom>
            <a:noFill/>
          </p:spPr>
          <p:txBody>
            <a:bodyPr wrap="none" rtlCol="0">
              <a:spAutoFit/>
            </a:bodyPr>
            <a:lstStyle/>
            <a:p>
              <a:r>
                <a:rPr lang="fr-FR" dirty="0">
                  <a:solidFill>
                    <a:srgbClr val="002060"/>
                  </a:solidFill>
                </a:rPr>
                <a:t>c</a:t>
              </a:r>
              <a:r>
                <a:rPr lang="fr-FR" sz="1600" dirty="0">
                  <a:solidFill>
                    <a:srgbClr val="002060"/>
                  </a:solidFill>
                </a:rPr>
                <a:t>i</a:t>
              </a:r>
              <a:endParaRPr lang="fr-FR" sz="2000" dirty="0">
                <a:solidFill>
                  <a:srgbClr val="002060"/>
                </a:solidFill>
              </a:endParaRPr>
            </a:p>
          </p:txBody>
        </p:sp>
      </p:grpSp>
      <p:sp>
        <p:nvSpPr>
          <p:cNvPr id="98" name="Ellipse 97"/>
          <p:cNvSpPr/>
          <p:nvPr/>
        </p:nvSpPr>
        <p:spPr>
          <a:xfrm>
            <a:off x="7169921" y="3065713"/>
            <a:ext cx="1711809" cy="1552353"/>
          </a:xfrm>
          <a:prstGeom prst="ellipse">
            <a:avLst/>
          </a:prstGeom>
          <a:solidFill>
            <a:srgbClr val="F04F3E"/>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9" name="Groupe 98"/>
          <p:cNvGrpSpPr/>
          <p:nvPr/>
        </p:nvGrpSpPr>
        <p:grpSpPr>
          <a:xfrm>
            <a:off x="5458265" y="3197075"/>
            <a:ext cx="3100943" cy="2476894"/>
            <a:chOff x="5458265" y="3197075"/>
            <a:chExt cx="3100943" cy="2476894"/>
          </a:xfrm>
        </p:grpSpPr>
        <p:cxnSp>
          <p:nvCxnSpPr>
            <p:cNvPr id="100" name="Connecteur droit avec flèche 99"/>
            <p:cNvCxnSpPr>
              <a:stCxn id="69" idx="6"/>
            </p:cNvCxnSpPr>
            <p:nvPr/>
          </p:nvCxnSpPr>
          <p:spPr>
            <a:xfrm flipV="1">
              <a:off x="6346222" y="4167963"/>
              <a:ext cx="2064131" cy="1205735"/>
            </a:xfrm>
            <a:prstGeom prst="straightConnector1">
              <a:avLst/>
            </a:prstGeom>
            <a:ln w="28575">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p:nvPr/>
          </p:nvCxnSpPr>
          <p:spPr>
            <a:xfrm flipV="1">
              <a:off x="5754343" y="3530009"/>
              <a:ext cx="1954262" cy="1772807"/>
            </a:xfrm>
            <a:prstGeom prst="straightConnector1">
              <a:avLst/>
            </a:prstGeom>
            <a:ln w="28575">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a:stCxn id="69" idx="7"/>
            </p:cNvCxnSpPr>
            <p:nvPr/>
          </p:nvCxnSpPr>
          <p:spPr>
            <a:xfrm rot="5400000" flipH="1" flipV="1">
              <a:off x="6476556" y="3718994"/>
              <a:ext cx="1452932" cy="1755448"/>
            </a:xfrm>
            <a:prstGeom prst="straightConnector1">
              <a:avLst/>
            </a:prstGeom>
            <a:ln w="28575">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a:xfrm flipV="1">
              <a:off x="8070112" y="3827721"/>
              <a:ext cx="435935" cy="42530"/>
            </a:xfrm>
            <a:prstGeom prst="straightConnector1">
              <a:avLst/>
            </a:prstGeom>
            <a:ln w="28575">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rot="5400000" flipH="1" flipV="1">
              <a:off x="8304028" y="3880885"/>
              <a:ext cx="340240" cy="170121"/>
            </a:xfrm>
            <a:prstGeom prst="straightConnector1">
              <a:avLst/>
            </a:prstGeom>
            <a:ln w="28575">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flipV="1">
              <a:off x="7723109" y="3473684"/>
              <a:ext cx="435935" cy="42530"/>
            </a:xfrm>
            <a:prstGeom prst="straightConnector1">
              <a:avLst/>
            </a:prstGeom>
            <a:ln w="28575">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rot="5400000" flipH="1" flipV="1">
              <a:off x="7877365" y="3583013"/>
              <a:ext cx="476063" cy="193617"/>
            </a:xfrm>
            <a:prstGeom prst="straightConnector1">
              <a:avLst/>
            </a:prstGeom>
            <a:ln w="28575">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flipV="1">
              <a:off x="5458265" y="3197075"/>
              <a:ext cx="2072149" cy="1114673"/>
            </a:xfrm>
            <a:prstGeom prst="straightConnector1">
              <a:avLst/>
            </a:prstGeom>
            <a:ln w="38100">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a:xfrm flipV="1">
              <a:off x="6299981" y="4559296"/>
              <a:ext cx="2072149" cy="1114673"/>
            </a:xfrm>
            <a:prstGeom prst="straightConnector1">
              <a:avLst/>
            </a:prstGeom>
            <a:ln w="38100">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9" name="Ellipse 108"/>
          <p:cNvSpPr/>
          <p:nvPr/>
        </p:nvSpPr>
        <p:spPr>
          <a:xfrm>
            <a:off x="6024286" y="1468550"/>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P"/>
          <p:cNvSpPr txBox="1"/>
          <p:nvPr/>
        </p:nvSpPr>
        <p:spPr>
          <a:xfrm>
            <a:off x="8439978" y="4432740"/>
            <a:ext cx="373820" cy="400110"/>
          </a:xfrm>
          <a:prstGeom prst="rect">
            <a:avLst/>
          </a:prstGeom>
          <a:noFill/>
        </p:spPr>
        <p:txBody>
          <a:bodyPr wrap="none" rtlCol="0">
            <a:spAutoFit/>
          </a:bodyPr>
          <a:lstStyle/>
          <a:p>
            <a:r>
              <a:rPr lang="fr-FR" sz="2000" dirty="0">
                <a:solidFill>
                  <a:schemeClr val="bg1">
                    <a:lumMod val="85000"/>
                  </a:schemeClr>
                </a:solidFill>
              </a:rPr>
              <a:t>P'</a:t>
            </a:r>
          </a:p>
        </p:txBody>
      </p:sp>
      <p:sp>
        <p:nvSpPr>
          <p:cNvPr id="111" name="P"/>
          <p:cNvSpPr txBox="1"/>
          <p:nvPr/>
        </p:nvSpPr>
        <p:spPr>
          <a:xfrm>
            <a:off x="6262646" y="1269446"/>
            <a:ext cx="404278" cy="400110"/>
          </a:xfrm>
          <a:prstGeom prst="rect">
            <a:avLst/>
          </a:prstGeom>
          <a:noFill/>
        </p:spPr>
        <p:txBody>
          <a:bodyPr wrap="none" rtlCol="0">
            <a:spAutoFit/>
          </a:bodyPr>
          <a:lstStyle/>
          <a:p>
            <a:r>
              <a:rPr lang="fr-FR" sz="2000" dirty="0">
                <a:solidFill>
                  <a:schemeClr val="bg1">
                    <a:lumMod val="85000"/>
                  </a:schemeClr>
                </a:solidFill>
              </a:rPr>
              <a:t>M</a:t>
            </a:r>
          </a:p>
        </p:txBody>
      </p:sp>
      <p:cxnSp>
        <p:nvCxnSpPr>
          <p:cNvPr id="112" name="Connecteur droit avec flèche 111"/>
          <p:cNvCxnSpPr>
            <a:stCxn id="73" idx="2"/>
          </p:cNvCxnSpPr>
          <p:nvPr/>
        </p:nvCxnSpPr>
        <p:spPr>
          <a:xfrm rot="5400000" flipH="1" flipV="1">
            <a:off x="4749054" y="987484"/>
            <a:ext cx="643452" cy="1785395"/>
          </a:xfrm>
          <a:prstGeom prst="straightConnector1">
            <a:avLst/>
          </a:prstGeom>
          <a:ln w="381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3" name="Connecteur droit avec flèche 112"/>
          <p:cNvCxnSpPr>
            <a:stCxn id="115" idx="1"/>
          </p:cNvCxnSpPr>
          <p:nvPr/>
        </p:nvCxnSpPr>
        <p:spPr>
          <a:xfrm>
            <a:off x="2120900" y="2055037"/>
            <a:ext cx="1911534" cy="141956"/>
          </a:xfrm>
          <a:prstGeom prst="straightConnector1">
            <a:avLst/>
          </a:prstGeom>
          <a:ln w="381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14" name="Groupe 113"/>
          <p:cNvGrpSpPr/>
          <p:nvPr/>
        </p:nvGrpSpPr>
        <p:grpSpPr>
          <a:xfrm>
            <a:off x="274412" y="1964147"/>
            <a:ext cx="3140120" cy="4124137"/>
            <a:chOff x="274412" y="1964147"/>
            <a:chExt cx="3140120" cy="4124137"/>
          </a:xfrm>
        </p:grpSpPr>
        <p:sp>
          <p:nvSpPr>
            <p:cNvPr id="115" name="Forme libre 114"/>
            <p:cNvSpPr/>
            <p:nvPr/>
          </p:nvSpPr>
          <p:spPr>
            <a:xfrm>
              <a:off x="419691" y="2055037"/>
              <a:ext cx="1701209" cy="2576033"/>
            </a:xfrm>
            <a:custGeom>
              <a:avLst/>
              <a:gdLst>
                <a:gd name="connsiteX0" fmla="*/ 0 w 1988288"/>
                <a:gd name="connsiteY0" fmla="*/ 2721935 h 3211033"/>
                <a:gd name="connsiteX1" fmla="*/ 1988288 w 1988288"/>
                <a:gd name="connsiteY1" fmla="*/ 0 h 3211033"/>
                <a:gd name="connsiteX2" fmla="*/ 1765004 w 1988288"/>
                <a:gd name="connsiteY2" fmla="*/ 3211033 h 3211033"/>
                <a:gd name="connsiteX3" fmla="*/ 0 w 1988288"/>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086935 h 2576033"/>
                <a:gd name="connsiteX1" fmla="*/ 1701209 w 1701209"/>
                <a:gd name="connsiteY1" fmla="*/ 0 h 2576033"/>
                <a:gd name="connsiteX2" fmla="*/ 1477925 w 1701209"/>
                <a:gd name="connsiteY2" fmla="*/ 2576033 h 2576033"/>
                <a:gd name="connsiteX3" fmla="*/ 0 w 1701209"/>
                <a:gd name="connsiteY3" fmla="*/ 2086935 h 2576033"/>
              </a:gdLst>
              <a:ahLst/>
              <a:cxnLst>
                <a:cxn ang="0">
                  <a:pos x="connsiteX0" y="connsiteY0"/>
                </a:cxn>
                <a:cxn ang="0">
                  <a:pos x="connsiteX1" y="connsiteY1"/>
                </a:cxn>
                <a:cxn ang="0">
                  <a:pos x="connsiteX2" y="connsiteY2"/>
                </a:cxn>
                <a:cxn ang="0">
                  <a:pos x="connsiteX3" y="connsiteY3"/>
                </a:cxn>
              </a:cxnLst>
              <a:rect l="l" t="t" r="r" b="b"/>
              <a:pathLst>
                <a:path w="1701209" h="2576033">
                  <a:moveTo>
                    <a:pt x="0" y="2086935"/>
                  </a:moveTo>
                  <a:lnTo>
                    <a:pt x="1701209" y="0"/>
                  </a:lnTo>
                  <a:lnTo>
                    <a:pt x="1477925" y="2576033"/>
                  </a:lnTo>
                  <a:lnTo>
                    <a:pt x="0" y="2086935"/>
                  </a:lnTo>
                  <a:close/>
                </a:path>
              </a:pathLst>
            </a:custGeom>
            <a:solidFill>
              <a:srgbClr val="E7A075"/>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Ellipse 115"/>
            <p:cNvSpPr/>
            <p:nvPr/>
          </p:nvSpPr>
          <p:spPr>
            <a:xfrm>
              <a:off x="274412" y="3773377"/>
              <a:ext cx="1711809" cy="1552353"/>
            </a:xfrm>
            <a:prstGeom prst="ellipse">
              <a:avLst/>
            </a:prstGeom>
            <a:solidFill>
              <a:srgbClr val="ECC99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7" name="Connecteur droit avec flèche 116"/>
            <p:cNvCxnSpPr/>
            <p:nvPr/>
          </p:nvCxnSpPr>
          <p:spPr>
            <a:xfrm>
              <a:off x="1417899" y="3831220"/>
              <a:ext cx="1996633" cy="775505"/>
            </a:xfrm>
            <a:prstGeom prst="straightConnector1">
              <a:avLst/>
            </a:prstGeom>
            <a:ln w="38100">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p:nvPr/>
          </p:nvCxnSpPr>
          <p:spPr>
            <a:xfrm>
              <a:off x="706056" y="5208608"/>
              <a:ext cx="2095017" cy="879676"/>
            </a:xfrm>
            <a:prstGeom prst="straightConnector1">
              <a:avLst/>
            </a:prstGeom>
            <a:ln w="38100">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9" name="Ellipse 118"/>
            <p:cNvSpPr/>
            <p:nvPr/>
          </p:nvSpPr>
          <p:spPr>
            <a:xfrm>
              <a:off x="2025233" y="1964147"/>
              <a:ext cx="142876" cy="1428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0" name="Forme libre 119"/>
          <p:cNvSpPr/>
          <p:nvPr/>
        </p:nvSpPr>
        <p:spPr>
          <a:xfrm>
            <a:off x="2091350" y="897802"/>
            <a:ext cx="3947311" cy="1130174"/>
          </a:xfrm>
          <a:custGeom>
            <a:avLst/>
            <a:gdLst>
              <a:gd name="connsiteX0" fmla="*/ 0 w 3947311"/>
              <a:gd name="connsiteY0" fmla="*/ 1130174 h 1130174"/>
              <a:gd name="connsiteX1" fmla="*/ 1846907 w 3947311"/>
              <a:gd name="connsiteY1" fmla="*/ 89026 h 1130174"/>
              <a:gd name="connsiteX2" fmla="*/ 3947311 w 3947311"/>
              <a:gd name="connsiteY2" fmla="*/ 596020 h 1130174"/>
            </a:gdLst>
            <a:ahLst/>
            <a:cxnLst>
              <a:cxn ang="0">
                <a:pos x="connsiteX0" y="connsiteY0"/>
              </a:cxn>
              <a:cxn ang="0">
                <a:pos x="connsiteX1" y="connsiteY1"/>
              </a:cxn>
              <a:cxn ang="0">
                <a:pos x="connsiteX2" y="connsiteY2"/>
              </a:cxn>
            </a:cxnLst>
            <a:rect l="l" t="t" r="r" b="b"/>
            <a:pathLst>
              <a:path w="3947311" h="1130174">
                <a:moveTo>
                  <a:pt x="0" y="1130174"/>
                </a:moveTo>
                <a:cubicBezTo>
                  <a:pt x="594511" y="654113"/>
                  <a:pt x="1189022" y="178052"/>
                  <a:pt x="1846907" y="89026"/>
                </a:cubicBezTo>
                <a:cubicBezTo>
                  <a:pt x="2504792" y="0"/>
                  <a:pt x="3226051" y="298010"/>
                  <a:pt x="3947311" y="596020"/>
                </a:cubicBezTo>
              </a:path>
            </a:pathLst>
          </a:cu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1" name="ZoneTexte 120"/>
          <p:cNvSpPr txBox="1"/>
          <p:nvPr/>
        </p:nvSpPr>
        <p:spPr>
          <a:xfrm rot="20505380">
            <a:off x="4617262" y="1557193"/>
            <a:ext cx="817853" cy="369332"/>
          </a:xfrm>
          <a:prstGeom prst="rect">
            <a:avLst/>
          </a:prstGeom>
          <a:noFill/>
        </p:spPr>
        <p:txBody>
          <a:bodyPr wrap="none" rtlCol="0">
            <a:spAutoFit/>
          </a:bodyPr>
          <a:lstStyle/>
          <a:p>
            <a:r>
              <a:rPr lang="fr-FR" dirty="0">
                <a:solidFill>
                  <a:srgbClr val="FFC000"/>
                </a:solidFill>
              </a:rPr>
              <a:t>Simple</a:t>
            </a:r>
          </a:p>
        </p:txBody>
      </p:sp>
      <p:sp>
        <p:nvSpPr>
          <p:cNvPr id="122" name="ZoneTexte 121"/>
          <p:cNvSpPr txBox="1"/>
          <p:nvPr/>
        </p:nvSpPr>
        <p:spPr>
          <a:xfrm rot="250198">
            <a:off x="2823177" y="1782030"/>
            <a:ext cx="817853" cy="369332"/>
          </a:xfrm>
          <a:prstGeom prst="rect">
            <a:avLst/>
          </a:prstGeom>
          <a:noFill/>
        </p:spPr>
        <p:txBody>
          <a:bodyPr wrap="none" rtlCol="0">
            <a:spAutoFit/>
          </a:bodyPr>
          <a:lstStyle/>
          <a:p>
            <a:r>
              <a:rPr lang="fr-FR" dirty="0">
                <a:solidFill>
                  <a:srgbClr val="FFC000"/>
                </a:solidFill>
              </a:rPr>
              <a:t>Simple</a:t>
            </a:r>
          </a:p>
        </p:txBody>
      </p:sp>
      <p:sp>
        <p:nvSpPr>
          <p:cNvPr id="123" name="ZoneTexte 122"/>
          <p:cNvSpPr txBox="1"/>
          <p:nvPr/>
        </p:nvSpPr>
        <p:spPr>
          <a:xfrm>
            <a:off x="3652658" y="989880"/>
            <a:ext cx="1014637" cy="369332"/>
          </a:xfrm>
          <a:prstGeom prst="rect">
            <a:avLst/>
          </a:prstGeom>
          <a:noFill/>
        </p:spPr>
        <p:txBody>
          <a:bodyPr wrap="none" rtlCol="0">
            <a:spAutoFit/>
          </a:bodyPr>
          <a:lstStyle/>
          <a:p>
            <a:r>
              <a:rPr lang="fr-FR" b="1" dirty="0" err="1">
                <a:solidFill>
                  <a:srgbClr val="FF0000"/>
                </a:solidFill>
              </a:rPr>
              <a:t>Complex</a:t>
            </a:r>
            <a:endParaRPr lang="fr-FR" b="1" dirty="0">
              <a:solidFill>
                <a:srgbClr val="FF0000"/>
              </a:solidFill>
            </a:endParaRPr>
          </a:p>
        </p:txBody>
      </p:sp>
      <p:sp>
        <p:nvSpPr>
          <p:cNvPr id="131" name="ZoneTexte 130"/>
          <p:cNvSpPr txBox="1"/>
          <p:nvPr/>
        </p:nvSpPr>
        <p:spPr>
          <a:xfrm rot="19822241">
            <a:off x="6915126" y="4772472"/>
            <a:ext cx="887551" cy="400110"/>
          </a:xfrm>
          <a:prstGeom prst="rect">
            <a:avLst/>
          </a:prstGeom>
          <a:noFill/>
        </p:spPr>
        <p:txBody>
          <a:bodyPr wrap="none" rtlCol="0">
            <a:spAutoFit/>
          </a:bodyPr>
          <a:lstStyle/>
          <a:p>
            <a:r>
              <a:rPr lang="fr-FR" sz="2000" dirty="0">
                <a:solidFill>
                  <a:schemeClr val="bg1"/>
                </a:solidFill>
              </a:rPr>
              <a:t>cluster</a:t>
            </a:r>
          </a:p>
        </p:txBody>
      </p:sp>
      <p:sp>
        <p:nvSpPr>
          <p:cNvPr id="124" name="ZoneTexte 123"/>
          <p:cNvSpPr txBox="1"/>
          <p:nvPr/>
        </p:nvSpPr>
        <p:spPr>
          <a:xfrm>
            <a:off x="1591218" y="113318"/>
            <a:ext cx="6131550" cy="461665"/>
          </a:xfrm>
          <a:prstGeom prst="rect">
            <a:avLst/>
          </a:prstGeom>
          <a:noFill/>
        </p:spPr>
        <p:txBody>
          <a:bodyPr wrap="none" rtlCol="0">
            <a:spAutoFit/>
          </a:bodyPr>
          <a:lstStyle/>
          <a:p>
            <a:r>
              <a:rPr lang="fr-FR" sz="2400" dirty="0" err="1">
                <a:solidFill>
                  <a:schemeClr val="bg1">
                    <a:lumMod val="85000"/>
                  </a:schemeClr>
                </a:solidFill>
              </a:rPr>
              <a:t>Hierarchical</a:t>
            </a:r>
            <a:r>
              <a:rPr lang="fr-FR" sz="2400" dirty="0">
                <a:solidFill>
                  <a:schemeClr val="bg1">
                    <a:lumMod val="85000"/>
                  </a:schemeClr>
                </a:solidFill>
              </a:rPr>
              <a:t> </a:t>
            </a:r>
            <a:r>
              <a:rPr lang="fr-FR" sz="2400" dirty="0" err="1">
                <a:solidFill>
                  <a:schemeClr val="bg1">
                    <a:lumMod val="85000"/>
                  </a:schemeClr>
                </a:solidFill>
              </a:rPr>
              <a:t>category</a:t>
            </a:r>
            <a:r>
              <a:rPr lang="fr-FR" sz="2400" dirty="0">
                <a:solidFill>
                  <a:schemeClr val="bg1">
                    <a:lumMod val="85000"/>
                  </a:schemeClr>
                </a:solidFill>
              </a:rPr>
              <a:t>. Simple and </a:t>
            </a:r>
            <a:r>
              <a:rPr lang="fr-FR" sz="2400" dirty="0" err="1">
                <a:solidFill>
                  <a:schemeClr val="bg1">
                    <a:lumMod val="85000"/>
                  </a:schemeClr>
                </a:solidFill>
              </a:rPr>
              <a:t>complex</a:t>
            </a:r>
            <a:r>
              <a:rPr lang="fr-FR" sz="2400" dirty="0">
                <a:solidFill>
                  <a:schemeClr val="bg1">
                    <a:lumMod val="85000"/>
                  </a:schemeClr>
                </a:solidFill>
              </a:rPr>
              <a:t> links </a:t>
            </a:r>
          </a:p>
        </p:txBody>
      </p:sp>
      <p:sp>
        <p:nvSpPr>
          <p:cNvPr id="126" name="Q'"/>
          <p:cNvSpPr txBox="1"/>
          <p:nvPr/>
        </p:nvSpPr>
        <p:spPr>
          <a:xfrm>
            <a:off x="112082" y="4924440"/>
            <a:ext cx="413896" cy="400110"/>
          </a:xfrm>
          <a:prstGeom prst="rect">
            <a:avLst/>
          </a:prstGeom>
          <a:noFill/>
        </p:spPr>
        <p:txBody>
          <a:bodyPr wrap="none" rtlCol="0">
            <a:spAutoFit/>
          </a:bodyPr>
          <a:lstStyle/>
          <a:p>
            <a:r>
              <a:rPr lang="fr-FR" sz="2000" dirty="0">
                <a:solidFill>
                  <a:schemeClr val="bg1">
                    <a:lumMod val="85000"/>
                  </a:schemeClr>
                </a:solidFill>
              </a:rPr>
              <a:t>Q'</a:t>
            </a:r>
          </a:p>
        </p:txBody>
      </p:sp>
      <p:sp>
        <p:nvSpPr>
          <p:cNvPr id="132" name="Q'"/>
          <p:cNvSpPr txBox="1"/>
          <p:nvPr/>
        </p:nvSpPr>
        <p:spPr>
          <a:xfrm>
            <a:off x="1585282" y="1806590"/>
            <a:ext cx="460382" cy="400110"/>
          </a:xfrm>
          <a:prstGeom prst="rect">
            <a:avLst/>
          </a:prstGeom>
          <a:noFill/>
        </p:spPr>
        <p:txBody>
          <a:bodyPr wrap="none" rtlCol="0">
            <a:spAutoFit/>
          </a:bodyPr>
          <a:lstStyle/>
          <a:p>
            <a:r>
              <a:rPr lang="fr-FR" sz="2000" dirty="0">
                <a:solidFill>
                  <a:schemeClr val="bg1">
                    <a:lumMod val="85000"/>
                  </a:schemeClr>
                </a:solidFill>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2000"/>
                                        <p:tgtEl>
                                          <p:spTgt spid="130"/>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wipe(left)">
                                      <p:cBhvr>
                                        <p:cTn id="19" dur="2000"/>
                                        <p:tgtEl>
                                          <p:spTgt spid="99"/>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24"/>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1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down)">
                                      <p:cBhvr>
                                        <p:cTn id="29" dur="1000"/>
                                        <p:tgtEl>
                                          <p:spTgt spid="53"/>
                                        </p:tgtEl>
                                      </p:cBhvr>
                                    </p:animEffec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10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wipe(left)">
                                      <p:cBhvr>
                                        <p:cTn id="39" dur="500"/>
                                        <p:tgtEl>
                                          <p:spTgt spid="112"/>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1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1000"/>
                                        <p:tgtEl>
                                          <p:spTgt spid="114"/>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2"/>
                                        </p:tgtEl>
                                        <p:attrNameLst>
                                          <p:attrName>style.visibility</p:attrName>
                                        </p:attrNameLst>
                                      </p:cBhvr>
                                      <p:to>
                                        <p:strVal val="visible"/>
                                      </p:to>
                                    </p:se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113"/>
                                        </p:tgtEl>
                                        <p:attrNameLst>
                                          <p:attrName>style.visibility</p:attrName>
                                        </p:attrNameLst>
                                      </p:cBhvr>
                                      <p:to>
                                        <p:strVal val="visible"/>
                                      </p:to>
                                    </p:set>
                                    <p:animEffect transition="in" filter="wipe(left)">
                                      <p:cBhvr>
                                        <p:cTn id="54" dur="500"/>
                                        <p:tgtEl>
                                          <p:spTgt spid="113"/>
                                        </p:tgtEl>
                                      </p:cBhvr>
                                    </p:animEffect>
                                  </p:childTnLst>
                                </p:cTn>
                              </p:par>
                            </p:childTnLst>
                          </p:cTn>
                        </p:par>
                        <p:par>
                          <p:cTn id="55" fill="hold">
                            <p:stCondLst>
                              <p:cond delay="1500"/>
                            </p:stCondLst>
                            <p:childTnLst>
                              <p:par>
                                <p:cTn id="56" presetID="1" presetClass="entr" presetSubtype="0" fill="hold" grpId="0" nodeType="afterEffect">
                                  <p:stCondLst>
                                    <p:cond delay="0"/>
                                  </p:stCondLst>
                                  <p:childTnLst>
                                    <p:set>
                                      <p:cBhvr>
                                        <p:cTn id="57" dur="1" fill="hold">
                                          <p:stCondLst>
                                            <p:cond delay="0"/>
                                          </p:stCondLst>
                                        </p:cTn>
                                        <p:tgtEl>
                                          <p:spTgt spid="12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0"/>
                                        </p:tgtEl>
                                        <p:attrNameLst>
                                          <p:attrName>style.visibility</p:attrName>
                                        </p:attrNameLst>
                                      </p:cBhvr>
                                      <p:to>
                                        <p:strVal val="visible"/>
                                      </p:to>
                                    </p:set>
                                    <p:animEffect transition="in" filter="wipe(left)">
                                      <p:cBhvr>
                                        <p:cTn id="62" dur="2000"/>
                                        <p:tgtEl>
                                          <p:spTgt spid="120"/>
                                        </p:tgtEl>
                                      </p:cBhvr>
                                    </p:animEffect>
                                  </p:childTnLst>
                                </p:cTn>
                              </p:par>
                            </p:childTnLst>
                          </p:cTn>
                        </p:par>
                        <p:par>
                          <p:cTn id="63" fill="hold">
                            <p:stCondLst>
                              <p:cond delay="2000"/>
                            </p:stCondLst>
                            <p:childTnLst>
                              <p:par>
                                <p:cTn id="64" presetID="1" presetClass="entr" presetSubtype="0" fill="hold" grpId="0" nodeType="afterEffect">
                                  <p:stCondLst>
                                    <p:cond delay="0"/>
                                  </p:stCondLst>
                                  <p:childTnLst>
                                    <p:set>
                                      <p:cBhvr>
                                        <p:cTn id="65"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98" grpId="0" animBg="1"/>
      <p:bldP spid="109" grpId="0" animBg="1"/>
      <p:bldP spid="110" grpId="0"/>
      <p:bldP spid="111" grpId="0"/>
      <p:bldP spid="120" grpId="0" animBg="1"/>
      <p:bldP spid="121" grpId="0"/>
      <p:bldP spid="122" grpId="0"/>
      <p:bldP spid="123" grpId="0"/>
      <p:bldP spid="131" grpId="0"/>
      <p:bldP spid="124" grpId="0"/>
      <p:bldP spid="126" grpId="0"/>
      <p:bldP spid="1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be 2"/>
          <p:cNvSpPr/>
          <p:nvPr/>
        </p:nvSpPr>
        <p:spPr>
          <a:xfrm>
            <a:off x="3295461" y="159488"/>
            <a:ext cx="5827273" cy="6305098"/>
          </a:xfrm>
          <a:prstGeom prst="cube">
            <a:avLst>
              <a:gd name="adj" fmla="val 3532"/>
            </a:avLst>
          </a:prstGeom>
          <a:solidFill>
            <a:schemeClr val="bg2">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4" name="Cube 3"/>
          <p:cNvSpPr/>
          <p:nvPr/>
        </p:nvSpPr>
        <p:spPr>
          <a:xfrm>
            <a:off x="3436729" y="2190296"/>
            <a:ext cx="935608" cy="4181737"/>
          </a:xfrm>
          <a:prstGeom prst="cube">
            <a:avLst/>
          </a:prstGeom>
          <a:solidFill>
            <a:schemeClr val="bg2">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be 4"/>
          <p:cNvSpPr/>
          <p:nvPr/>
        </p:nvSpPr>
        <p:spPr>
          <a:xfrm>
            <a:off x="4492436" y="1446018"/>
            <a:ext cx="1442883" cy="4945594"/>
          </a:xfrm>
          <a:prstGeom prst="cube">
            <a:avLst/>
          </a:prstGeom>
          <a:solidFill>
            <a:srgbClr val="C5615F"/>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350085" y="2324783"/>
            <a:ext cx="430887" cy="1339923"/>
          </a:xfrm>
          <a:prstGeom prst="rect">
            <a:avLst/>
          </a:prstGeom>
          <a:noFill/>
        </p:spPr>
        <p:txBody>
          <a:bodyPr vert="vert270" wrap="square" rtlCol="0">
            <a:spAutoFit/>
          </a:bodyPr>
          <a:lstStyle/>
          <a:p>
            <a:r>
              <a:rPr lang="fr-FR" sz="1600" dirty="0">
                <a:solidFill>
                  <a:schemeClr val="bg1"/>
                </a:solidFill>
              </a:rPr>
              <a:t>D.A. </a:t>
            </a:r>
            <a:r>
              <a:rPr lang="fr-FR" sz="1600" dirty="0" err="1">
                <a:solidFill>
                  <a:schemeClr val="bg1"/>
                </a:solidFill>
              </a:rPr>
              <a:t>receptors</a:t>
            </a:r>
            <a:endParaRPr lang="fr-FR" sz="1600" dirty="0">
              <a:solidFill>
                <a:schemeClr val="bg1"/>
              </a:solidFill>
            </a:endParaRPr>
          </a:p>
        </p:txBody>
      </p:sp>
      <p:sp>
        <p:nvSpPr>
          <p:cNvPr id="7" name="ZoneTexte 6"/>
          <p:cNvSpPr txBox="1"/>
          <p:nvPr/>
        </p:nvSpPr>
        <p:spPr>
          <a:xfrm>
            <a:off x="4384572" y="1903334"/>
            <a:ext cx="430887" cy="1426411"/>
          </a:xfrm>
          <a:prstGeom prst="rect">
            <a:avLst/>
          </a:prstGeom>
          <a:noFill/>
        </p:spPr>
        <p:txBody>
          <a:bodyPr vert="vert270" wrap="square" rtlCol="0">
            <a:spAutoFit/>
          </a:bodyPr>
          <a:lstStyle/>
          <a:p>
            <a:r>
              <a:rPr lang="fr-FR" sz="1600" dirty="0">
                <a:solidFill>
                  <a:schemeClr val="bg1"/>
                </a:solidFill>
              </a:rPr>
              <a:t>D.A. </a:t>
            </a:r>
            <a:r>
              <a:rPr lang="fr-FR" sz="1600" dirty="0" err="1">
                <a:solidFill>
                  <a:schemeClr val="bg1"/>
                </a:solidFill>
              </a:rPr>
              <a:t>processing</a:t>
            </a:r>
            <a:endParaRPr lang="fr-FR" sz="1600" dirty="0">
              <a:solidFill>
                <a:schemeClr val="bg1"/>
              </a:solidFill>
            </a:endParaRPr>
          </a:p>
        </p:txBody>
      </p:sp>
      <p:sp>
        <p:nvSpPr>
          <p:cNvPr id="8" name="Cube 7"/>
          <p:cNvSpPr/>
          <p:nvPr/>
        </p:nvSpPr>
        <p:spPr>
          <a:xfrm>
            <a:off x="6047715" y="414670"/>
            <a:ext cx="2053887" cy="5976942"/>
          </a:xfrm>
          <a:prstGeom prst="cube">
            <a:avLst/>
          </a:prstGeom>
          <a:solidFill>
            <a:schemeClr val="accent3">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5930677" y="726871"/>
            <a:ext cx="430887" cy="1426411"/>
          </a:xfrm>
          <a:prstGeom prst="rect">
            <a:avLst/>
          </a:prstGeom>
          <a:noFill/>
        </p:spPr>
        <p:txBody>
          <a:bodyPr vert="vert270" wrap="square" rtlCol="0">
            <a:spAutoFit/>
          </a:bodyPr>
          <a:lstStyle/>
          <a:p>
            <a:r>
              <a:rPr lang="fr-FR" sz="1600" dirty="0">
                <a:solidFill>
                  <a:schemeClr val="bg1"/>
                </a:solidFill>
              </a:rPr>
              <a:t>D.A. </a:t>
            </a:r>
            <a:r>
              <a:rPr lang="fr-FR" sz="1600" dirty="0" err="1">
                <a:solidFill>
                  <a:schemeClr val="bg1"/>
                </a:solidFill>
              </a:rPr>
              <a:t>memory</a:t>
            </a:r>
            <a:endParaRPr lang="fr-FR" sz="1600" dirty="0">
              <a:solidFill>
                <a:schemeClr val="bg1"/>
              </a:solidFill>
            </a:endParaRPr>
          </a:p>
        </p:txBody>
      </p:sp>
      <p:grpSp>
        <p:nvGrpSpPr>
          <p:cNvPr id="158" name="Groupe 157"/>
          <p:cNvGrpSpPr/>
          <p:nvPr/>
        </p:nvGrpSpPr>
        <p:grpSpPr>
          <a:xfrm>
            <a:off x="0" y="417388"/>
            <a:ext cx="3204927" cy="5146141"/>
            <a:chOff x="0" y="1711859"/>
            <a:chExt cx="5821378" cy="5146141"/>
          </a:xfrm>
        </p:grpSpPr>
        <p:sp>
          <p:nvSpPr>
            <p:cNvPr id="21" name="Rectangle à coins arrondis 20"/>
            <p:cNvSpPr/>
            <p:nvPr/>
          </p:nvSpPr>
          <p:spPr>
            <a:xfrm>
              <a:off x="0" y="1711859"/>
              <a:ext cx="5821378" cy="5146141"/>
            </a:xfrm>
            <a:prstGeom prst="roundRect">
              <a:avLst/>
            </a:prstGeom>
            <a:solidFill>
              <a:schemeClr val="accent5">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cxnSp>
          <p:nvCxnSpPr>
            <p:cNvPr id="24" name="Connecteur droit 23"/>
            <p:cNvCxnSpPr/>
            <p:nvPr/>
          </p:nvCxnSpPr>
          <p:spPr>
            <a:xfrm>
              <a:off x="316996" y="4339588"/>
              <a:ext cx="5435207" cy="12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316996" y="3819991"/>
              <a:ext cx="5435207" cy="12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316996" y="3350105"/>
              <a:ext cx="5435207" cy="12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316996" y="2887321"/>
              <a:ext cx="5435207" cy="12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316996" y="2488452"/>
              <a:ext cx="5435207" cy="12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9" name="Ellipse 28"/>
          <p:cNvSpPr/>
          <p:nvPr/>
        </p:nvSpPr>
        <p:spPr>
          <a:xfrm>
            <a:off x="86307" y="3705601"/>
            <a:ext cx="1142352" cy="78832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riangle isocèle 34"/>
          <p:cNvSpPr/>
          <p:nvPr/>
        </p:nvSpPr>
        <p:spPr>
          <a:xfrm>
            <a:off x="219059" y="2739724"/>
            <a:ext cx="410187" cy="1214331"/>
          </a:xfrm>
          <a:prstGeom prst="triangle">
            <a:avLst>
              <a:gd name="adj" fmla="val 5946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161422" y="3853564"/>
            <a:ext cx="484154" cy="468733"/>
          </a:xfrm>
          <a:prstGeom prst="ellipse">
            <a:avLst/>
          </a:prstGeom>
          <a:solidFill>
            <a:schemeClr val="accent3">
              <a:lumMod val="60000"/>
              <a:lumOff val="4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Triangle isocèle 38"/>
          <p:cNvSpPr/>
          <p:nvPr/>
        </p:nvSpPr>
        <p:spPr>
          <a:xfrm>
            <a:off x="956814" y="1687453"/>
            <a:ext cx="125841" cy="2343941"/>
          </a:xfrm>
          <a:prstGeom prst="triangle">
            <a:avLst>
              <a:gd name="adj" fmla="val 5946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949145" y="3960093"/>
            <a:ext cx="140252" cy="182285"/>
          </a:xfrm>
          <a:prstGeom prst="ellipse">
            <a:avLst/>
          </a:prstGeom>
          <a:solidFill>
            <a:schemeClr val="accent3">
              <a:lumMod val="60000"/>
              <a:lumOff val="4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p:cNvSpPr/>
          <p:nvPr/>
        </p:nvSpPr>
        <p:spPr>
          <a:xfrm>
            <a:off x="975082" y="4004877"/>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316799" y="3942831"/>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413822" y="4062382"/>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348731" y="4163773"/>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p:cNvSpPr/>
          <p:nvPr/>
        </p:nvSpPr>
        <p:spPr>
          <a:xfrm>
            <a:off x="1395120" y="3485443"/>
            <a:ext cx="1665721" cy="1029791"/>
          </a:xfrm>
          <a:prstGeom prst="ellipse">
            <a:avLst/>
          </a:prstGeom>
          <a:solidFill>
            <a:schemeClr val="accent2">
              <a:lumMod val="40000"/>
              <a:lumOff val="6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p:cNvSpPr/>
          <p:nvPr/>
        </p:nvSpPr>
        <p:spPr>
          <a:xfrm>
            <a:off x="2372274" y="3592211"/>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p:cNvSpPr/>
          <p:nvPr/>
        </p:nvSpPr>
        <p:spPr>
          <a:xfrm>
            <a:off x="2469297" y="3711761"/>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2404206" y="3813152"/>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p:cNvSpPr/>
          <p:nvPr/>
        </p:nvSpPr>
        <p:spPr>
          <a:xfrm>
            <a:off x="2520876" y="3575572"/>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llipse 73"/>
          <p:cNvSpPr/>
          <p:nvPr/>
        </p:nvSpPr>
        <p:spPr>
          <a:xfrm>
            <a:off x="2617899" y="3695123"/>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p:cNvSpPr/>
          <p:nvPr/>
        </p:nvSpPr>
        <p:spPr>
          <a:xfrm>
            <a:off x="2552807" y="3796514"/>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p:cNvSpPr/>
          <p:nvPr/>
        </p:nvSpPr>
        <p:spPr>
          <a:xfrm>
            <a:off x="2555871" y="3895685"/>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p:cNvSpPr/>
          <p:nvPr/>
        </p:nvSpPr>
        <p:spPr>
          <a:xfrm>
            <a:off x="2652894" y="4015235"/>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p:cNvSpPr/>
          <p:nvPr/>
        </p:nvSpPr>
        <p:spPr>
          <a:xfrm>
            <a:off x="2587803" y="4116627"/>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p:cNvSpPr/>
          <p:nvPr/>
        </p:nvSpPr>
        <p:spPr>
          <a:xfrm>
            <a:off x="2704473" y="3879047"/>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p:cNvSpPr/>
          <p:nvPr/>
        </p:nvSpPr>
        <p:spPr>
          <a:xfrm>
            <a:off x="2801496" y="3998597"/>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p:cNvSpPr/>
          <p:nvPr/>
        </p:nvSpPr>
        <p:spPr>
          <a:xfrm>
            <a:off x="2736405" y="4099988"/>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llipse 81"/>
          <p:cNvSpPr/>
          <p:nvPr/>
        </p:nvSpPr>
        <p:spPr>
          <a:xfrm>
            <a:off x="2128959" y="3822111"/>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p:cNvSpPr/>
          <p:nvPr/>
        </p:nvSpPr>
        <p:spPr>
          <a:xfrm>
            <a:off x="2225982" y="3941662"/>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Ellipse 83"/>
          <p:cNvSpPr/>
          <p:nvPr/>
        </p:nvSpPr>
        <p:spPr>
          <a:xfrm>
            <a:off x="2160891" y="4043053"/>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Ellipse 84"/>
          <p:cNvSpPr/>
          <p:nvPr/>
        </p:nvSpPr>
        <p:spPr>
          <a:xfrm>
            <a:off x="2277561" y="3805473"/>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Ellipse 85"/>
          <p:cNvSpPr/>
          <p:nvPr/>
        </p:nvSpPr>
        <p:spPr>
          <a:xfrm>
            <a:off x="2374584" y="3925024"/>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p:cNvSpPr/>
          <p:nvPr/>
        </p:nvSpPr>
        <p:spPr>
          <a:xfrm>
            <a:off x="2309492" y="4026415"/>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87"/>
          <p:cNvSpPr/>
          <p:nvPr/>
        </p:nvSpPr>
        <p:spPr>
          <a:xfrm>
            <a:off x="2491597" y="4052164"/>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Ellipse 88"/>
          <p:cNvSpPr/>
          <p:nvPr/>
        </p:nvSpPr>
        <p:spPr>
          <a:xfrm>
            <a:off x="2212559" y="3660263"/>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Ellipse 89"/>
          <p:cNvSpPr/>
          <p:nvPr/>
        </p:nvSpPr>
        <p:spPr>
          <a:xfrm>
            <a:off x="1743848" y="3739350"/>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p:cNvSpPr/>
          <p:nvPr/>
        </p:nvSpPr>
        <p:spPr>
          <a:xfrm>
            <a:off x="1840871" y="3858901"/>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p:cNvSpPr/>
          <p:nvPr/>
        </p:nvSpPr>
        <p:spPr>
          <a:xfrm>
            <a:off x="1775779" y="3960292"/>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Ellipse 92"/>
          <p:cNvSpPr/>
          <p:nvPr/>
        </p:nvSpPr>
        <p:spPr>
          <a:xfrm>
            <a:off x="1892450" y="3722712"/>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p:cNvSpPr/>
          <p:nvPr/>
        </p:nvSpPr>
        <p:spPr>
          <a:xfrm>
            <a:off x="1989472" y="3842262"/>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llipse 94"/>
          <p:cNvSpPr/>
          <p:nvPr/>
        </p:nvSpPr>
        <p:spPr>
          <a:xfrm>
            <a:off x="1924381" y="3943654"/>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Ellipse 95"/>
          <p:cNvSpPr/>
          <p:nvPr/>
        </p:nvSpPr>
        <p:spPr>
          <a:xfrm>
            <a:off x="1927445" y="4042825"/>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llipse 96"/>
          <p:cNvSpPr/>
          <p:nvPr/>
        </p:nvSpPr>
        <p:spPr>
          <a:xfrm>
            <a:off x="2024468" y="4162375"/>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Ellipse 97"/>
          <p:cNvSpPr/>
          <p:nvPr/>
        </p:nvSpPr>
        <p:spPr>
          <a:xfrm>
            <a:off x="1959377" y="4263766"/>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Ellipse 98"/>
          <p:cNvSpPr/>
          <p:nvPr/>
        </p:nvSpPr>
        <p:spPr>
          <a:xfrm>
            <a:off x="2076047" y="4026186"/>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llipse 99"/>
          <p:cNvSpPr/>
          <p:nvPr/>
        </p:nvSpPr>
        <p:spPr>
          <a:xfrm>
            <a:off x="2173070" y="4145737"/>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p:cNvSpPr/>
          <p:nvPr/>
        </p:nvSpPr>
        <p:spPr>
          <a:xfrm>
            <a:off x="2107979" y="4247128"/>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Ellipse 101"/>
          <p:cNvSpPr/>
          <p:nvPr/>
        </p:nvSpPr>
        <p:spPr>
          <a:xfrm>
            <a:off x="1500533" y="3969251"/>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Ellipse 102"/>
          <p:cNvSpPr/>
          <p:nvPr/>
        </p:nvSpPr>
        <p:spPr>
          <a:xfrm>
            <a:off x="1597556" y="4088801"/>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p:cNvSpPr/>
          <p:nvPr/>
        </p:nvSpPr>
        <p:spPr>
          <a:xfrm>
            <a:off x="1532464" y="4190192"/>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p:cNvSpPr/>
          <p:nvPr/>
        </p:nvSpPr>
        <p:spPr>
          <a:xfrm>
            <a:off x="1649134" y="3952613"/>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p:cNvSpPr/>
          <p:nvPr/>
        </p:nvSpPr>
        <p:spPr>
          <a:xfrm>
            <a:off x="1746157" y="4072163"/>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Ellipse 106"/>
          <p:cNvSpPr/>
          <p:nvPr/>
        </p:nvSpPr>
        <p:spPr>
          <a:xfrm>
            <a:off x="1681066" y="4173554"/>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p:cNvSpPr/>
          <p:nvPr/>
        </p:nvSpPr>
        <p:spPr>
          <a:xfrm>
            <a:off x="1863171" y="4199304"/>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Ellipse 108"/>
          <p:cNvSpPr/>
          <p:nvPr/>
        </p:nvSpPr>
        <p:spPr>
          <a:xfrm>
            <a:off x="1584133" y="3807402"/>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3" name="Connecteur droit avec flèche 122"/>
          <p:cNvCxnSpPr>
            <a:stCxn id="83" idx="2"/>
            <a:endCxn id="91" idx="7"/>
          </p:cNvCxnSpPr>
          <p:nvPr/>
        </p:nvCxnSpPr>
        <p:spPr>
          <a:xfrm rot="10800000">
            <a:off x="1894988" y="3868261"/>
            <a:ext cx="330994" cy="105360"/>
          </a:xfrm>
          <a:prstGeom prst="straightConnector1">
            <a:avLst/>
          </a:prstGeom>
          <a:ln w="38100">
            <a:solidFill>
              <a:srgbClr val="9966FF"/>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26" name="ZoneTexte 125"/>
          <p:cNvSpPr txBox="1"/>
          <p:nvPr/>
        </p:nvSpPr>
        <p:spPr>
          <a:xfrm>
            <a:off x="75652" y="4433815"/>
            <a:ext cx="3211032" cy="276999"/>
          </a:xfrm>
          <a:prstGeom prst="rect">
            <a:avLst/>
          </a:prstGeom>
          <a:noFill/>
        </p:spPr>
        <p:txBody>
          <a:bodyPr wrap="square" rtlCol="0">
            <a:spAutoFit/>
          </a:bodyPr>
          <a:lstStyle/>
          <a:p>
            <a:r>
              <a:rPr lang="fr-FR" sz="1200" b="1" dirty="0">
                <a:solidFill>
                  <a:schemeClr val="bg1"/>
                </a:solidFill>
              </a:rPr>
              <a:t>  NUR.          MED.                    RESIDENTS     </a:t>
            </a:r>
          </a:p>
        </p:txBody>
      </p:sp>
      <p:grpSp>
        <p:nvGrpSpPr>
          <p:cNvPr id="127" name="Groupe 126"/>
          <p:cNvGrpSpPr/>
          <p:nvPr/>
        </p:nvGrpSpPr>
        <p:grpSpPr>
          <a:xfrm>
            <a:off x="509047" y="4899601"/>
            <a:ext cx="2426331" cy="603058"/>
            <a:chOff x="2661696" y="6194072"/>
            <a:chExt cx="2426331" cy="603058"/>
          </a:xfrm>
        </p:grpSpPr>
        <p:sp>
          <p:nvSpPr>
            <p:cNvPr id="128" name="Cylindre 127"/>
            <p:cNvSpPr/>
            <p:nvPr/>
          </p:nvSpPr>
          <p:spPr>
            <a:xfrm rot="16200000">
              <a:off x="3596467" y="5259301"/>
              <a:ext cx="556789" cy="2426331"/>
            </a:xfrm>
            <a:prstGeom prst="can">
              <a:avLst/>
            </a:prstGeom>
            <a:solidFill>
              <a:schemeClr val="accent2">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ZoneTexte 128"/>
            <p:cNvSpPr txBox="1"/>
            <p:nvPr/>
          </p:nvSpPr>
          <p:spPr>
            <a:xfrm>
              <a:off x="2906168" y="6427798"/>
              <a:ext cx="2000815" cy="369332"/>
            </a:xfrm>
            <a:prstGeom prst="rect">
              <a:avLst/>
            </a:prstGeom>
            <a:noFill/>
          </p:spPr>
          <p:txBody>
            <a:bodyPr vert="horz" wrap="square" rtlCol="0">
              <a:spAutoFit/>
            </a:bodyPr>
            <a:lstStyle/>
            <a:p>
              <a:r>
                <a:rPr lang="fr-FR" b="1" dirty="0"/>
                <a:t>Résidents </a:t>
              </a:r>
              <a:r>
                <a:rPr lang="fr-FR" b="1" dirty="0" err="1"/>
                <a:t>Captors</a:t>
              </a:r>
              <a:endParaRPr lang="fr-FR" b="1" dirty="0"/>
            </a:p>
          </p:txBody>
        </p:sp>
      </p:grpSp>
      <p:sp>
        <p:nvSpPr>
          <p:cNvPr id="130" name="Étoile à 7 branches 129"/>
          <p:cNvSpPr/>
          <p:nvPr/>
        </p:nvSpPr>
        <p:spPr>
          <a:xfrm>
            <a:off x="1544809" y="5043027"/>
            <a:ext cx="161779" cy="161779"/>
          </a:xfrm>
          <a:prstGeom prst="star7">
            <a:avLst/>
          </a:prstGeom>
          <a:solidFill>
            <a:srgbClr val="D0B398"/>
          </a:solidFill>
          <a:ln w="6350">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Étoile à 7 branches 130"/>
          <p:cNvSpPr/>
          <p:nvPr/>
        </p:nvSpPr>
        <p:spPr>
          <a:xfrm>
            <a:off x="850803" y="5003170"/>
            <a:ext cx="161779" cy="161779"/>
          </a:xfrm>
          <a:prstGeom prst="star7">
            <a:avLst/>
          </a:prstGeom>
          <a:solidFill>
            <a:srgbClr val="D0B398"/>
          </a:solidFill>
          <a:ln w="6350">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Étoile à 7 branches 131"/>
          <p:cNvSpPr/>
          <p:nvPr/>
        </p:nvSpPr>
        <p:spPr>
          <a:xfrm>
            <a:off x="1157948" y="4979724"/>
            <a:ext cx="161779" cy="161779"/>
          </a:xfrm>
          <a:prstGeom prst="star7">
            <a:avLst/>
          </a:prstGeom>
          <a:solidFill>
            <a:srgbClr val="D0B398"/>
          </a:solidFill>
          <a:ln w="6350">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Étoile à 7 branches 132"/>
          <p:cNvSpPr/>
          <p:nvPr/>
        </p:nvSpPr>
        <p:spPr>
          <a:xfrm>
            <a:off x="1795683" y="5047717"/>
            <a:ext cx="161779" cy="161779"/>
          </a:xfrm>
          <a:prstGeom prst="star7">
            <a:avLst/>
          </a:prstGeom>
          <a:solidFill>
            <a:srgbClr val="D0B398"/>
          </a:solidFill>
          <a:ln w="6350">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4" name="Connecteur droit avec flèche 133"/>
          <p:cNvCxnSpPr>
            <a:endCxn id="133" idx="6"/>
          </p:cNvCxnSpPr>
          <p:nvPr/>
        </p:nvCxnSpPr>
        <p:spPr>
          <a:xfrm rot="5400000">
            <a:off x="1594656" y="4453102"/>
            <a:ext cx="876533" cy="312697"/>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160" name="Groupe 159"/>
          <p:cNvGrpSpPr/>
          <p:nvPr/>
        </p:nvGrpSpPr>
        <p:grpSpPr>
          <a:xfrm>
            <a:off x="6490562" y="2488404"/>
            <a:ext cx="898692" cy="904686"/>
            <a:chOff x="6490562" y="2488404"/>
            <a:chExt cx="898692" cy="904686"/>
          </a:xfrm>
        </p:grpSpPr>
        <p:sp>
          <p:nvSpPr>
            <p:cNvPr id="198" name="Forme libre 197"/>
            <p:cNvSpPr/>
            <p:nvPr/>
          </p:nvSpPr>
          <p:spPr>
            <a:xfrm>
              <a:off x="6490562" y="2497740"/>
              <a:ext cx="898692" cy="895350"/>
            </a:xfrm>
            <a:custGeom>
              <a:avLst/>
              <a:gdLst>
                <a:gd name="connsiteX0" fmla="*/ 0 w 793750"/>
                <a:gd name="connsiteY0" fmla="*/ 869950 h 895350"/>
                <a:gd name="connsiteX1" fmla="*/ 609600 w 793750"/>
                <a:gd name="connsiteY1" fmla="*/ 0 h 895350"/>
                <a:gd name="connsiteX2" fmla="*/ 793750 w 793750"/>
                <a:gd name="connsiteY2" fmla="*/ 895350 h 895350"/>
                <a:gd name="connsiteX3" fmla="*/ 793750 w 793750"/>
                <a:gd name="connsiteY3" fmla="*/ 895350 h 895350"/>
                <a:gd name="connsiteX4" fmla="*/ 793750 w 793750"/>
                <a:gd name="connsiteY4" fmla="*/ 895350 h 895350"/>
                <a:gd name="connsiteX0" fmla="*/ 0 w 676055"/>
                <a:gd name="connsiteY0" fmla="*/ 869950 h 895350"/>
                <a:gd name="connsiteX1" fmla="*/ 491905 w 676055"/>
                <a:gd name="connsiteY1" fmla="*/ 0 h 895350"/>
                <a:gd name="connsiteX2" fmla="*/ 676055 w 676055"/>
                <a:gd name="connsiteY2" fmla="*/ 895350 h 895350"/>
                <a:gd name="connsiteX3" fmla="*/ 676055 w 676055"/>
                <a:gd name="connsiteY3" fmla="*/ 895350 h 895350"/>
                <a:gd name="connsiteX4" fmla="*/ 676055 w 676055"/>
                <a:gd name="connsiteY4" fmla="*/ 895350 h 895350"/>
                <a:gd name="connsiteX0" fmla="*/ 0 w 795325"/>
                <a:gd name="connsiteY0" fmla="*/ 869950 h 895350"/>
                <a:gd name="connsiteX1" fmla="*/ 611175 w 795325"/>
                <a:gd name="connsiteY1" fmla="*/ 0 h 895350"/>
                <a:gd name="connsiteX2" fmla="*/ 795325 w 795325"/>
                <a:gd name="connsiteY2" fmla="*/ 895350 h 895350"/>
                <a:gd name="connsiteX3" fmla="*/ 795325 w 795325"/>
                <a:gd name="connsiteY3" fmla="*/ 895350 h 895350"/>
                <a:gd name="connsiteX4" fmla="*/ 795325 w 795325"/>
                <a:gd name="connsiteY4" fmla="*/ 895350 h 895350"/>
                <a:gd name="connsiteX0" fmla="*/ 0 w 898692"/>
                <a:gd name="connsiteY0" fmla="*/ 869950 h 895350"/>
                <a:gd name="connsiteX1" fmla="*/ 714542 w 898692"/>
                <a:gd name="connsiteY1" fmla="*/ 0 h 895350"/>
                <a:gd name="connsiteX2" fmla="*/ 898692 w 898692"/>
                <a:gd name="connsiteY2" fmla="*/ 895350 h 895350"/>
                <a:gd name="connsiteX3" fmla="*/ 898692 w 898692"/>
                <a:gd name="connsiteY3" fmla="*/ 895350 h 895350"/>
                <a:gd name="connsiteX4" fmla="*/ 898692 w 898692"/>
                <a:gd name="connsiteY4" fmla="*/ 89535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692" h="895350">
                  <a:moveTo>
                    <a:pt x="0" y="869950"/>
                  </a:moveTo>
                  <a:lnTo>
                    <a:pt x="714542" y="0"/>
                  </a:lnTo>
                  <a:lnTo>
                    <a:pt x="898692" y="895350"/>
                  </a:lnTo>
                  <a:lnTo>
                    <a:pt x="898692" y="895350"/>
                  </a:lnTo>
                  <a:lnTo>
                    <a:pt x="898692" y="895350"/>
                  </a:lnTo>
                </a:path>
              </a:pathLst>
            </a:custGeom>
            <a:solidFill>
              <a:schemeClr val="accent4">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9" name="Ellipse 198"/>
            <p:cNvSpPr/>
            <p:nvPr/>
          </p:nvSpPr>
          <p:spPr>
            <a:xfrm>
              <a:off x="7177597" y="2488404"/>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59" name="Groupe 158"/>
          <p:cNvGrpSpPr/>
          <p:nvPr/>
        </p:nvGrpSpPr>
        <p:grpSpPr>
          <a:xfrm>
            <a:off x="6209969" y="3147779"/>
            <a:ext cx="1225811" cy="2101112"/>
            <a:chOff x="6209969" y="3147779"/>
            <a:chExt cx="1225811" cy="2101112"/>
          </a:xfrm>
        </p:grpSpPr>
        <p:sp>
          <p:nvSpPr>
            <p:cNvPr id="194" name="Ellipse 193"/>
            <p:cNvSpPr/>
            <p:nvPr/>
          </p:nvSpPr>
          <p:spPr>
            <a:xfrm>
              <a:off x="6464411" y="3147779"/>
              <a:ext cx="963642" cy="606267"/>
            </a:xfrm>
            <a:prstGeom prst="ellipse">
              <a:avLst/>
            </a:prstGeom>
            <a:solidFill>
              <a:schemeClr val="accent4"/>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0" name="Forme libre 189"/>
            <p:cNvSpPr/>
            <p:nvPr/>
          </p:nvSpPr>
          <p:spPr>
            <a:xfrm>
              <a:off x="6209969" y="3432903"/>
              <a:ext cx="620303" cy="1259398"/>
            </a:xfrm>
            <a:custGeom>
              <a:avLst/>
              <a:gdLst>
                <a:gd name="connsiteX0" fmla="*/ 0 w 492981"/>
                <a:gd name="connsiteY0" fmla="*/ 1359673 h 1359673"/>
                <a:gd name="connsiteX1" fmla="*/ 333954 w 492981"/>
                <a:gd name="connsiteY1" fmla="*/ 0 h 1359673"/>
                <a:gd name="connsiteX2" fmla="*/ 492981 w 492981"/>
                <a:gd name="connsiteY2" fmla="*/ 1351722 h 1359673"/>
                <a:gd name="connsiteX0" fmla="*/ 0 w 492981"/>
                <a:gd name="connsiteY0" fmla="*/ 1208598 h 1208598"/>
                <a:gd name="connsiteX1" fmla="*/ 453224 w 492981"/>
                <a:gd name="connsiteY1" fmla="*/ 0 h 1208598"/>
                <a:gd name="connsiteX2" fmla="*/ 492981 w 492981"/>
                <a:gd name="connsiteY2" fmla="*/ 1200647 h 1208598"/>
                <a:gd name="connsiteX0" fmla="*/ 0 w 492981"/>
                <a:gd name="connsiteY0" fmla="*/ 1208598 h 1208598"/>
                <a:gd name="connsiteX1" fmla="*/ 453224 w 492981"/>
                <a:gd name="connsiteY1" fmla="*/ 0 h 1208598"/>
                <a:gd name="connsiteX2" fmla="*/ 492981 w 492981"/>
                <a:gd name="connsiteY2" fmla="*/ 1200647 h 1208598"/>
                <a:gd name="connsiteX0" fmla="*/ 0 w 492981"/>
                <a:gd name="connsiteY0" fmla="*/ 1259398 h 1259398"/>
                <a:gd name="connsiteX1" fmla="*/ 360091 w 492981"/>
                <a:gd name="connsiteY1" fmla="*/ 0 h 1259398"/>
                <a:gd name="connsiteX2" fmla="*/ 492981 w 492981"/>
                <a:gd name="connsiteY2" fmla="*/ 1251447 h 1259398"/>
                <a:gd name="connsiteX0" fmla="*/ 0 w 574223"/>
                <a:gd name="connsiteY0" fmla="*/ 1259398 h 1259398"/>
                <a:gd name="connsiteX1" fmla="*/ 574223 w 574223"/>
                <a:gd name="connsiteY1" fmla="*/ 0 h 1259398"/>
                <a:gd name="connsiteX2" fmla="*/ 492981 w 574223"/>
                <a:gd name="connsiteY2" fmla="*/ 1251447 h 1259398"/>
                <a:gd name="connsiteX0" fmla="*/ 0 w 620303"/>
                <a:gd name="connsiteY0" fmla="*/ 1259398 h 1259398"/>
                <a:gd name="connsiteX1" fmla="*/ 574223 w 620303"/>
                <a:gd name="connsiteY1" fmla="*/ 0 h 1259398"/>
                <a:gd name="connsiteX2" fmla="*/ 620303 w 620303"/>
                <a:gd name="connsiteY2" fmla="*/ 1251447 h 1259398"/>
                <a:gd name="connsiteX0" fmla="*/ 0 w 620303"/>
                <a:gd name="connsiteY0" fmla="*/ 1259398 h 1259398"/>
                <a:gd name="connsiteX1" fmla="*/ 132958 w 620303"/>
                <a:gd name="connsiteY1" fmla="*/ 1247291 h 1259398"/>
                <a:gd name="connsiteX2" fmla="*/ 574223 w 620303"/>
                <a:gd name="connsiteY2" fmla="*/ 0 h 1259398"/>
                <a:gd name="connsiteX3" fmla="*/ 620303 w 620303"/>
                <a:gd name="connsiteY3" fmla="*/ 1251447 h 1259398"/>
              </a:gdLst>
              <a:ahLst/>
              <a:cxnLst>
                <a:cxn ang="0">
                  <a:pos x="connsiteX0" y="connsiteY0"/>
                </a:cxn>
                <a:cxn ang="0">
                  <a:pos x="connsiteX1" y="connsiteY1"/>
                </a:cxn>
                <a:cxn ang="0">
                  <a:pos x="connsiteX2" y="connsiteY2"/>
                </a:cxn>
                <a:cxn ang="0">
                  <a:pos x="connsiteX3" y="connsiteY3"/>
                </a:cxn>
              </a:cxnLst>
              <a:rect l="l" t="t" r="r" b="b"/>
              <a:pathLst>
                <a:path w="620303" h="1259398">
                  <a:moveTo>
                    <a:pt x="0" y="1259398"/>
                  </a:moveTo>
                  <a:lnTo>
                    <a:pt x="132958" y="1247291"/>
                  </a:lnTo>
                  <a:lnTo>
                    <a:pt x="574223" y="0"/>
                  </a:lnTo>
                  <a:lnTo>
                    <a:pt x="620303" y="1251447"/>
                  </a:lnTo>
                </a:path>
              </a:pathLst>
            </a:custGeom>
            <a:solidFill>
              <a:srgbClr val="FFC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6" name="Ellipse 185"/>
            <p:cNvSpPr/>
            <p:nvPr/>
          </p:nvSpPr>
          <p:spPr>
            <a:xfrm>
              <a:off x="6279471" y="4490225"/>
              <a:ext cx="576818" cy="709246"/>
            </a:xfrm>
            <a:prstGeom prst="ellipse">
              <a:avLst/>
            </a:prstGeom>
            <a:solidFill>
              <a:schemeClr val="accent4">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1" name="Forme libre 190"/>
            <p:cNvSpPr/>
            <p:nvPr/>
          </p:nvSpPr>
          <p:spPr>
            <a:xfrm>
              <a:off x="7006404" y="3485027"/>
              <a:ext cx="381663" cy="1359673"/>
            </a:xfrm>
            <a:custGeom>
              <a:avLst/>
              <a:gdLst>
                <a:gd name="connsiteX0" fmla="*/ 0 w 492981"/>
                <a:gd name="connsiteY0" fmla="*/ 1359673 h 1359673"/>
                <a:gd name="connsiteX1" fmla="*/ 333954 w 492981"/>
                <a:gd name="connsiteY1" fmla="*/ 0 h 1359673"/>
                <a:gd name="connsiteX2" fmla="*/ 492981 w 492981"/>
                <a:gd name="connsiteY2" fmla="*/ 1351722 h 1359673"/>
                <a:gd name="connsiteX0" fmla="*/ 0 w 492981"/>
                <a:gd name="connsiteY0" fmla="*/ 1359673 h 1359673"/>
                <a:gd name="connsiteX1" fmla="*/ 159025 w 492981"/>
                <a:gd name="connsiteY1" fmla="*/ 0 h 1359673"/>
                <a:gd name="connsiteX2" fmla="*/ 492981 w 492981"/>
                <a:gd name="connsiteY2" fmla="*/ 1351722 h 1359673"/>
                <a:gd name="connsiteX0" fmla="*/ 0 w 381663"/>
                <a:gd name="connsiteY0" fmla="*/ 1359673 h 1359673"/>
                <a:gd name="connsiteX1" fmla="*/ 47707 w 381663"/>
                <a:gd name="connsiteY1" fmla="*/ 0 h 1359673"/>
                <a:gd name="connsiteX2" fmla="*/ 381663 w 381663"/>
                <a:gd name="connsiteY2" fmla="*/ 1351722 h 1359673"/>
                <a:gd name="connsiteX0" fmla="*/ 0 w 381663"/>
                <a:gd name="connsiteY0" fmla="*/ 1359673 h 1359673"/>
                <a:gd name="connsiteX1" fmla="*/ 274044 w 381663"/>
                <a:gd name="connsiteY1" fmla="*/ 0 h 1359673"/>
                <a:gd name="connsiteX2" fmla="*/ 381663 w 381663"/>
                <a:gd name="connsiteY2" fmla="*/ 1351722 h 1359673"/>
              </a:gdLst>
              <a:ahLst/>
              <a:cxnLst>
                <a:cxn ang="0">
                  <a:pos x="connsiteX0" y="connsiteY0"/>
                </a:cxn>
                <a:cxn ang="0">
                  <a:pos x="connsiteX1" y="connsiteY1"/>
                </a:cxn>
                <a:cxn ang="0">
                  <a:pos x="connsiteX2" y="connsiteY2"/>
                </a:cxn>
              </a:cxnLst>
              <a:rect l="l" t="t" r="r" b="b"/>
              <a:pathLst>
                <a:path w="381663" h="1359673">
                  <a:moveTo>
                    <a:pt x="0" y="1359673"/>
                  </a:moveTo>
                  <a:lnTo>
                    <a:pt x="274044" y="0"/>
                  </a:lnTo>
                  <a:lnTo>
                    <a:pt x="381663" y="1351722"/>
                  </a:lnTo>
                </a:path>
              </a:pathLst>
            </a:custGeom>
            <a:solidFill>
              <a:schemeClr val="accent5">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8" name="Ellipse 177"/>
            <p:cNvSpPr/>
            <p:nvPr/>
          </p:nvSpPr>
          <p:spPr>
            <a:xfrm>
              <a:off x="6656236" y="4727851"/>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Ellipse 178"/>
            <p:cNvSpPr/>
            <p:nvPr/>
          </p:nvSpPr>
          <p:spPr>
            <a:xfrm>
              <a:off x="6531007" y="4972040"/>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Ellipse 186"/>
            <p:cNvSpPr/>
            <p:nvPr/>
          </p:nvSpPr>
          <p:spPr>
            <a:xfrm>
              <a:off x="6973293" y="4682380"/>
              <a:ext cx="462487" cy="566511"/>
            </a:xfrm>
            <a:prstGeom prst="ellipse">
              <a:avLst/>
            </a:prstGeom>
            <a:solidFill>
              <a:schemeClr val="accent4">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8" name="Ellipse 187"/>
            <p:cNvSpPr/>
            <p:nvPr/>
          </p:nvSpPr>
          <p:spPr>
            <a:xfrm>
              <a:off x="7235728" y="4920006"/>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9" name="Ellipse 188"/>
            <p:cNvSpPr/>
            <p:nvPr/>
          </p:nvSpPr>
          <p:spPr>
            <a:xfrm>
              <a:off x="7101888" y="5000840"/>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2" name="Ellipse 191"/>
            <p:cNvSpPr/>
            <p:nvPr/>
          </p:nvSpPr>
          <p:spPr>
            <a:xfrm>
              <a:off x="7255556" y="3466304"/>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3" name="Ellipse 192"/>
            <p:cNvSpPr/>
            <p:nvPr/>
          </p:nvSpPr>
          <p:spPr>
            <a:xfrm>
              <a:off x="6772978" y="3419929"/>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6" name="Connecteur droit avec flèche 195"/>
            <p:cNvCxnSpPr/>
            <p:nvPr/>
          </p:nvCxnSpPr>
          <p:spPr>
            <a:xfrm>
              <a:off x="6855137" y="3475640"/>
              <a:ext cx="364067"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135" name="Connecteur droit avec flèche 134"/>
          <p:cNvCxnSpPr/>
          <p:nvPr/>
        </p:nvCxnSpPr>
        <p:spPr>
          <a:xfrm rot="5400000">
            <a:off x="1419419" y="4407481"/>
            <a:ext cx="885286" cy="365287"/>
          </a:xfrm>
          <a:prstGeom prst="straightConnector1">
            <a:avLst/>
          </a:prstGeom>
          <a:ln w="28575">
            <a:solidFill>
              <a:srgbClr val="3362F7"/>
            </a:solidFill>
            <a:tailEnd type="arrow"/>
          </a:ln>
        </p:spPr>
        <p:style>
          <a:lnRef idx="1">
            <a:schemeClr val="accent1"/>
          </a:lnRef>
          <a:fillRef idx="0">
            <a:schemeClr val="accent1"/>
          </a:fillRef>
          <a:effectRef idx="0">
            <a:schemeClr val="accent1"/>
          </a:effectRef>
          <a:fontRef idx="minor">
            <a:schemeClr val="tx1"/>
          </a:fontRef>
        </p:style>
      </p:cxnSp>
      <p:grpSp>
        <p:nvGrpSpPr>
          <p:cNvPr id="265" name="Groupe 264"/>
          <p:cNvGrpSpPr/>
          <p:nvPr/>
        </p:nvGrpSpPr>
        <p:grpSpPr>
          <a:xfrm>
            <a:off x="4521200" y="2525917"/>
            <a:ext cx="2558611" cy="2939611"/>
            <a:chOff x="4521200" y="2898072"/>
            <a:chExt cx="2558611" cy="2939611"/>
          </a:xfrm>
        </p:grpSpPr>
        <p:grpSp>
          <p:nvGrpSpPr>
            <p:cNvPr id="264" name="Groupe 263"/>
            <p:cNvGrpSpPr/>
            <p:nvPr/>
          </p:nvGrpSpPr>
          <p:grpSpPr>
            <a:xfrm>
              <a:off x="4521200" y="2898072"/>
              <a:ext cx="2558611" cy="2939611"/>
              <a:chOff x="4521200" y="2898072"/>
              <a:chExt cx="2558611" cy="2939611"/>
            </a:xfrm>
          </p:grpSpPr>
          <p:sp>
            <p:nvSpPr>
              <p:cNvPr id="258" name="Forme libre 257"/>
              <p:cNvSpPr/>
              <p:nvPr/>
            </p:nvSpPr>
            <p:spPr>
              <a:xfrm>
                <a:off x="4616450" y="3600450"/>
                <a:ext cx="755650" cy="1377950"/>
              </a:xfrm>
              <a:custGeom>
                <a:avLst/>
                <a:gdLst>
                  <a:gd name="connsiteX0" fmla="*/ 0 w 755650"/>
                  <a:gd name="connsiteY0" fmla="*/ 1377950 h 1377950"/>
                  <a:gd name="connsiteX1" fmla="*/ 457200 w 755650"/>
                  <a:gd name="connsiteY1" fmla="*/ 0 h 1377950"/>
                  <a:gd name="connsiteX2" fmla="*/ 755650 w 755650"/>
                  <a:gd name="connsiteY2" fmla="*/ 1371600 h 1377950"/>
                </a:gdLst>
                <a:ahLst/>
                <a:cxnLst>
                  <a:cxn ang="0">
                    <a:pos x="connsiteX0" y="connsiteY0"/>
                  </a:cxn>
                  <a:cxn ang="0">
                    <a:pos x="connsiteX1" y="connsiteY1"/>
                  </a:cxn>
                  <a:cxn ang="0">
                    <a:pos x="connsiteX2" y="connsiteY2"/>
                  </a:cxn>
                </a:cxnLst>
                <a:rect l="l" t="t" r="r" b="b"/>
                <a:pathLst>
                  <a:path w="755650" h="1377950">
                    <a:moveTo>
                      <a:pt x="0" y="1377950"/>
                    </a:moveTo>
                    <a:lnTo>
                      <a:pt x="457200" y="0"/>
                    </a:lnTo>
                    <a:lnTo>
                      <a:pt x="755650" y="1371600"/>
                    </a:lnTo>
                  </a:path>
                </a:pathLst>
              </a:custGeom>
              <a:solidFill>
                <a:schemeClr val="tx1">
                  <a:lumMod val="50000"/>
                  <a:lumOff val="5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7" name="Ellipse 256"/>
              <p:cNvSpPr/>
              <p:nvPr/>
            </p:nvSpPr>
            <p:spPr>
              <a:xfrm rot="1407504">
                <a:off x="4521200" y="4673600"/>
                <a:ext cx="882650" cy="1164083"/>
              </a:xfrm>
              <a:prstGeom prst="ellipse">
                <a:avLst/>
              </a:prstGeom>
              <a:solidFill>
                <a:schemeClr val="tx1">
                  <a:lumMod val="65000"/>
                  <a:lumOff val="3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1" name="Connecteur droit avec flèche 260"/>
              <p:cNvCxnSpPr>
                <a:stCxn id="259" idx="1"/>
              </p:cNvCxnSpPr>
              <p:nvPr/>
            </p:nvCxnSpPr>
            <p:spPr>
              <a:xfrm rot="5400000" flipH="1" flipV="1">
                <a:off x="5718955" y="2218162"/>
                <a:ext cx="680945" cy="2040766"/>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59" name="Ellipse 258"/>
            <p:cNvSpPr/>
            <p:nvPr/>
          </p:nvSpPr>
          <p:spPr>
            <a:xfrm>
              <a:off x="5029759" y="3569656"/>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6" name="Forme libre 175"/>
          <p:cNvSpPr/>
          <p:nvPr/>
        </p:nvSpPr>
        <p:spPr>
          <a:xfrm>
            <a:off x="4739531" y="4953575"/>
            <a:ext cx="1822038" cy="382081"/>
          </a:xfrm>
          <a:custGeom>
            <a:avLst/>
            <a:gdLst>
              <a:gd name="connsiteX0" fmla="*/ 0 w 1620456"/>
              <a:gd name="connsiteY0" fmla="*/ 561372 h 1151681"/>
              <a:gd name="connsiteX1" fmla="*/ 1620456 w 1620456"/>
              <a:gd name="connsiteY1" fmla="*/ 0 h 1151681"/>
              <a:gd name="connsiteX2" fmla="*/ 150471 w 1620456"/>
              <a:gd name="connsiteY2" fmla="*/ 1151681 h 1151681"/>
              <a:gd name="connsiteX3" fmla="*/ 150471 w 1620456"/>
              <a:gd name="connsiteY3" fmla="*/ 1151681 h 1151681"/>
              <a:gd name="connsiteX4" fmla="*/ 150471 w 1620456"/>
              <a:gd name="connsiteY4" fmla="*/ 1151681 h 1151681"/>
              <a:gd name="connsiteX0" fmla="*/ 0 w 1880886"/>
              <a:gd name="connsiteY0" fmla="*/ 561372 h 1151681"/>
              <a:gd name="connsiteX1" fmla="*/ 1880886 w 1880886"/>
              <a:gd name="connsiteY1" fmla="*/ 0 h 1151681"/>
              <a:gd name="connsiteX2" fmla="*/ 150471 w 1880886"/>
              <a:gd name="connsiteY2" fmla="*/ 1151681 h 1151681"/>
              <a:gd name="connsiteX3" fmla="*/ 150471 w 1880886"/>
              <a:gd name="connsiteY3" fmla="*/ 1151681 h 1151681"/>
              <a:gd name="connsiteX4" fmla="*/ 150471 w 1880886"/>
              <a:gd name="connsiteY4" fmla="*/ 1151681 h 1151681"/>
              <a:gd name="connsiteX0" fmla="*/ 0 w 1880886"/>
              <a:gd name="connsiteY0" fmla="*/ 561372 h 1151681"/>
              <a:gd name="connsiteX1" fmla="*/ 1880886 w 1880886"/>
              <a:gd name="connsiteY1" fmla="*/ 0 h 1151681"/>
              <a:gd name="connsiteX2" fmla="*/ 150471 w 1880886"/>
              <a:gd name="connsiteY2" fmla="*/ 1151681 h 1151681"/>
              <a:gd name="connsiteX3" fmla="*/ 150471 w 1880886"/>
              <a:gd name="connsiteY3" fmla="*/ 1151681 h 1151681"/>
              <a:gd name="connsiteX4" fmla="*/ 150471 w 1880886"/>
              <a:gd name="connsiteY4" fmla="*/ 1151681 h 1151681"/>
              <a:gd name="connsiteX0" fmla="*/ 0 w 1822038"/>
              <a:gd name="connsiteY0" fmla="*/ 1263015 h 1263015"/>
              <a:gd name="connsiteX1" fmla="*/ 1822038 w 1822038"/>
              <a:gd name="connsiteY1" fmla="*/ 0 h 1263015"/>
              <a:gd name="connsiteX2" fmla="*/ 91623 w 1822038"/>
              <a:gd name="connsiteY2" fmla="*/ 1151681 h 1263015"/>
              <a:gd name="connsiteX3" fmla="*/ 91623 w 1822038"/>
              <a:gd name="connsiteY3" fmla="*/ 1151681 h 1263015"/>
              <a:gd name="connsiteX4" fmla="*/ 91623 w 1822038"/>
              <a:gd name="connsiteY4" fmla="*/ 1151681 h 1263015"/>
              <a:gd name="connsiteX0" fmla="*/ 0 w 1822038"/>
              <a:gd name="connsiteY0" fmla="*/ 1263015 h 1464025"/>
              <a:gd name="connsiteX1" fmla="*/ 1822038 w 1822038"/>
              <a:gd name="connsiteY1" fmla="*/ 0 h 1464025"/>
              <a:gd name="connsiteX2" fmla="*/ 91623 w 1822038"/>
              <a:gd name="connsiteY2" fmla="*/ 1151681 h 1464025"/>
              <a:gd name="connsiteX3" fmla="*/ 91623 w 1822038"/>
              <a:gd name="connsiteY3" fmla="*/ 1151681 h 1464025"/>
              <a:gd name="connsiteX4" fmla="*/ 213845 w 1822038"/>
              <a:gd name="connsiteY4" fmla="*/ 1464025 h 1464025"/>
              <a:gd name="connsiteX0" fmla="*/ 0 w 1822038"/>
              <a:gd name="connsiteY0" fmla="*/ 1263015 h 1464025"/>
              <a:gd name="connsiteX1" fmla="*/ 1822038 w 1822038"/>
              <a:gd name="connsiteY1" fmla="*/ 0 h 1464025"/>
              <a:gd name="connsiteX2" fmla="*/ 91623 w 1822038"/>
              <a:gd name="connsiteY2" fmla="*/ 1151681 h 1464025"/>
              <a:gd name="connsiteX3" fmla="*/ 250058 w 1822038"/>
              <a:gd name="connsiteY3" fmla="*/ 1409705 h 1464025"/>
              <a:gd name="connsiteX4" fmla="*/ 213845 w 1822038"/>
              <a:gd name="connsiteY4" fmla="*/ 1464025 h 1464025"/>
              <a:gd name="connsiteX0" fmla="*/ 0 w 1822038"/>
              <a:gd name="connsiteY0" fmla="*/ 1263015 h 1464025"/>
              <a:gd name="connsiteX1" fmla="*/ 1822038 w 1822038"/>
              <a:gd name="connsiteY1" fmla="*/ 0 h 1464025"/>
              <a:gd name="connsiteX2" fmla="*/ 453762 w 1822038"/>
              <a:gd name="connsiteY2" fmla="*/ 1242216 h 1464025"/>
              <a:gd name="connsiteX3" fmla="*/ 250058 w 1822038"/>
              <a:gd name="connsiteY3" fmla="*/ 1409705 h 1464025"/>
              <a:gd name="connsiteX4" fmla="*/ 213845 w 1822038"/>
              <a:gd name="connsiteY4" fmla="*/ 1464025 h 1464025"/>
              <a:gd name="connsiteX0" fmla="*/ 0 w 1822038"/>
              <a:gd name="connsiteY0" fmla="*/ 1263015 h 1545506"/>
              <a:gd name="connsiteX1" fmla="*/ 1822038 w 1822038"/>
              <a:gd name="connsiteY1" fmla="*/ 0 h 1545506"/>
              <a:gd name="connsiteX2" fmla="*/ 453762 w 1822038"/>
              <a:gd name="connsiteY2" fmla="*/ 1242216 h 1545506"/>
              <a:gd name="connsiteX3" fmla="*/ 250058 w 1822038"/>
              <a:gd name="connsiteY3" fmla="*/ 1409705 h 1545506"/>
              <a:gd name="connsiteX4" fmla="*/ 213845 w 1822038"/>
              <a:gd name="connsiteY4" fmla="*/ 1545506 h 1545506"/>
              <a:gd name="connsiteX0" fmla="*/ 0 w 1822038"/>
              <a:gd name="connsiteY0" fmla="*/ 1263015 h 1545506"/>
              <a:gd name="connsiteX1" fmla="*/ 1822038 w 1822038"/>
              <a:gd name="connsiteY1" fmla="*/ 0 h 1545506"/>
              <a:gd name="connsiteX2" fmla="*/ 453762 w 1822038"/>
              <a:gd name="connsiteY2" fmla="*/ 1242216 h 1545506"/>
              <a:gd name="connsiteX3" fmla="*/ 250058 w 1822038"/>
              <a:gd name="connsiteY3" fmla="*/ 1482133 h 1545506"/>
              <a:gd name="connsiteX4" fmla="*/ 213845 w 1822038"/>
              <a:gd name="connsiteY4" fmla="*/ 1545506 h 1545506"/>
              <a:gd name="connsiteX0" fmla="*/ 0 w 1822038"/>
              <a:gd name="connsiteY0" fmla="*/ 20799 h 303290"/>
              <a:gd name="connsiteX1" fmla="*/ 1822038 w 1822038"/>
              <a:gd name="connsiteY1" fmla="*/ 70536 h 303290"/>
              <a:gd name="connsiteX2" fmla="*/ 453762 w 1822038"/>
              <a:gd name="connsiteY2" fmla="*/ 0 h 303290"/>
              <a:gd name="connsiteX3" fmla="*/ 250058 w 1822038"/>
              <a:gd name="connsiteY3" fmla="*/ 239917 h 303290"/>
              <a:gd name="connsiteX4" fmla="*/ 213845 w 1822038"/>
              <a:gd name="connsiteY4" fmla="*/ 303290 h 303290"/>
              <a:gd name="connsiteX0" fmla="*/ 0 w 1822038"/>
              <a:gd name="connsiteY0" fmla="*/ 0 h 282491"/>
              <a:gd name="connsiteX1" fmla="*/ 1822038 w 1822038"/>
              <a:gd name="connsiteY1" fmla="*/ 49737 h 282491"/>
              <a:gd name="connsiteX2" fmla="*/ 453762 w 1822038"/>
              <a:gd name="connsiteY2" fmla="*/ 169324 h 282491"/>
              <a:gd name="connsiteX3" fmla="*/ 250058 w 1822038"/>
              <a:gd name="connsiteY3" fmla="*/ 219118 h 282491"/>
              <a:gd name="connsiteX4" fmla="*/ 213845 w 1822038"/>
              <a:gd name="connsiteY4" fmla="*/ 282491 h 282491"/>
              <a:gd name="connsiteX0" fmla="*/ 0 w 1822038"/>
              <a:gd name="connsiteY0" fmla="*/ 0 h 282491"/>
              <a:gd name="connsiteX1" fmla="*/ 1822038 w 1822038"/>
              <a:gd name="connsiteY1" fmla="*/ 49737 h 282491"/>
              <a:gd name="connsiteX2" fmla="*/ 250058 w 1822038"/>
              <a:gd name="connsiteY2" fmla="*/ 219118 h 282491"/>
              <a:gd name="connsiteX3" fmla="*/ 213845 w 1822038"/>
              <a:gd name="connsiteY3" fmla="*/ 282491 h 282491"/>
              <a:gd name="connsiteX0" fmla="*/ 0 w 1822038"/>
              <a:gd name="connsiteY0" fmla="*/ 0 h 219118"/>
              <a:gd name="connsiteX1" fmla="*/ 1822038 w 1822038"/>
              <a:gd name="connsiteY1" fmla="*/ 49737 h 219118"/>
              <a:gd name="connsiteX2" fmla="*/ 250058 w 1822038"/>
              <a:gd name="connsiteY2" fmla="*/ 219118 h 219118"/>
              <a:gd name="connsiteX0" fmla="*/ 0 w 1822038"/>
              <a:gd name="connsiteY0" fmla="*/ 0 h 382081"/>
              <a:gd name="connsiteX1" fmla="*/ 1822038 w 1822038"/>
              <a:gd name="connsiteY1" fmla="*/ 49737 h 382081"/>
              <a:gd name="connsiteX2" fmla="*/ 250058 w 1822038"/>
              <a:gd name="connsiteY2" fmla="*/ 382081 h 382081"/>
            </a:gdLst>
            <a:ahLst/>
            <a:cxnLst>
              <a:cxn ang="0">
                <a:pos x="connsiteX0" y="connsiteY0"/>
              </a:cxn>
              <a:cxn ang="0">
                <a:pos x="connsiteX1" y="connsiteY1"/>
              </a:cxn>
              <a:cxn ang="0">
                <a:pos x="connsiteX2" y="connsiteY2"/>
              </a:cxn>
            </a:cxnLst>
            <a:rect l="l" t="t" r="r" b="b"/>
            <a:pathLst>
              <a:path w="1822038" h="382081">
                <a:moveTo>
                  <a:pt x="0" y="0"/>
                </a:moveTo>
                <a:lnTo>
                  <a:pt x="1822038" y="49737"/>
                </a:lnTo>
                <a:lnTo>
                  <a:pt x="250058" y="382081"/>
                </a:lnTo>
              </a:path>
            </a:pathLst>
          </a:cu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7" name="Ellipse 136"/>
          <p:cNvSpPr/>
          <p:nvPr/>
        </p:nvSpPr>
        <p:spPr>
          <a:xfrm>
            <a:off x="4641948" y="4923414"/>
            <a:ext cx="337624" cy="482140"/>
          </a:xfrm>
          <a:prstGeom prst="ellipse">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Ellipse 137"/>
          <p:cNvSpPr/>
          <p:nvPr/>
        </p:nvSpPr>
        <p:spPr>
          <a:xfrm>
            <a:off x="3575856" y="5225562"/>
            <a:ext cx="444500" cy="475023"/>
          </a:xfrm>
          <a:prstGeom prst="ellipse">
            <a:avLst/>
          </a:prstGeom>
          <a:solidFill>
            <a:schemeClr val="tx1">
              <a:lumMod val="65000"/>
              <a:lumOff val="3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9" name="Connecteur droit avec flèche 138"/>
          <p:cNvCxnSpPr/>
          <p:nvPr/>
        </p:nvCxnSpPr>
        <p:spPr>
          <a:xfrm>
            <a:off x="1938818" y="5189192"/>
            <a:ext cx="1773103" cy="28719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0" name="Connecteur droit avec flèche 139"/>
          <p:cNvCxnSpPr/>
          <p:nvPr/>
        </p:nvCxnSpPr>
        <p:spPr>
          <a:xfrm>
            <a:off x="1973655" y="5145932"/>
            <a:ext cx="1788060" cy="217283"/>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1" name="Connecteur droit avec flèche 140"/>
          <p:cNvCxnSpPr>
            <a:stCxn id="133" idx="2"/>
          </p:cNvCxnSpPr>
          <p:nvPr/>
        </p:nvCxnSpPr>
        <p:spPr>
          <a:xfrm rot="16200000" flipH="1">
            <a:off x="2626637" y="4495431"/>
            <a:ext cx="392255" cy="182038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2" name="Connecteur droit avec flèche 141"/>
          <p:cNvCxnSpPr/>
          <p:nvPr/>
        </p:nvCxnSpPr>
        <p:spPr>
          <a:xfrm flipV="1">
            <a:off x="3737113" y="5046344"/>
            <a:ext cx="1079331" cy="33824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3" name="Connecteur droit avec flèche 142"/>
          <p:cNvCxnSpPr/>
          <p:nvPr/>
        </p:nvCxnSpPr>
        <p:spPr>
          <a:xfrm flipV="1">
            <a:off x="3729162" y="5161953"/>
            <a:ext cx="1041621" cy="29419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4" name="Connecteur droit avec flèche 143"/>
          <p:cNvCxnSpPr/>
          <p:nvPr/>
        </p:nvCxnSpPr>
        <p:spPr>
          <a:xfrm flipV="1">
            <a:off x="3784821" y="5290788"/>
            <a:ext cx="1027096" cy="28463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5" name="Ellipse 144"/>
          <p:cNvSpPr/>
          <p:nvPr/>
        </p:nvSpPr>
        <p:spPr>
          <a:xfrm>
            <a:off x="3480444" y="5726494"/>
            <a:ext cx="444500" cy="573815"/>
          </a:xfrm>
          <a:prstGeom prst="ellipse">
            <a:avLst/>
          </a:prstGeom>
          <a:solidFill>
            <a:schemeClr val="accent1">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6" name="Connecteur droit avec flèche 145"/>
          <p:cNvCxnSpPr>
            <a:stCxn id="130" idx="2"/>
          </p:cNvCxnSpPr>
          <p:nvPr/>
        </p:nvCxnSpPr>
        <p:spPr>
          <a:xfrm rot="16200000" flipH="1">
            <a:off x="2386878" y="4479627"/>
            <a:ext cx="640959" cy="2091318"/>
          </a:xfrm>
          <a:prstGeom prst="straightConnector1">
            <a:avLst/>
          </a:prstGeom>
          <a:ln w="28575">
            <a:solidFill>
              <a:srgbClr val="3362F7"/>
            </a:solidFill>
            <a:tailEnd type="arrow"/>
          </a:ln>
        </p:spPr>
        <p:style>
          <a:lnRef idx="1">
            <a:schemeClr val="accent1"/>
          </a:lnRef>
          <a:fillRef idx="0">
            <a:schemeClr val="accent1"/>
          </a:fillRef>
          <a:effectRef idx="0">
            <a:schemeClr val="accent1"/>
          </a:effectRef>
          <a:fontRef idx="minor">
            <a:schemeClr val="tx1"/>
          </a:fontRef>
        </p:style>
      </p:cxnSp>
      <p:cxnSp>
        <p:nvCxnSpPr>
          <p:cNvPr id="147" name="Connecteur droit avec flèche 146"/>
          <p:cNvCxnSpPr/>
          <p:nvPr/>
        </p:nvCxnSpPr>
        <p:spPr>
          <a:xfrm>
            <a:off x="1616044" y="5204780"/>
            <a:ext cx="2105166" cy="815914"/>
          </a:xfrm>
          <a:prstGeom prst="straightConnector1">
            <a:avLst/>
          </a:prstGeom>
          <a:ln w="28575">
            <a:solidFill>
              <a:srgbClr val="3362F7"/>
            </a:solidFill>
            <a:tailEnd type="arrow"/>
          </a:ln>
        </p:spPr>
        <p:style>
          <a:lnRef idx="1">
            <a:schemeClr val="accent1"/>
          </a:lnRef>
          <a:fillRef idx="0">
            <a:schemeClr val="accent1"/>
          </a:fillRef>
          <a:effectRef idx="0">
            <a:schemeClr val="accent1"/>
          </a:effectRef>
          <a:fontRef idx="minor">
            <a:schemeClr val="tx1"/>
          </a:fontRef>
        </p:style>
      </p:cxnSp>
      <p:cxnSp>
        <p:nvCxnSpPr>
          <p:cNvPr id="148" name="Connecteur droit avec flèche 147"/>
          <p:cNvCxnSpPr/>
          <p:nvPr/>
        </p:nvCxnSpPr>
        <p:spPr>
          <a:xfrm>
            <a:off x="1638677" y="5204780"/>
            <a:ext cx="2130241" cy="974940"/>
          </a:xfrm>
          <a:prstGeom prst="straightConnector1">
            <a:avLst/>
          </a:prstGeom>
          <a:ln w="28575">
            <a:solidFill>
              <a:srgbClr val="3362F7"/>
            </a:solidFill>
            <a:tailEnd type="arrow"/>
          </a:ln>
        </p:spPr>
        <p:style>
          <a:lnRef idx="1">
            <a:schemeClr val="accent1"/>
          </a:lnRef>
          <a:fillRef idx="0">
            <a:schemeClr val="accent1"/>
          </a:fillRef>
          <a:effectRef idx="0">
            <a:schemeClr val="accent1"/>
          </a:effectRef>
          <a:fontRef idx="minor">
            <a:schemeClr val="tx1"/>
          </a:fontRef>
        </p:style>
      </p:cxnSp>
      <p:sp>
        <p:nvSpPr>
          <p:cNvPr id="175" name="Forme libre 174"/>
          <p:cNvSpPr/>
          <p:nvPr/>
        </p:nvSpPr>
        <p:spPr>
          <a:xfrm>
            <a:off x="4779069" y="5018899"/>
            <a:ext cx="1811438" cy="908293"/>
          </a:xfrm>
          <a:custGeom>
            <a:avLst/>
            <a:gdLst>
              <a:gd name="connsiteX0" fmla="*/ 0 w 1012785"/>
              <a:gd name="connsiteY0" fmla="*/ 1626243 h 2037144"/>
              <a:gd name="connsiteX1" fmla="*/ 1012785 w 1012785"/>
              <a:gd name="connsiteY1" fmla="*/ 0 h 2037144"/>
              <a:gd name="connsiteX2" fmla="*/ 312516 w 1012785"/>
              <a:gd name="connsiteY2" fmla="*/ 2037144 h 2037144"/>
              <a:gd name="connsiteX0" fmla="*/ 0 w 1811438"/>
              <a:gd name="connsiteY0" fmla="*/ 1441048 h 1851949"/>
              <a:gd name="connsiteX1" fmla="*/ 1811438 w 1811438"/>
              <a:gd name="connsiteY1" fmla="*/ 0 h 1851949"/>
              <a:gd name="connsiteX2" fmla="*/ 312516 w 1811438"/>
              <a:gd name="connsiteY2" fmla="*/ 1851949 h 1851949"/>
              <a:gd name="connsiteX0" fmla="*/ 0 w 1811438"/>
              <a:gd name="connsiteY0" fmla="*/ 1614668 h 2025569"/>
              <a:gd name="connsiteX1" fmla="*/ 1811438 w 1811438"/>
              <a:gd name="connsiteY1" fmla="*/ 0 h 2025569"/>
              <a:gd name="connsiteX2" fmla="*/ 312516 w 1811438"/>
              <a:gd name="connsiteY2" fmla="*/ 2025569 h 2025569"/>
              <a:gd name="connsiteX0" fmla="*/ 0 w 1811438"/>
              <a:gd name="connsiteY0" fmla="*/ 1877061 h 2025569"/>
              <a:gd name="connsiteX1" fmla="*/ 1811438 w 1811438"/>
              <a:gd name="connsiteY1" fmla="*/ 0 h 2025569"/>
              <a:gd name="connsiteX2" fmla="*/ 312516 w 1811438"/>
              <a:gd name="connsiteY2" fmla="*/ 2025569 h 2025569"/>
              <a:gd name="connsiteX0" fmla="*/ 0 w 1811438"/>
              <a:gd name="connsiteY0" fmla="*/ 1877061 h 2248206"/>
              <a:gd name="connsiteX1" fmla="*/ 1811438 w 1811438"/>
              <a:gd name="connsiteY1" fmla="*/ 0 h 2248206"/>
              <a:gd name="connsiteX2" fmla="*/ 312516 w 1811438"/>
              <a:gd name="connsiteY2" fmla="*/ 2248206 h 2248206"/>
              <a:gd name="connsiteX0" fmla="*/ 0 w 1811438"/>
              <a:gd name="connsiteY0" fmla="*/ 537148 h 908293"/>
              <a:gd name="connsiteX1" fmla="*/ 1811438 w 1811438"/>
              <a:gd name="connsiteY1" fmla="*/ 0 h 908293"/>
              <a:gd name="connsiteX2" fmla="*/ 312516 w 1811438"/>
              <a:gd name="connsiteY2" fmla="*/ 908293 h 908293"/>
            </a:gdLst>
            <a:ahLst/>
            <a:cxnLst>
              <a:cxn ang="0">
                <a:pos x="connsiteX0" y="connsiteY0"/>
              </a:cxn>
              <a:cxn ang="0">
                <a:pos x="connsiteX1" y="connsiteY1"/>
              </a:cxn>
              <a:cxn ang="0">
                <a:pos x="connsiteX2" y="connsiteY2"/>
              </a:cxn>
            </a:cxnLst>
            <a:rect l="l" t="t" r="r" b="b"/>
            <a:pathLst>
              <a:path w="1811438" h="908293">
                <a:moveTo>
                  <a:pt x="0" y="537148"/>
                </a:moveTo>
                <a:lnTo>
                  <a:pt x="1811438" y="0"/>
                </a:lnTo>
                <a:lnTo>
                  <a:pt x="312516" y="908293"/>
                </a:lnTo>
              </a:path>
            </a:pathLst>
          </a:custGeom>
          <a:solidFill>
            <a:srgbClr val="3362F7"/>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0" name="Ellipse 149"/>
          <p:cNvSpPr/>
          <p:nvPr/>
        </p:nvSpPr>
        <p:spPr>
          <a:xfrm>
            <a:off x="4653816" y="5499232"/>
            <a:ext cx="454562" cy="709246"/>
          </a:xfrm>
          <a:prstGeom prst="ellipse">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1" name="Connecteur droit avec flèche 150"/>
          <p:cNvCxnSpPr/>
          <p:nvPr/>
        </p:nvCxnSpPr>
        <p:spPr>
          <a:xfrm flipV="1">
            <a:off x="3753016" y="5774203"/>
            <a:ext cx="1081377" cy="119270"/>
          </a:xfrm>
          <a:prstGeom prst="straightConnector1">
            <a:avLst/>
          </a:prstGeom>
          <a:ln w="28575">
            <a:solidFill>
              <a:srgbClr val="3362F7"/>
            </a:solidFill>
            <a:tailEnd type="arrow"/>
          </a:ln>
        </p:spPr>
        <p:style>
          <a:lnRef idx="1">
            <a:schemeClr val="accent1"/>
          </a:lnRef>
          <a:fillRef idx="0">
            <a:schemeClr val="accent1"/>
          </a:fillRef>
          <a:effectRef idx="0">
            <a:schemeClr val="accent1"/>
          </a:effectRef>
          <a:fontRef idx="minor">
            <a:schemeClr val="tx1"/>
          </a:fontRef>
        </p:style>
      </p:cxnSp>
      <p:cxnSp>
        <p:nvCxnSpPr>
          <p:cNvPr id="152" name="Connecteur droit avec flèche 151"/>
          <p:cNvCxnSpPr/>
          <p:nvPr/>
        </p:nvCxnSpPr>
        <p:spPr>
          <a:xfrm flipV="1">
            <a:off x="3816626" y="6060450"/>
            <a:ext cx="1033670" cy="103367"/>
          </a:xfrm>
          <a:prstGeom prst="straightConnector1">
            <a:avLst/>
          </a:prstGeom>
          <a:ln w="28575">
            <a:solidFill>
              <a:srgbClr val="3362F7"/>
            </a:solidFill>
            <a:tailEnd type="arrow"/>
          </a:ln>
        </p:spPr>
        <p:style>
          <a:lnRef idx="1">
            <a:schemeClr val="accent1"/>
          </a:lnRef>
          <a:fillRef idx="0">
            <a:schemeClr val="accent1"/>
          </a:fillRef>
          <a:effectRef idx="0">
            <a:schemeClr val="accent1"/>
          </a:effectRef>
          <a:fontRef idx="minor">
            <a:schemeClr val="tx1"/>
          </a:fontRef>
        </p:style>
      </p:cxnSp>
      <p:cxnSp>
        <p:nvCxnSpPr>
          <p:cNvPr id="153" name="Connecteur droit avec flèche 152"/>
          <p:cNvCxnSpPr/>
          <p:nvPr/>
        </p:nvCxnSpPr>
        <p:spPr>
          <a:xfrm flipV="1">
            <a:off x="3745064" y="5917327"/>
            <a:ext cx="1049573" cy="103367"/>
          </a:xfrm>
          <a:prstGeom prst="straightConnector1">
            <a:avLst/>
          </a:prstGeom>
          <a:ln w="28575">
            <a:solidFill>
              <a:srgbClr val="3362F7"/>
            </a:solidFill>
            <a:tailEnd type="arrow"/>
          </a:ln>
        </p:spPr>
        <p:style>
          <a:lnRef idx="1">
            <a:schemeClr val="accent1"/>
          </a:lnRef>
          <a:fillRef idx="0">
            <a:schemeClr val="accent1"/>
          </a:fillRef>
          <a:effectRef idx="0">
            <a:schemeClr val="accent1"/>
          </a:effectRef>
          <a:fontRef idx="minor">
            <a:schemeClr val="tx1"/>
          </a:fontRef>
        </p:style>
      </p:cxnSp>
      <p:sp>
        <p:nvSpPr>
          <p:cNvPr id="154" name="Étoile à 7 branches 153"/>
          <p:cNvSpPr/>
          <p:nvPr/>
        </p:nvSpPr>
        <p:spPr>
          <a:xfrm>
            <a:off x="2553551" y="4989660"/>
            <a:ext cx="161779" cy="161779"/>
          </a:xfrm>
          <a:prstGeom prst="star7">
            <a:avLst/>
          </a:prstGeom>
          <a:solidFill>
            <a:srgbClr val="D0B398"/>
          </a:solidFill>
          <a:ln w="6350">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ZoneTexte 154"/>
          <p:cNvSpPr txBox="1"/>
          <p:nvPr/>
        </p:nvSpPr>
        <p:spPr>
          <a:xfrm>
            <a:off x="3416592" y="414659"/>
            <a:ext cx="1666546" cy="369332"/>
          </a:xfrm>
          <a:prstGeom prst="rect">
            <a:avLst/>
          </a:prstGeom>
          <a:noFill/>
        </p:spPr>
        <p:txBody>
          <a:bodyPr wrap="none" rtlCol="0">
            <a:spAutoFit/>
          </a:bodyPr>
          <a:lstStyle/>
          <a:p>
            <a:r>
              <a:rPr lang="fr-FR" dirty="0">
                <a:solidFill>
                  <a:schemeClr val="bg1"/>
                </a:solidFill>
              </a:rPr>
              <a:t>DATA ANALYSER</a:t>
            </a:r>
          </a:p>
        </p:txBody>
      </p:sp>
      <p:sp>
        <p:nvSpPr>
          <p:cNvPr id="156" name="Cube 155"/>
          <p:cNvSpPr/>
          <p:nvPr/>
        </p:nvSpPr>
        <p:spPr>
          <a:xfrm>
            <a:off x="8176435" y="2339153"/>
            <a:ext cx="760749" cy="4057144"/>
          </a:xfrm>
          <a:prstGeom prst="cube">
            <a:avLst/>
          </a:prstGeom>
          <a:solidFill>
            <a:schemeClr val="bg1">
              <a:lumMod val="6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ZoneTexte 156"/>
          <p:cNvSpPr txBox="1"/>
          <p:nvPr/>
        </p:nvSpPr>
        <p:spPr>
          <a:xfrm>
            <a:off x="8092289" y="2174924"/>
            <a:ext cx="430887" cy="1426411"/>
          </a:xfrm>
          <a:prstGeom prst="rect">
            <a:avLst/>
          </a:prstGeom>
          <a:noFill/>
        </p:spPr>
        <p:txBody>
          <a:bodyPr vert="vert270" wrap="square" rtlCol="0">
            <a:spAutoFit/>
          </a:bodyPr>
          <a:lstStyle/>
          <a:p>
            <a:r>
              <a:rPr lang="fr-FR" sz="1600" dirty="0">
                <a:solidFill>
                  <a:schemeClr val="bg1"/>
                </a:solidFill>
              </a:rPr>
              <a:t>D.A. output</a:t>
            </a:r>
          </a:p>
        </p:txBody>
      </p:sp>
      <p:cxnSp>
        <p:nvCxnSpPr>
          <p:cNvPr id="201" name="Connecteur droit 200"/>
          <p:cNvCxnSpPr/>
          <p:nvPr/>
        </p:nvCxnSpPr>
        <p:spPr>
          <a:xfrm>
            <a:off x="6045455" y="3022711"/>
            <a:ext cx="1512000" cy="12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2" name="Connecteur droit 201"/>
          <p:cNvCxnSpPr/>
          <p:nvPr/>
        </p:nvCxnSpPr>
        <p:spPr>
          <a:xfrm>
            <a:off x="6058155" y="4075769"/>
            <a:ext cx="1512000" cy="12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3" name="Connecteur droit 202"/>
          <p:cNvCxnSpPr/>
          <p:nvPr/>
        </p:nvCxnSpPr>
        <p:spPr>
          <a:xfrm>
            <a:off x="6058155" y="5410558"/>
            <a:ext cx="1512000" cy="12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4" name="Connecteur droit 203"/>
          <p:cNvCxnSpPr/>
          <p:nvPr/>
        </p:nvCxnSpPr>
        <p:spPr>
          <a:xfrm>
            <a:off x="4501444" y="4021371"/>
            <a:ext cx="1044000" cy="12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5" name="Connecteur droit 204"/>
          <p:cNvCxnSpPr/>
          <p:nvPr/>
        </p:nvCxnSpPr>
        <p:spPr>
          <a:xfrm>
            <a:off x="4492520" y="2763997"/>
            <a:ext cx="1044000" cy="12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1" name="Connecteur droit avec flèche 250"/>
          <p:cNvCxnSpPr>
            <a:endCxn id="154" idx="5"/>
          </p:cNvCxnSpPr>
          <p:nvPr/>
        </p:nvCxnSpPr>
        <p:spPr>
          <a:xfrm rot="16200000" flipH="1">
            <a:off x="2070478" y="4522608"/>
            <a:ext cx="957594" cy="40593"/>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63" name="Groupe 262"/>
          <p:cNvGrpSpPr/>
          <p:nvPr/>
        </p:nvGrpSpPr>
        <p:grpSpPr>
          <a:xfrm>
            <a:off x="2699309" y="3431155"/>
            <a:ext cx="3955932" cy="1652325"/>
            <a:chOff x="2699309" y="3803310"/>
            <a:chExt cx="3955932" cy="1652325"/>
          </a:xfrm>
        </p:grpSpPr>
        <p:sp>
          <p:nvSpPr>
            <p:cNvPr id="253" name="Forme libre 252"/>
            <p:cNvSpPr/>
            <p:nvPr/>
          </p:nvSpPr>
          <p:spPr>
            <a:xfrm>
              <a:off x="5063380" y="3830973"/>
              <a:ext cx="1591861" cy="1365624"/>
            </a:xfrm>
            <a:custGeom>
              <a:avLst/>
              <a:gdLst>
                <a:gd name="connsiteX0" fmla="*/ 0 w 1620456"/>
                <a:gd name="connsiteY0" fmla="*/ 561372 h 1151681"/>
                <a:gd name="connsiteX1" fmla="*/ 1620456 w 1620456"/>
                <a:gd name="connsiteY1" fmla="*/ 0 h 1151681"/>
                <a:gd name="connsiteX2" fmla="*/ 150471 w 1620456"/>
                <a:gd name="connsiteY2" fmla="*/ 1151681 h 1151681"/>
                <a:gd name="connsiteX3" fmla="*/ 150471 w 1620456"/>
                <a:gd name="connsiteY3" fmla="*/ 1151681 h 1151681"/>
                <a:gd name="connsiteX4" fmla="*/ 150471 w 1620456"/>
                <a:gd name="connsiteY4" fmla="*/ 1151681 h 1151681"/>
                <a:gd name="connsiteX0" fmla="*/ 0 w 1880886"/>
                <a:gd name="connsiteY0" fmla="*/ 561372 h 1151681"/>
                <a:gd name="connsiteX1" fmla="*/ 1880886 w 1880886"/>
                <a:gd name="connsiteY1" fmla="*/ 0 h 1151681"/>
                <a:gd name="connsiteX2" fmla="*/ 150471 w 1880886"/>
                <a:gd name="connsiteY2" fmla="*/ 1151681 h 1151681"/>
                <a:gd name="connsiteX3" fmla="*/ 150471 w 1880886"/>
                <a:gd name="connsiteY3" fmla="*/ 1151681 h 1151681"/>
                <a:gd name="connsiteX4" fmla="*/ 150471 w 1880886"/>
                <a:gd name="connsiteY4" fmla="*/ 1151681 h 1151681"/>
                <a:gd name="connsiteX0" fmla="*/ 0 w 1880886"/>
                <a:gd name="connsiteY0" fmla="*/ 561372 h 1151681"/>
                <a:gd name="connsiteX1" fmla="*/ 1880886 w 1880886"/>
                <a:gd name="connsiteY1" fmla="*/ 0 h 1151681"/>
                <a:gd name="connsiteX2" fmla="*/ 150471 w 1880886"/>
                <a:gd name="connsiteY2" fmla="*/ 1151681 h 1151681"/>
                <a:gd name="connsiteX3" fmla="*/ 150471 w 1880886"/>
                <a:gd name="connsiteY3" fmla="*/ 1151681 h 1151681"/>
                <a:gd name="connsiteX4" fmla="*/ 150471 w 1880886"/>
                <a:gd name="connsiteY4" fmla="*/ 1151681 h 1151681"/>
                <a:gd name="connsiteX0" fmla="*/ 0 w 1822038"/>
                <a:gd name="connsiteY0" fmla="*/ 1263015 h 1263015"/>
                <a:gd name="connsiteX1" fmla="*/ 1822038 w 1822038"/>
                <a:gd name="connsiteY1" fmla="*/ 0 h 1263015"/>
                <a:gd name="connsiteX2" fmla="*/ 91623 w 1822038"/>
                <a:gd name="connsiteY2" fmla="*/ 1151681 h 1263015"/>
                <a:gd name="connsiteX3" fmla="*/ 91623 w 1822038"/>
                <a:gd name="connsiteY3" fmla="*/ 1151681 h 1263015"/>
                <a:gd name="connsiteX4" fmla="*/ 91623 w 1822038"/>
                <a:gd name="connsiteY4" fmla="*/ 1151681 h 1263015"/>
                <a:gd name="connsiteX0" fmla="*/ 0 w 1822038"/>
                <a:gd name="connsiteY0" fmla="*/ 1263015 h 1464025"/>
                <a:gd name="connsiteX1" fmla="*/ 1822038 w 1822038"/>
                <a:gd name="connsiteY1" fmla="*/ 0 h 1464025"/>
                <a:gd name="connsiteX2" fmla="*/ 91623 w 1822038"/>
                <a:gd name="connsiteY2" fmla="*/ 1151681 h 1464025"/>
                <a:gd name="connsiteX3" fmla="*/ 91623 w 1822038"/>
                <a:gd name="connsiteY3" fmla="*/ 1151681 h 1464025"/>
                <a:gd name="connsiteX4" fmla="*/ 213845 w 1822038"/>
                <a:gd name="connsiteY4" fmla="*/ 1464025 h 1464025"/>
                <a:gd name="connsiteX0" fmla="*/ 0 w 1822038"/>
                <a:gd name="connsiteY0" fmla="*/ 1263015 h 1464025"/>
                <a:gd name="connsiteX1" fmla="*/ 1822038 w 1822038"/>
                <a:gd name="connsiteY1" fmla="*/ 0 h 1464025"/>
                <a:gd name="connsiteX2" fmla="*/ 91623 w 1822038"/>
                <a:gd name="connsiteY2" fmla="*/ 1151681 h 1464025"/>
                <a:gd name="connsiteX3" fmla="*/ 250058 w 1822038"/>
                <a:gd name="connsiteY3" fmla="*/ 1409705 h 1464025"/>
                <a:gd name="connsiteX4" fmla="*/ 213845 w 1822038"/>
                <a:gd name="connsiteY4" fmla="*/ 1464025 h 1464025"/>
                <a:gd name="connsiteX0" fmla="*/ 0 w 1822038"/>
                <a:gd name="connsiteY0" fmla="*/ 1263015 h 1464025"/>
                <a:gd name="connsiteX1" fmla="*/ 1822038 w 1822038"/>
                <a:gd name="connsiteY1" fmla="*/ 0 h 1464025"/>
                <a:gd name="connsiteX2" fmla="*/ 453762 w 1822038"/>
                <a:gd name="connsiteY2" fmla="*/ 1242216 h 1464025"/>
                <a:gd name="connsiteX3" fmla="*/ 250058 w 1822038"/>
                <a:gd name="connsiteY3" fmla="*/ 1409705 h 1464025"/>
                <a:gd name="connsiteX4" fmla="*/ 213845 w 1822038"/>
                <a:gd name="connsiteY4" fmla="*/ 1464025 h 1464025"/>
                <a:gd name="connsiteX0" fmla="*/ 0 w 1822038"/>
                <a:gd name="connsiteY0" fmla="*/ 1263015 h 1545506"/>
                <a:gd name="connsiteX1" fmla="*/ 1822038 w 1822038"/>
                <a:gd name="connsiteY1" fmla="*/ 0 h 1545506"/>
                <a:gd name="connsiteX2" fmla="*/ 453762 w 1822038"/>
                <a:gd name="connsiteY2" fmla="*/ 1242216 h 1545506"/>
                <a:gd name="connsiteX3" fmla="*/ 250058 w 1822038"/>
                <a:gd name="connsiteY3" fmla="*/ 1409705 h 1545506"/>
                <a:gd name="connsiteX4" fmla="*/ 213845 w 1822038"/>
                <a:gd name="connsiteY4" fmla="*/ 1545506 h 1545506"/>
                <a:gd name="connsiteX0" fmla="*/ 0 w 1822038"/>
                <a:gd name="connsiteY0" fmla="*/ 1263015 h 1545506"/>
                <a:gd name="connsiteX1" fmla="*/ 1822038 w 1822038"/>
                <a:gd name="connsiteY1" fmla="*/ 0 h 1545506"/>
                <a:gd name="connsiteX2" fmla="*/ 453762 w 1822038"/>
                <a:gd name="connsiteY2" fmla="*/ 1242216 h 1545506"/>
                <a:gd name="connsiteX3" fmla="*/ 250058 w 1822038"/>
                <a:gd name="connsiteY3" fmla="*/ 1482133 h 1545506"/>
                <a:gd name="connsiteX4" fmla="*/ 213845 w 1822038"/>
                <a:gd name="connsiteY4" fmla="*/ 1545506 h 1545506"/>
                <a:gd name="connsiteX0" fmla="*/ 0 w 1822038"/>
                <a:gd name="connsiteY0" fmla="*/ 20799 h 303290"/>
                <a:gd name="connsiteX1" fmla="*/ 1822038 w 1822038"/>
                <a:gd name="connsiteY1" fmla="*/ 70536 h 303290"/>
                <a:gd name="connsiteX2" fmla="*/ 453762 w 1822038"/>
                <a:gd name="connsiteY2" fmla="*/ 0 h 303290"/>
                <a:gd name="connsiteX3" fmla="*/ 250058 w 1822038"/>
                <a:gd name="connsiteY3" fmla="*/ 239917 h 303290"/>
                <a:gd name="connsiteX4" fmla="*/ 213845 w 1822038"/>
                <a:gd name="connsiteY4" fmla="*/ 303290 h 303290"/>
                <a:gd name="connsiteX0" fmla="*/ 0 w 1822038"/>
                <a:gd name="connsiteY0" fmla="*/ 0 h 282491"/>
                <a:gd name="connsiteX1" fmla="*/ 1822038 w 1822038"/>
                <a:gd name="connsiteY1" fmla="*/ 49737 h 282491"/>
                <a:gd name="connsiteX2" fmla="*/ 453762 w 1822038"/>
                <a:gd name="connsiteY2" fmla="*/ 169324 h 282491"/>
                <a:gd name="connsiteX3" fmla="*/ 250058 w 1822038"/>
                <a:gd name="connsiteY3" fmla="*/ 219118 h 282491"/>
                <a:gd name="connsiteX4" fmla="*/ 213845 w 1822038"/>
                <a:gd name="connsiteY4" fmla="*/ 282491 h 282491"/>
                <a:gd name="connsiteX0" fmla="*/ 0 w 1822038"/>
                <a:gd name="connsiteY0" fmla="*/ 0 h 282491"/>
                <a:gd name="connsiteX1" fmla="*/ 1822038 w 1822038"/>
                <a:gd name="connsiteY1" fmla="*/ 49737 h 282491"/>
                <a:gd name="connsiteX2" fmla="*/ 250058 w 1822038"/>
                <a:gd name="connsiteY2" fmla="*/ 219118 h 282491"/>
                <a:gd name="connsiteX3" fmla="*/ 213845 w 1822038"/>
                <a:gd name="connsiteY3" fmla="*/ 282491 h 282491"/>
                <a:gd name="connsiteX0" fmla="*/ 0 w 1822038"/>
                <a:gd name="connsiteY0" fmla="*/ 0 h 219118"/>
                <a:gd name="connsiteX1" fmla="*/ 1822038 w 1822038"/>
                <a:gd name="connsiteY1" fmla="*/ 49737 h 219118"/>
                <a:gd name="connsiteX2" fmla="*/ 250058 w 1822038"/>
                <a:gd name="connsiteY2" fmla="*/ 219118 h 219118"/>
                <a:gd name="connsiteX0" fmla="*/ 0 w 1822038"/>
                <a:gd name="connsiteY0" fmla="*/ 0 h 382081"/>
                <a:gd name="connsiteX1" fmla="*/ 1822038 w 1822038"/>
                <a:gd name="connsiteY1" fmla="*/ 49737 h 382081"/>
                <a:gd name="connsiteX2" fmla="*/ 250058 w 1822038"/>
                <a:gd name="connsiteY2" fmla="*/ 382081 h 382081"/>
                <a:gd name="connsiteX0" fmla="*/ 0 w 1288638"/>
                <a:gd name="connsiteY0" fmla="*/ 64563 h 446644"/>
                <a:gd name="connsiteX1" fmla="*/ 1288638 w 1288638"/>
                <a:gd name="connsiteY1" fmla="*/ 0 h 446644"/>
                <a:gd name="connsiteX2" fmla="*/ 250058 w 1288638"/>
                <a:gd name="connsiteY2" fmla="*/ 446644 h 446644"/>
                <a:gd name="connsiteX0" fmla="*/ 0 w 1288638"/>
                <a:gd name="connsiteY0" fmla="*/ 64563 h 313294"/>
                <a:gd name="connsiteX1" fmla="*/ 1288638 w 1288638"/>
                <a:gd name="connsiteY1" fmla="*/ 0 h 313294"/>
                <a:gd name="connsiteX2" fmla="*/ 173858 w 1288638"/>
                <a:gd name="connsiteY2" fmla="*/ 313294 h 313294"/>
                <a:gd name="connsiteX0" fmla="*/ 0 w 1288638"/>
                <a:gd name="connsiteY0" fmla="*/ 64563 h 497444"/>
                <a:gd name="connsiteX1" fmla="*/ 1288638 w 1288638"/>
                <a:gd name="connsiteY1" fmla="*/ 0 h 497444"/>
                <a:gd name="connsiteX2" fmla="*/ 288158 w 1288638"/>
                <a:gd name="connsiteY2" fmla="*/ 497444 h 497444"/>
                <a:gd name="connsiteX0" fmla="*/ 0 w 1167988"/>
                <a:gd name="connsiteY0" fmla="*/ 248713 h 497444"/>
                <a:gd name="connsiteX1" fmla="*/ 1167988 w 1167988"/>
                <a:gd name="connsiteY1" fmla="*/ 0 h 497444"/>
                <a:gd name="connsiteX2" fmla="*/ 167508 w 1167988"/>
                <a:gd name="connsiteY2" fmla="*/ 497444 h 497444"/>
                <a:gd name="connsiteX0" fmla="*/ 0 w 1167988"/>
                <a:gd name="connsiteY0" fmla="*/ 248713 h 595829"/>
                <a:gd name="connsiteX1" fmla="*/ 1167988 w 1167988"/>
                <a:gd name="connsiteY1" fmla="*/ 0 h 595829"/>
                <a:gd name="connsiteX2" fmla="*/ 167508 w 1167988"/>
                <a:gd name="connsiteY2" fmla="*/ 595829 h 595829"/>
                <a:gd name="connsiteX0" fmla="*/ 0 w 1167988"/>
                <a:gd name="connsiteY0" fmla="*/ 248713 h 595829"/>
                <a:gd name="connsiteX1" fmla="*/ 1167988 w 1167988"/>
                <a:gd name="connsiteY1" fmla="*/ 0 h 595829"/>
                <a:gd name="connsiteX2" fmla="*/ 167508 w 1167988"/>
                <a:gd name="connsiteY2" fmla="*/ 595829 h 595829"/>
                <a:gd name="connsiteX0" fmla="*/ 0 w 1167988"/>
                <a:gd name="connsiteY0" fmla="*/ 335523 h 595829"/>
                <a:gd name="connsiteX1" fmla="*/ 1167988 w 1167988"/>
                <a:gd name="connsiteY1" fmla="*/ 0 h 595829"/>
                <a:gd name="connsiteX2" fmla="*/ 167508 w 1167988"/>
                <a:gd name="connsiteY2" fmla="*/ 595829 h 595829"/>
                <a:gd name="connsiteX0" fmla="*/ 0 w 1167988"/>
                <a:gd name="connsiteY0" fmla="*/ 467352 h 595829"/>
                <a:gd name="connsiteX1" fmla="*/ 1167988 w 1167988"/>
                <a:gd name="connsiteY1" fmla="*/ 0 h 595829"/>
                <a:gd name="connsiteX2" fmla="*/ 167508 w 1167988"/>
                <a:gd name="connsiteY2" fmla="*/ 595829 h 595829"/>
              </a:gdLst>
              <a:ahLst/>
              <a:cxnLst>
                <a:cxn ang="0">
                  <a:pos x="connsiteX0" y="connsiteY0"/>
                </a:cxn>
                <a:cxn ang="0">
                  <a:pos x="connsiteX1" y="connsiteY1"/>
                </a:cxn>
                <a:cxn ang="0">
                  <a:pos x="connsiteX2" y="connsiteY2"/>
                </a:cxn>
              </a:cxnLst>
              <a:rect l="l" t="t" r="r" b="b"/>
              <a:pathLst>
                <a:path w="1167988" h="595829">
                  <a:moveTo>
                    <a:pt x="0" y="467352"/>
                  </a:moveTo>
                  <a:lnTo>
                    <a:pt x="1167988" y="0"/>
                  </a:lnTo>
                  <a:lnTo>
                    <a:pt x="167508" y="595829"/>
                  </a:lnTo>
                </a:path>
              </a:pathLst>
            </a:custGeom>
            <a:solidFill>
              <a:schemeClr val="accent5">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6" name="Ellipse 235"/>
            <p:cNvSpPr/>
            <p:nvPr/>
          </p:nvSpPr>
          <p:spPr>
            <a:xfrm>
              <a:off x="4963406" y="4900871"/>
              <a:ext cx="337624" cy="358071"/>
            </a:xfrm>
            <a:prstGeom prst="ellipse">
              <a:avLst/>
            </a:prstGeom>
            <a:solidFill>
              <a:schemeClr val="accent5">
                <a:lumMod val="60000"/>
                <a:lumOff val="4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7" name="Ellipse 236"/>
            <p:cNvSpPr/>
            <p:nvPr/>
          </p:nvSpPr>
          <p:spPr>
            <a:xfrm>
              <a:off x="3565302" y="4980612"/>
              <a:ext cx="444500" cy="475023"/>
            </a:xfrm>
            <a:prstGeom prst="ellipse">
              <a:avLst/>
            </a:prstGeom>
            <a:solidFill>
              <a:schemeClr val="accent6">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8" name="Connecteur droit avec flèche 237"/>
            <p:cNvCxnSpPr>
              <a:stCxn id="154" idx="0"/>
            </p:cNvCxnSpPr>
            <p:nvPr/>
          </p:nvCxnSpPr>
          <p:spPr>
            <a:xfrm flipV="1">
              <a:off x="2699309" y="5240146"/>
              <a:ext cx="1127429" cy="153711"/>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9" name="Connecteur droit avec flèche 238"/>
            <p:cNvCxnSpPr>
              <a:stCxn id="154" idx="0"/>
            </p:cNvCxnSpPr>
            <p:nvPr/>
          </p:nvCxnSpPr>
          <p:spPr>
            <a:xfrm flipV="1">
              <a:off x="2699309" y="5129149"/>
              <a:ext cx="1064002" cy="264708"/>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0" name="Connecteur droit avec flèche 239"/>
            <p:cNvCxnSpPr/>
            <p:nvPr/>
          </p:nvCxnSpPr>
          <p:spPr>
            <a:xfrm flipV="1">
              <a:off x="3867863" y="5040775"/>
              <a:ext cx="1271296" cy="98447"/>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1" name="Connecteur droit avec flèche 240"/>
            <p:cNvCxnSpPr/>
            <p:nvPr/>
          </p:nvCxnSpPr>
          <p:spPr>
            <a:xfrm flipV="1">
              <a:off x="3882533" y="5127585"/>
              <a:ext cx="1245052" cy="114323"/>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6" name="Ellipse 255"/>
            <p:cNvSpPr/>
            <p:nvPr/>
          </p:nvSpPr>
          <p:spPr>
            <a:xfrm>
              <a:off x="6587758" y="3803310"/>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6" name="Forme libre 265"/>
          <p:cNvSpPr/>
          <p:nvPr/>
        </p:nvSpPr>
        <p:spPr>
          <a:xfrm>
            <a:off x="5042780" y="1954585"/>
            <a:ext cx="3539905" cy="1231271"/>
          </a:xfrm>
          <a:custGeom>
            <a:avLst/>
            <a:gdLst>
              <a:gd name="connsiteX0" fmla="*/ 0 w 3539905"/>
              <a:gd name="connsiteY0" fmla="*/ 1563232 h 1563232"/>
              <a:gd name="connsiteX1" fmla="*/ 1692998 w 3539905"/>
              <a:gd name="connsiteY1" fmla="*/ 24143 h 1563232"/>
              <a:gd name="connsiteX2" fmla="*/ 3539905 w 3539905"/>
              <a:gd name="connsiteY2" fmla="*/ 1418376 h 1563232"/>
              <a:gd name="connsiteX3" fmla="*/ 3539905 w 3539905"/>
              <a:gd name="connsiteY3" fmla="*/ 1418376 h 1563232"/>
            </a:gdLst>
            <a:ahLst/>
            <a:cxnLst>
              <a:cxn ang="0">
                <a:pos x="connsiteX0" y="connsiteY0"/>
              </a:cxn>
              <a:cxn ang="0">
                <a:pos x="connsiteX1" y="connsiteY1"/>
              </a:cxn>
              <a:cxn ang="0">
                <a:pos x="connsiteX2" y="connsiteY2"/>
              </a:cxn>
              <a:cxn ang="0">
                <a:pos x="connsiteX3" y="connsiteY3"/>
              </a:cxn>
            </a:cxnLst>
            <a:rect l="l" t="t" r="r" b="b"/>
            <a:pathLst>
              <a:path w="3539905" h="1563232">
                <a:moveTo>
                  <a:pt x="0" y="1563232"/>
                </a:moveTo>
                <a:cubicBezTo>
                  <a:pt x="551507" y="805759"/>
                  <a:pt x="1103014" y="48286"/>
                  <a:pt x="1692998" y="24143"/>
                </a:cubicBezTo>
                <a:cubicBezTo>
                  <a:pt x="2282982" y="0"/>
                  <a:pt x="3539905" y="1418376"/>
                  <a:pt x="3539905" y="1418376"/>
                </a:cubicBezTo>
                <a:lnTo>
                  <a:pt x="3539905" y="1418376"/>
                </a:lnTo>
              </a:path>
            </a:pathLst>
          </a:cu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9" name="Forme libre 148"/>
          <p:cNvSpPr/>
          <p:nvPr/>
        </p:nvSpPr>
        <p:spPr>
          <a:xfrm rot="228181">
            <a:off x="520395" y="1062037"/>
            <a:ext cx="8200759" cy="1957015"/>
          </a:xfrm>
          <a:custGeom>
            <a:avLst/>
            <a:gdLst>
              <a:gd name="connsiteX0" fmla="*/ 0 w 3539905"/>
              <a:gd name="connsiteY0" fmla="*/ 1563232 h 1563232"/>
              <a:gd name="connsiteX1" fmla="*/ 1692998 w 3539905"/>
              <a:gd name="connsiteY1" fmla="*/ 24143 h 1563232"/>
              <a:gd name="connsiteX2" fmla="*/ 3539905 w 3539905"/>
              <a:gd name="connsiteY2" fmla="*/ 1418376 h 1563232"/>
              <a:gd name="connsiteX3" fmla="*/ 3539905 w 3539905"/>
              <a:gd name="connsiteY3" fmla="*/ 1418376 h 1563232"/>
              <a:gd name="connsiteX0" fmla="*/ 0 w 3539905"/>
              <a:gd name="connsiteY0" fmla="*/ 1579356 h 1579356"/>
              <a:gd name="connsiteX1" fmla="*/ 1692998 w 3539905"/>
              <a:gd name="connsiteY1" fmla="*/ 40267 h 1579356"/>
              <a:gd name="connsiteX2" fmla="*/ 3539905 w 3539905"/>
              <a:gd name="connsiteY2" fmla="*/ 1434500 h 1579356"/>
              <a:gd name="connsiteX3" fmla="*/ 3539905 w 3539905"/>
              <a:gd name="connsiteY3" fmla="*/ 1434500 h 1579356"/>
              <a:gd name="connsiteX0" fmla="*/ 0 w 3539905"/>
              <a:gd name="connsiteY0" fmla="*/ 1579356 h 1579356"/>
              <a:gd name="connsiteX1" fmla="*/ 1692998 w 3539905"/>
              <a:gd name="connsiteY1" fmla="*/ 40267 h 1579356"/>
              <a:gd name="connsiteX2" fmla="*/ 3539905 w 3539905"/>
              <a:gd name="connsiteY2" fmla="*/ 1434500 h 1579356"/>
              <a:gd name="connsiteX3" fmla="*/ 3539905 w 3539905"/>
              <a:gd name="connsiteY3" fmla="*/ 1434500 h 1579356"/>
              <a:gd name="connsiteX0" fmla="*/ 0 w 3539905"/>
              <a:gd name="connsiteY0" fmla="*/ 1579356 h 1579356"/>
              <a:gd name="connsiteX1" fmla="*/ 1692998 w 3539905"/>
              <a:gd name="connsiteY1" fmla="*/ 40267 h 1579356"/>
              <a:gd name="connsiteX2" fmla="*/ 3539905 w 3539905"/>
              <a:gd name="connsiteY2" fmla="*/ 1434500 h 1579356"/>
              <a:gd name="connsiteX3" fmla="*/ 3539905 w 3539905"/>
              <a:gd name="connsiteY3" fmla="*/ 1434500 h 1579356"/>
              <a:gd name="connsiteX0" fmla="*/ 0 w 3539905"/>
              <a:gd name="connsiteY0" fmla="*/ 1579356 h 1579356"/>
              <a:gd name="connsiteX1" fmla="*/ 1692998 w 3539905"/>
              <a:gd name="connsiteY1" fmla="*/ 40267 h 1579356"/>
              <a:gd name="connsiteX2" fmla="*/ 3539905 w 3539905"/>
              <a:gd name="connsiteY2" fmla="*/ 1434500 h 1579356"/>
              <a:gd name="connsiteX3" fmla="*/ 3539905 w 3539905"/>
              <a:gd name="connsiteY3" fmla="*/ 1434500 h 1579356"/>
              <a:gd name="connsiteX0" fmla="*/ 0 w 3539905"/>
              <a:gd name="connsiteY0" fmla="*/ 1579356 h 1579356"/>
              <a:gd name="connsiteX1" fmla="*/ 1692998 w 3539905"/>
              <a:gd name="connsiteY1" fmla="*/ 40267 h 1579356"/>
              <a:gd name="connsiteX2" fmla="*/ 3539905 w 3539905"/>
              <a:gd name="connsiteY2" fmla="*/ 1434500 h 1579356"/>
              <a:gd name="connsiteX3" fmla="*/ 3539905 w 3539905"/>
              <a:gd name="connsiteY3" fmla="*/ 1434500 h 1579356"/>
              <a:gd name="connsiteX0" fmla="*/ 0 w 3539905"/>
              <a:gd name="connsiteY0" fmla="*/ 1579356 h 1579356"/>
              <a:gd name="connsiteX1" fmla="*/ 1692998 w 3539905"/>
              <a:gd name="connsiteY1" fmla="*/ 40267 h 1579356"/>
              <a:gd name="connsiteX2" fmla="*/ 3539905 w 3539905"/>
              <a:gd name="connsiteY2" fmla="*/ 1434500 h 1579356"/>
              <a:gd name="connsiteX3" fmla="*/ 3539905 w 3539905"/>
              <a:gd name="connsiteY3" fmla="*/ 1434500 h 1579356"/>
            </a:gdLst>
            <a:ahLst/>
            <a:cxnLst>
              <a:cxn ang="0">
                <a:pos x="connsiteX0" y="connsiteY0"/>
              </a:cxn>
              <a:cxn ang="0">
                <a:pos x="connsiteX1" y="connsiteY1"/>
              </a:cxn>
              <a:cxn ang="0">
                <a:pos x="connsiteX2" y="connsiteY2"/>
              </a:cxn>
              <a:cxn ang="0">
                <a:pos x="connsiteX3" y="connsiteY3"/>
              </a:cxn>
            </a:cxnLst>
            <a:rect l="l" t="t" r="r" b="b"/>
            <a:pathLst>
              <a:path w="3539905" h="1579356">
                <a:moveTo>
                  <a:pt x="0" y="1579356"/>
                </a:moveTo>
                <a:cubicBezTo>
                  <a:pt x="245125" y="1095992"/>
                  <a:pt x="136732" y="274022"/>
                  <a:pt x="1692998" y="40267"/>
                </a:cubicBezTo>
                <a:cubicBezTo>
                  <a:pt x="3337644" y="0"/>
                  <a:pt x="3539905" y="1434500"/>
                  <a:pt x="3539905" y="1434500"/>
                </a:cubicBezTo>
                <a:lnTo>
                  <a:pt x="3539905" y="1434500"/>
                </a:lnTo>
              </a:path>
            </a:pathLst>
          </a:custGeom>
          <a:ln w="57150">
            <a:solidFill>
              <a:schemeClr val="bg2">
                <a:lumMod val="90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2" name="Forme libre 161"/>
          <p:cNvSpPr/>
          <p:nvPr/>
        </p:nvSpPr>
        <p:spPr>
          <a:xfrm>
            <a:off x="127590" y="1679944"/>
            <a:ext cx="861238" cy="1041991"/>
          </a:xfrm>
          <a:custGeom>
            <a:avLst/>
            <a:gdLst>
              <a:gd name="connsiteX0" fmla="*/ 223284 w 861238"/>
              <a:gd name="connsiteY0" fmla="*/ 1041991 h 1041991"/>
              <a:gd name="connsiteX1" fmla="*/ 106326 w 861238"/>
              <a:gd name="connsiteY1" fmla="*/ 372140 h 1041991"/>
              <a:gd name="connsiteX2" fmla="*/ 861238 w 861238"/>
              <a:gd name="connsiteY2" fmla="*/ 0 h 1041991"/>
              <a:gd name="connsiteX3" fmla="*/ 861238 w 861238"/>
              <a:gd name="connsiteY3" fmla="*/ 0 h 1041991"/>
            </a:gdLst>
            <a:ahLst/>
            <a:cxnLst>
              <a:cxn ang="0">
                <a:pos x="connsiteX0" y="connsiteY0"/>
              </a:cxn>
              <a:cxn ang="0">
                <a:pos x="connsiteX1" y="connsiteY1"/>
              </a:cxn>
              <a:cxn ang="0">
                <a:pos x="connsiteX2" y="connsiteY2"/>
              </a:cxn>
              <a:cxn ang="0">
                <a:pos x="connsiteX3" y="connsiteY3"/>
              </a:cxn>
            </a:cxnLst>
            <a:rect l="l" t="t" r="r" b="b"/>
            <a:pathLst>
              <a:path w="861238" h="1041991">
                <a:moveTo>
                  <a:pt x="223284" y="1041991"/>
                </a:moveTo>
                <a:cubicBezTo>
                  <a:pt x="111642" y="793898"/>
                  <a:pt x="0" y="545805"/>
                  <a:pt x="106326" y="372140"/>
                </a:cubicBezTo>
                <a:cubicBezTo>
                  <a:pt x="212652" y="198475"/>
                  <a:pt x="861238" y="0"/>
                  <a:pt x="861238" y="0"/>
                </a:cubicBezTo>
                <a:lnTo>
                  <a:pt x="861238" y="0"/>
                </a:lnTo>
              </a:path>
            </a:pathLst>
          </a:custGeom>
          <a:ln w="57150">
            <a:solidFill>
              <a:schemeClr val="bg2">
                <a:lumMod val="50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wipe(down)">
                                      <p:cBhvr>
                                        <p:cTn id="7" dur="10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1"/>
                                        </p:tgtEl>
                                        <p:attrNameLst>
                                          <p:attrName>style.visibility</p:attrName>
                                        </p:attrNameLst>
                                      </p:cBhvr>
                                      <p:to>
                                        <p:strVal val="visible"/>
                                      </p:to>
                                    </p:set>
                                    <p:animEffect transition="in" filter="wipe(up)">
                                      <p:cBhvr>
                                        <p:cTn id="12" dur="500"/>
                                        <p:tgtEl>
                                          <p:spTgt spid="25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63"/>
                                        </p:tgtEl>
                                        <p:attrNameLst>
                                          <p:attrName>style.visibility</p:attrName>
                                        </p:attrNameLst>
                                      </p:cBhvr>
                                      <p:to>
                                        <p:strVal val="visible"/>
                                      </p:to>
                                    </p:set>
                                    <p:animEffect transition="in" filter="wipe(left)">
                                      <p:cBhvr>
                                        <p:cTn id="16" dur="2000"/>
                                        <p:tgtEl>
                                          <p:spTgt spid="26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65"/>
                                        </p:tgtEl>
                                        <p:attrNameLst>
                                          <p:attrName>style.visibility</p:attrName>
                                        </p:attrNameLst>
                                      </p:cBhvr>
                                      <p:to>
                                        <p:strVal val="visible"/>
                                      </p:to>
                                    </p:set>
                                    <p:animEffect transition="in" filter="wipe(down)">
                                      <p:cBhvr>
                                        <p:cTn id="21" dur="2000"/>
                                        <p:tgtEl>
                                          <p:spTgt spid="265"/>
                                        </p:tgtEl>
                                      </p:cBhvr>
                                    </p:animEffect>
                                  </p:childTnLst>
                                </p:cTn>
                              </p:par>
                              <p:par>
                                <p:cTn id="22" presetID="22" presetClass="entr" presetSubtype="4" fill="hold" nodeType="withEffect">
                                  <p:stCondLst>
                                    <p:cond delay="0"/>
                                  </p:stCondLst>
                                  <p:childTnLst>
                                    <p:set>
                                      <p:cBhvr>
                                        <p:cTn id="23" dur="1" fill="hold">
                                          <p:stCondLst>
                                            <p:cond delay="0"/>
                                          </p:stCondLst>
                                        </p:cTn>
                                        <p:tgtEl>
                                          <p:spTgt spid="160"/>
                                        </p:tgtEl>
                                        <p:attrNameLst>
                                          <p:attrName>style.visibility</p:attrName>
                                        </p:attrNameLst>
                                      </p:cBhvr>
                                      <p:to>
                                        <p:strVal val="visible"/>
                                      </p:to>
                                    </p:set>
                                    <p:animEffect transition="in" filter="wipe(down)">
                                      <p:cBhvr>
                                        <p:cTn id="24" dur="2000"/>
                                        <p:tgtEl>
                                          <p:spTgt spid="16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6"/>
                                        </p:tgtEl>
                                        <p:attrNameLst>
                                          <p:attrName>style.visibility</p:attrName>
                                        </p:attrNameLst>
                                      </p:cBhvr>
                                      <p:to>
                                        <p:strVal val="visible"/>
                                      </p:to>
                                    </p:set>
                                    <p:animEffect transition="in" filter="wipe(left)">
                                      <p:cBhvr>
                                        <p:cTn id="29" dur="2000"/>
                                        <p:tgtEl>
                                          <p:spTgt spid="26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49"/>
                                        </p:tgtEl>
                                        <p:attrNameLst>
                                          <p:attrName>style.visibility</p:attrName>
                                        </p:attrNameLst>
                                      </p:cBhvr>
                                      <p:to>
                                        <p:strVal val="visible"/>
                                      </p:to>
                                    </p:set>
                                    <p:animEffect transition="in" filter="wipe(right)">
                                      <p:cBhvr>
                                        <p:cTn id="34" dur="2000"/>
                                        <p:tgtEl>
                                          <p:spTgt spid="14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2"/>
                                        </p:tgtEl>
                                        <p:attrNameLst>
                                          <p:attrName>style.visibility</p:attrName>
                                        </p:attrNameLst>
                                      </p:cBhvr>
                                      <p:to>
                                        <p:strVal val="visible"/>
                                      </p:to>
                                    </p:set>
                                    <p:animEffect transition="in" filter="wipe(down)">
                                      <p:cBhvr>
                                        <p:cTn id="39" dur="2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animBg="1"/>
      <p:bldP spid="149" grpId="0" animBg="1"/>
      <p:bldP spid="1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60" name="Organigramme : Alternative 159"/>
          <p:cNvSpPr/>
          <p:nvPr/>
        </p:nvSpPr>
        <p:spPr>
          <a:xfrm>
            <a:off x="421744" y="1460609"/>
            <a:ext cx="2518476" cy="2443578"/>
          </a:xfrm>
          <a:prstGeom prst="flowChartAlternateProcess">
            <a:avLst/>
          </a:prstGeom>
          <a:solidFill>
            <a:schemeClr val="accent3">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73" name="Groupe 283"/>
          <p:cNvGrpSpPr/>
          <p:nvPr/>
        </p:nvGrpSpPr>
        <p:grpSpPr>
          <a:xfrm>
            <a:off x="588461" y="1700704"/>
            <a:ext cx="2159702" cy="1087482"/>
            <a:chOff x="588461" y="2026612"/>
            <a:chExt cx="2159702" cy="1087482"/>
          </a:xfrm>
        </p:grpSpPr>
        <p:grpSp>
          <p:nvGrpSpPr>
            <p:cNvPr id="174" name="Groupe 282"/>
            <p:cNvGrpSpPr/>
            <p:nvPr/>
          </p:nvGrpSpPr>
          <p:grpSpPr>
            <a:xfrm>
              <a:off x="2025471" y="2045270"/>
              <a:ext cx="722692" cy="892507"/>
              <a:chOff x="2025471" y="1777320"/>
              <a:chExt cx="722692" cy="1160457"/>
            </a:xfrm>
          </p:grpSpPr>
          <p:sp>
            <p:nvSpPr>
              <p:cNvPr id="183" name="Forme libre 182"/>
              <p:cNvSpPr/>
              <p:nvPr/>
            </p:nvSpPr>
            <p:spPr>
              <a:xfrm>
                <a:off x="2042638" y="1950740"/>
                <a:ext cx="705525" cy="987037"/>
              </a:xfrm>
              <a:custGeom>
                <a:avLst/>
                <a:gdLst>
                  <a:gd name="connsiteX0" fmla="*/ 2398541 w 2398541"/>
                  <a:gd name="connsiteY0" fmla="*/ 2264898 h 2954215"/>
                  <a:gd name="connsiteX1" fmla="*/ 0 w 2398541"/>
                  <a:gd name="connsiteY1" fmla="*/ 0 h 2954215"/>
                  <a:gd name="connsiteX2" fmla="*/ 829993 w 2398541"/>
                  <a:gd name="connsiteY2" fmla="*/ 2954215 h 2954215"/>
                  <a:gd name="connsiteX3" fmla="*/ 2398541 w 2398541"/>
                  <a:gd name="connsiteY3" fmla="*/ 2264898 h 2954215"/>
                  <a:gd name="connsiteX0" fmla="*/ 2286000 w 2286000"/>
                  <a:gd name="connsiteY0" fmla="*/ 2264898 h 2954215"/>
                  <a:gd name="connsiteX1" fmla="*/ 0 w 2286000"/>
                  <a:gd name="connsiteY1" fmla="*/ 0 h 2954215"/>
                  <a:gd name="connsiteX2" fmla="*/ 829993 w 2286000"/>
                  <a:gd name="connsiteY2" fmla="*/ 2954215 h 2954215"/>
                  <a:gd name="connsiteX3" fmla="*/ 2286000 w 2286000"/>
                  <a:gd name="connsiteY3" fmla="*/ 2264898 h 2954215"/>
                  <a:gd name="connsiteX0" fmla="*/ 2523002 w 2523002"/>
                  <a:gd name="connsiteY0" fmla="*/ 2264898 h 2954215"/>
                  <a:gd name="connsiteX1" fmla="*/ 237002 w 2523002"/>
                  <a:gd name="connsiteY1" fmla="*/ 0 h 2954215"/>
                  <a:gd name="connsiteX2" fmla="*/ 0 w 2523002"/>
                  <a:gd name="connsiteY2" fmla="*/ 574235 h 2954215"/>
                  <a:gd name="connsiteX3" fmla="*/ 1066995 w 2523002"/>
                  <a:gd name="connsiteY3" fmla="*/ 2954215 h 2954215"/>
                  <a:gd name="connsiteX4" fmla="*/ 2523002 w 2523002"/>
                  <a:gd name="connsiteY4" fmla="*/ 2264898 h 2954215"/>
                  <a:gd name="connsiteX0" fmla="*/ 2523002 w 2523002"/>
                  <a:gd name="connsiteY0" fmla="*/ 1718798 h 2408115"/>
                  <a:gd name="connsiteX1" fmla="*/ 2052 w 2523002"/>
                  <a:gd name="connsiteY1" fmla="*/ 0 h 2408115"/>
                  <a:gd name="connsiteX2" fmla="*/ 0 w 2523002"/>
                  <a:gd name="connsiteY2" fmla="*/ 28135 h 2408115"/>
                  <a:gd name="connsiteX3" fmla="*/ 1066995 w 2523002"/>
                  <a:gd name="connsiteY3" fmla="*/ 2408115 h 2408115"/>
                  <a:gd name="connsiteX4" fmla="*/ 2523002 w 2523002"/>
                  <a:gd name="connsiteY4" fmla="*/ 1718798 h 2408115"/>
                  <a:gd name="connsiteX0" fmla="*/ 2523002 w 2523002"/>
                  <a:gd name="connsiteY0" fmla="*/ 1884280 h 2408115"/>
                  <a:gd name="connsiteX1" fmla="*/ 2052 w 2523002"/>
                  <a:gd name="connsiteY1" fmla="*/ 0 h 2408115"/>
                  <a:gd name="connsiteX2" fmla="*/ 0 w 2523002"/>
                  <a:gd name="connsiteY2" fmla="*/ 28135 h 2408115"/>
                  <a:gd name="connsiteX3" fmla="*/ 1066995 w 2523002"/>
                  <a:gd name="connsiteY3" fmla="*/ 2408115 h 2408115"/>
                  <a:gd name="connsiteX4" fmla="*/ 2523002 w 2523002"/>
                  <a:gd name="connsiteY4" fmla="*/ 1884280 h 2408115"/>
                  <a:gd name="connsiteX0" fmla="*/ 2523002 w 2523002"/>
                  <a:gd name="connsiteY0" fmla="*/ 2334203 h 2858038"/>
                  <a:gd name="connsiteX1" fmla="*/ 2052 w 2523002"/>
                  <a:gd name="connsiteY1" fmla="*/ 449923 h 2858038"/>
                  <a:gd name="connsiteX2" fmla="*/ 0 w 2523002"/>
                  <a:gd name="connsiteY2" fmla="*/ 0 h 2858038"/>
                  <a:gd name="connsiteX3" fmla="*/ 1066995 w 2523002"/>
                  <a:gd name="connsiteY3" fmla="*/ 2858038 h 2858038"/>
                  <a:gd name="connsiteX4" fmla="*/ 2523002 w 2523002"/>
                  <a:gd name="connsiteY4" fmla="*/ 2334203 h 2858038"/>
                  <a:gd name="connsiteX0" fmla="*/ 2523002 w 2523002"/>
                  <a:gd name="connsiteY0" fmla="*/ 2334203 h 2858038"/>
                  <a:gd name="connsiteX1" fmla="*/ 388089 w 2523002"/>
                  <a:gd name="connsiteY1" fmla="*/ 449923 h 2858038"/>
                  <a:gd name="connsiteX2" fmla="*/ 0 w 2523002"/>
                  <a:gd name="connsiteY2" fmla="*/ 0 h 2858038"/>
                  <a:gd name="connsiteX3" fmla="*/ 1066995 w 2523002"/>
                  <a:gd name="connsiteY3" fmla="*/ 2858038 h 2858038"/>
                  <a:gd name="connsiteX4" fmla="*/ 2523002 w 2523002"/>
                  <a:gd name="connsiteY4" fmla="*/ 2334203 h 2858038"/>
                  <a:gd name="connsiteX0" fmla="*/ 2523002 w 2523002"/>
                  <a:gd name="connsiteY0" fmla="*/ 2334203 h 2858038"/>
                  <a:gd name="connsiteX1" fmla="*/ 0 w 2523002"/>
                  <a:gd name="connsiteY1" fmla="*/ 0 h 2858038"/>
                  <a:gd name="connsiteX2" fmla="*/ 1066995 w 2523002"/>
                  <a:gd name="connsiteY2" fmla="*/ 2858038 h 2858038"/>
                  <a:gd name="connsiteX3" fmla="*/ 2523002 w 2523002"/>
                  <a:gd name="connsiteY3" fmla="*/ 2334203 h 2858038"/>
                </a:gdLst>
                <a:ahLst/>
                <a:cxnLst>
                  <a:cxn ang="0">
                    <a:pos x="connsiteX0" y="connsiteY0"/>
                  </a:cxn>
                  <a:cxn ang="0">
                    <a:pos x="connsiteX1" y="connsiteY1"/>
                  </a:cxn>
                  <a:cxn ang="0">
                    <a:pos x="connsiteX2" y="connsiteY2"/>
                  </a:cxn>
                  <a:cxn ang="0">
                    <a:pos x="connsiteX3" y="connsiteY3"/>
                  </a:cxn>
                </a:cxnLst>
                <a:rect l="l" t="t" r="r" b="b"/>
                <a:pathLst>
                  <a:path w="2523002" h="2858038">
                    <a:moveTo>
                      <a:pt x="2523002" y="2334203"/>
                    </a:moveTo>
                    <a:lnTo>
                      <a:pt x="0" y="0"/>
                    </a:lnTo>
                    <a:lnTo>
                      <a:pt x="1066995" y="2858038"/>
                    </a:lnTo>
                    <a:lnTo>
                      <a:pt x="2523002" y="2334203"/>
                    </a:lnTo>
                    <a:close/>
                  </a:path>
                </a:pathLst>
              </a:custGeom>
              <a:solidFill>
                <a:srgbClr val="E3B8C9"/>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4" name="Ellipse 183"/>
              <p:cNvSpPr/>
              <p:nvPr/>
            </p:nvSpPr>
            <p:spPr>
              <a:xfrm>
                <a:off x="2025471" y="1951539"/>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5" name="ZoneTexte 184"/>
              <p:cNvSpPr txBox="1"/>
              <p:nvPr/>
            </p:nvSpPr>
            <p:spPr>
              <a:xfrm>
                <a:off x="2043114" y="1777320"/>
                <a:ext cx="316112" cy="360160"/>
              </a:xfrm>
              <a:prstGeom prst="rect">
                <a:avLst/>
              </a:prstGeom>
              <a:noFill/>
            </p:spPr>
            <p:txBody>
              <a:bodyPr wrap="none" rtlCol="0">
                <a:spAutoFit/>
              </a:bodyPr>
              <a:lstStyle/>
              <a:p>
                <a:r>
                  <a:rPr lang="fr-FR" sz="1200" dirty="0"/>
                  <a:t>M</a:t>
                </a:r>
              </a:p>
            </p:txBody>
          </p:sp>
        </p:grpSp>
        <p:grpSp>
          <p:nvGrpSpPr>
            <p:cNvPr id="177" name="Groupe 260"/>
            <p:cNvGrpSpPr/>
            <p:nvPr/>
          </p:nvGrpSpPr>
          <p:grpSpPr>
            <a:xfrm>
              <a:off x="588461" y="2026612"/>
              <a:ext cx="516257" cy="1087482"/>
              <a:chOff x="588461" y="1809930"/>
              <a:chExt cx="516257" cy="1304174"/>
            </a:xfrm>
          </p:grpSpPr>
          <p:sp>
            <p:nvSpPr>
              <p:cNvPr id="180" name="Forme libre 179"/>
              <p:cNvSpPr/>
              <p:nvPr/>
            </p:nvSpPr>
            <p:spPr>
              <a:xfrm>
                <a:off x="588461" y="1982300"/>
                <a:ext cx="457227" cy="1131804"/>
              </a:xfrm>
              <a:custGeom>
                <a:avLst/>
                <a:gdLst>
                  <a:gd name="connsiteX0" fmla="*/ 0 w 1988288"/>
                  <a:gd name="connsiteY0" fmla="*/ 2721935 h 3211033"/>
                  <a:gd name="connsiteX1" fmla="*/ 1988288 w 1988288"/>
                  <a:gd name="connsiteY1" fmla="*/ 0 h 3211033"/>
                  <a:gd name="connsiteX2" fmla="*/ 1765004 w 1988288"/>
                  <a:gd name="connsiteY2" fmla="*/ 3211033 h 3211033"/>
                  <a:gd name="connsiteX3" fmla="*/ 0 w 1988288"/>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086935 h 2576033"/>
                  <a:gd name="connsiteX1" fmla="*/ 1701209 w 1701209"/>
                  <a:gd name="connsiteY1" fmla="*/ 0 h 2576033"/>
                  <a:gd name="connsiteX2" fmla="*/ 1477925 w 1701209"/>
                  <a:gd name="connsiteY2" fmla="*/ 2576033 h 2576033"/>
                  <a:gd name="connsiteX3" fmla="*/ 0 w 1701209"/>
                  <a:gd name="connsiteY3" fmla="*/ 2086935 h 2576033"/>
                  <a:gd name="connsiteX0" fmla="*/ 0 w 1701209"/>
                  <a:gd name="connsiteY0" fmla="*/ 2200892 h 2576033"/>
                  <a:gd name="connsiteX1" fmla="*/ 1701209 w 1701209"/>
                  <a:gd name="connsiteY1" fmla="*/ 0 h 2576033"/>
                  <a:gd name="connsiteX2" fmla="*/ 1477925 w 1701209"/>
                  <a:gd name="connsiteY2" fmla="*/ 2576033 h 2576033"/>
                  <a:gd name="connsiteX3" fmla="*/ 0 w 1701209"/>
                  <a:gd name="connsiteY3" fmla="*/ 2200892 h 2576033"/>
                  <a:gd name="connsiteX0" fmla="*/ 0 w 1701209"/>
                  <a:gd name="connsiteY0" fmla="*/ 2526484 h 2901625"/>
                  <a:gd name="connsiteX1" fmla="*/ 1701209 w 1701209"/>
                  <a:gd name="connsiteY1" fmla="*/ 0 h 2901625"/>
                  <a:gd name="connsiteX2" fmla="*/ 1477925 w 1701209"/>
                  <a:gd name="connsiteY2" fmla="*/ 2901625 h 2901625"/>
                  <a:gd name="connsiteX3" fmla="*/ 0 w 1701209"/>
                  <a:gd name="connsiteY3" fmla="*/ 2526484 h 2901625"/>
                </a:gdLst>
                <a:ahLst/>
                <a:cxnLst>
                  <a:cxn ang="0">
                    <a:pos x="connsiteX0" y="connsiteY0"/>
                  </a:cxn>
                  <a:cxn ang="0">
                    <a:pos x="connsiteX1" y="connsiteY1"/>
                  </a:cxn>
                  <a:cxn ang="0">
                    <a:pos x="connsiteX2" y="connsiteY2"/>
                  </a:cxn>
                  <a:cxn ang="0">
                    <a:pos x="connsiteX3" y="connsiteY3"/>
                  </a:cxn>
                </a:cxnLst>
                <a:rect l="l" t="t" r="r" b="b"/>
                <a:pathLst>
                  <a:path w="1701209" h="2901625">
                    <a:moveTo>
                      <a:pt x="0" y="2526484"/>
                    </a:moveTo>
                    <a:lnTo>
                      <a:pt x="1701209" y="0"/>
                    </a:lnTo>
                    <a:lnTo>
                      <a:pt x="1477925" y="2901625"/>
                    </a:lnTo>
                    <a:lnTo>
                      <a:pt x="0" y="2526484"/>
                    </a:lnTo>
                    <a:close/>
                  </a:path>
                </a:pathLst>
              </a:custGeom>
              <a:solidFill>
                <a:srgbClr val="E7A075"/>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1" name="Ellipse 180"/>
              <p:cNvSpPr/>
              <p:nvPr/>
            </p:nvSpPr>
            <p:spPr>
              <a:xfrm>
                <a:off x="1033259" y="1954978"/>
                <a:ext cx="37605"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2" name="ZoneTexte 181"/>
              <p:cNvSpPr txBox="1"/>
              <p:nvPr/>
            </p:nvSpPr>
            <p:spPr>
              <a:xfrm>
                <a:off x="754942" y="1809930"/>
                <a:ext cx="349776" cy="332194"/>
              </a:xfrm>
              <a:prstGeom prst="rect">
                <a:avLst/>
              </a:prstGeom>
              <a:noFill/>
            </p:spPr>
            <p:txBody>
              <a:bodyPr wrap="none" rtlCol="0">
                <a:spAutoFit/>
              </a:bodyPr>
              <a:lstStyle/>
              <a:p>
                <a:r>
                  <a:rPr lang="fr-FR" sz="1200" dirty="0"/>
                  <a:t>M'</a:t>
                </a:r>
              </a:p>
            </p:txBody>
          </p:sp>
        </p:grpSp>
      </p:grpSp>
      <p:sp>
        <p:nvSpPr>
          <p:cNvPr id="195" name="ZoneTexte 194"/>
          <p:cNvSpPr txBox="1"/>
          <p:nvPr/>
        </p:nvSpPr>
        <p:spPr>
          <a:xfrm>
            <a:off x="318185" y="3801162"/>
            <a:ext cx="410690" cy="369332"/>
          </a:xfrm>
          <a:prstGeom prst="rect">
            <a:avLst/>
          </a:prstGeom>
          <a:noFill/>
        </p:spPr>
        <p:txBody>
          <a:bodyPr wrap="none" rtlCol="0">
            <a:spAutoFit/>
          </a:bodyPr>
          <a:lstStyle/>
          <a:p>
            <a:r>
              <a:rPr lang="fr-FR" b="1" dirty="0">
                <a:solidFill>
                  <a:schemeClr val="accent3">
                    <a:lumMod val="40000"/>
                    <a:lumOff val="60000"/>
                  </a:schemeClr>
                </a:solidFill>
              </a:rPr>
              <a:t>Ht</a:t>
            </a:r>
          </a:p>
        </p:txBody>
      </p:sp>
      <p:grpSp>
        <p:nvGrpSpPr>
          <p:cNvPr id="274" name="Groupe 273"/>
          <p:cNvGrpSpPr/>
          <p:nvPr/>
        </p:nvGrpSpPr>
        <p:grpSpPr>
          <a:xfrm>
            <a:off x="0" y="112666"/>
            <a:ext cx="9206865" cy="6389361"/>
            <a:chOff x="0" y="112666"/>
            <a:chExt cx="9206865" cy="6389361"/>
          </a:xfrm>
        </p:grpSpPr>
        <p:grpSp>
          <p:nvGrpSpPr>
            <p:cNvPr id="161" name="Groupe 34"/>
            <p:cNvGrpSpPr>
              <a:grpSpLocks/>
            </p:cNvGrpSpPr>
            <p:nvPr/>
          </p:nvGrpSpPr>
          <p:grpSpPr bwMode="auto">
            <a:xfrm>
              <a:off x="459901" y="3844874"/>
              <a:ext cx="8213725" cy="458792"/>
              <a:chOff x="738100" y="3254690"/>
              <a:chExt cx="8213625" cy="459052"/>
            </a:xfrm>
          </p:grpSpPr>
          <p:grpSp>
            <p:nvGrpSpPr>
              <p:cNvPr id="163" name="Groupe 32"/>
              <p:cNvGrpSpPr>
                <a:grpSpLocks/>
              </p:cNvGrpSpPr>
              <p:nvPr/>
            </p:nvGrpSpPr>
            <p:grpSpPr bwMode="auto">
              <a:xfrm>
                <a:off x="738100" y="3254690"/>
                <a:ext cx="8213625" cy="459052"/>
                <a:chOff x="738100" y="2914515"/>
                <a:chExt cx="8213625" cy="459052"/>
              </a:xfrm>
            </p:grpSpPr>
            <p:grpSp>
              <p:nvGrpSpPr>
                <p:cNvPr id="165" name="Groupe 2"/>
                <p:cNvGrpSpPr>
                  <a:grpSpLocks/>
                </p:cNvGrpSpPr>
                <p:nvPr/>
              </p:nvGrpSpPr>
              <p:grpSpPr bwMode="auto">
                <a:xfrm>
                  <a:off x="738100" y="2914515"/>
                  <a:ext cx="8213625" cy="459052"/>
                  <a:chOff x="1733198" y="3547585"/>
                  <a:chExt cx="8213844" cy="459966"/>
                </a:xfrm>
              </p:grpSpPr>
              <p:cxnSp>
                <p:nvCxnSpPr>
                  <p:cNvPr id="167" name="Connecteur droit avec flèche 166"/>
                  <p:cNvCxnSpPr/>
                  <p:nvPr/>
                </p:nvCxnSpPr>
                <p:spPr>
                  <a:xfrm flipV="1">
                    <a:off x="1733198" y="3862717"/>
                    <a:ext cx="8136119" cy="38198"/>
                  </a:xfrm>
                  <a:prstGeom prst="straightConnector1">
                    <a:avLst/>
                  </a:prstGeom>
                  <a:ln w="190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8" name="Connecteur droit 167"/>
                  <p:cNvCxnSpPr/>
                  <p:nvPr/>
                </p:nvCxnSpPr>
                <p:spPr>
                  <a:xfrm rot="5400000">
                    <a:off x="2859245" y="3890570"/>
                    <a:ext cx="233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Connecteur droit 168"/>
                  <p:cNvCxnSpPr/>
                  <p:nvPr/>
                </p:nvCxnSpPr>
                <p:spPr>
                  <a:xfrm rot="5400000">
                    <a:off x="5547712" y="3869083"/>
                    <a:ext cx="2355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ZoneTexte 64"/>
                  <p:cNvSpPr txBox="1">
                    <a:spLocks noChangeArrowheads="1"/>
                  </p:cNvSpPr>
                  <p:nvPr/>
                </p:nvSpPr>
                <p:spPr bwMode="auto">
                  <a:xfrm>
                    <a:off x="3005845" y="3610435"/>
                    <a:ext cx="296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sp>
                <p:nvSpPr>
                  <p:cNvPr id="171" name="ZoneTexte 65"/>
                  <p:cNvSpPr txBox="1">
                    <a:spLocks noChangeArrowheads="1"/>
                  </p:cNvSpPr>
                  <p:nvPr/>
                </p:nvSpPr>
                <p:spPr bwMode="auto">
                  <a:xfrm>
                    <a:off x="5663733" y="3600910"/>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sp>
                <p:nvSpPr>
                  <p:cNvPr id="172" name="ZoneTexte 68"/>
                  <p:cNvSpPr txBox="1">
                    <a:spLocks noChangeArrowheads="1"/>
                  </p:cNvSpPr>
                  <p:nvPr/>
                </p:nvSpPr>
                <p:spPr bwMode="auto">
                  <a:xfrm>
                    <a:off x="9202504" y="3547585"/>
                    <a:ext cx="744538" cy="33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dirty="0">
                        <a:solidFill>
                          <a:schemeClr val="bg1"/>
                        </a:solidFill>
                        <a:latin typeface="Calibri" panose="020F0502020204030204" pitchFamily="34" charset="0"/>
                      </a:rPr>
                      <a:t>Time</a:t>
                    </a:r>
                  </a:p>
                </p:txBody>
              </p:sp>
            </p:grpSp>
            <p:cxnSp>
              <p:nvCxnSpPr>
                <p:cNvPr id="166" name="Connecteur droit 165"/>
                <p:cNvCxnSpPr/>
                <p:nvPr/>
              </p:nvCxnSpPr>
              <p:spPr bwMode="auto">
                <a:xfrm rot="5400000">
                  <a:off x="7632460" y="3235343"/>
                  <a:ext cx="2350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4" name="ZoneTexte 28"/>
              <p:cNvSpPr txBox="1">
                <a:spLocks noChangeArrowheads="1"/>
              </p:cNvSpPr>
              <p:nvPr/>
            </p:nvSpPr>
            <p:spPr bwMode="auto">
              <a:xfrm>
                <a:off x="7706727" y="3304376"/>
                <a:ext cx="4629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grpSp>
        <p:sp>
          <p:nvSpPr>
            <p:cNvPr id="197" name="ZoneTexte 196"/>
            <p:cNvSpPr txBox="1"/>
            <p:nvPr/>
          </p:nvSpPr>
          <p:spPr>
            <a:xfrm>
              <a:off x="0" y="112666"/>
              <a:ext cx="9206865" cy="461665"/>
            </a:xfrm>
            <a:prstGeom prst="rect">
              <a:avLst/>
            </a:prstGeom>
            <a:noFill/>
          </p:spPr>
          <p:txBody>
            <a:bodyPr wrap="square" rtlCol="0">
              <a:spAutoFit/>
            </a:bodyPr>
            <a:lstStyle/>
            <a:p>
              <a:pPr algn="ctr"/>
              <a:r>
                <a:rPr lang="fr-FR" sz="2400" b="1" dirty="0" err="1">
                  <a:solidFill>
                    <a:schemeClr val="bg1"/>
                  </a:solidFill>
                </a:rPr>
                <a:t>Hierarchical</a:t>
              </a:r>
              <a:r>
                <a:rPr lang="fr-FR" sz="2400" b="1" dirty="0">
                  <a:solidFill>
                    <a:schemeClr val="bg1"/>
                  </a:solidFill>
                </a:rPr>
                <a:t> Evolutive System.  Complexification </a:t>
              </a:r>
              <a:r>
                <a:rPr lang="fr-FR" sz="2400" b="1" dirty="0" err="1">
                  <a:solidFill>
                    <a:schemeClr val="bg1"/>
                  </a:solidFill>
                </a:rPr>
                <a:t>Process</a:t>
              </a:r>
              <a:endParaRPr lang="fr-FR" sz="2400" b="1" dirty="0">
                <a:solidFill>
                  <a:schemeClr val="bg1"/>
                </a:solidFill>
              </a:endParaRPr>
            </a:p>
          </p:txBody>
        </p:sp>
        <p:sp>
          <p:nvSpPr>
            <p:cNvPr id="206" name="ZoneTexte 205"/>
            <p:cNvSpPr txBox="1"/>
            <p:nvPr/>
          </p:nvSpPr>
          <p:spPr>
            <a:xfrm>
              <a:off x="839076" y="4409146"/>
              <a:ext cx="7561005" cy="2092881"/>
            </a:xfrm>
            <a:prstGeom prst="rect">
              <a:avLst/>
            </a:prstGeom>
            <a:noFill/>
          </p:spPr>
          <p:txBody>
            <a:bodyPr wrap="square" rtlCol="0">
              <a:spAutoFit/>
            </a:bodyPr>
            <a:lstStyle/>
            <a:p>
              <a:pPr algn="just">
                <a:spcBef>
                  <a:spcPts val="600"/>
                </a:spcBef>
              </a:pPr>
              <a:r>
                <a:rPr lang="en-GB" sz="2000" i="1" dirty="0">
                  <a:solidFill>
                    <a:schemeClr val="bg1"/>
                  </a:solidFill>
                </a:rPr>
                <a:t>Procedure</a:t>
              </a:r>
              <a:r>
                <a:rPr lang="en-GB" sz="2000" dirty="0">
                  <a:solidFill>
                    <a:schemeClr val="bg1"/>
                  </a:solidFill>
                </a:rPr>
                <a:t> (= semi-sketch) on a category </a:t>
              </a:r>
              <a:r>
                <a:rPr lang="en-GB" sz="2000" dirty="0" err="1">
                  <a:solidFill>
                    <a:schemeClr val="bg1"/>
                  </a:solidFill>
                </a:rPr>
                <a:t>Ht</a:t>
              </a:r>
              <a:r>
                <a:rPr lang="en-GB" sz="2000" dirty="0">
                  <a:solidFill>
                    <a:schemeClr val="bg1"/>
                  </a:solidFill>
                </a:rPr>
                <a:t> : elements X (to suppress); patterns P', Q' (to 'bind' by adding colimits).</a:t>
              </a:r>
            </a:p>
            <a:p>
              <a:pPr algn="just">
                <a:spcBef>
                  <a:spcPts val="1200"/>
                </a:spcBef>
              </a:pPr>
              <a:r>
                <a:rPr lang="en-GB" sz="2000" dirty="0">
                  <a:solidFill>
                    <a:schemeClr val="bg1"/>
                  </a:solidFill>
                </a:rPr>
                <a:t>COMPLEXIFICATION THEOREM:  </a:t>
              </a:r>
              <a:r>
                <a:rPr lang="en-GB" sz="2000" i="1" dirty="0">
                  <a:solidFill>
                    <a:schemeClr val="bg1"/>
                  </a:solidFill>
                </a:rPr>
                <a:t>There is a  'universal solution'  to the problem of constructing a partial functor transition from </a:t>
              </a:r>
              <a:r>
                <a:rPr lang="en-GB" sz="2000" dirty="0" err="1">
                  <a:solidFill>
                    <a:schemeClr val="bg1"/>
                  </a:solidFill>
                </a:rPr>
                <a:t>Ht</a:t>
              </a:r>
              <a:r>
                <a:rPr lang="en-GB" sz="2000" i="1" dirty="0">
                  <a:solidFill>
                    <a:schemeClr val="bg1"/>
                  </a:solidFill>
                </a:rPr>
                <a:t> to a category </a:t>
              </a:r>
              <a:r>
                <a:rPr lang="en-GB" sz="2000" dirty="0" err="1">
                  <a:solidFill>
                    <a:schemeClr val="bg1"/>
                  </a:solidFill>
                </a:rPr>
                <a:t>Ht</a:t>
              </a:r>
              <a:r>
                <a:rPr lang="en-GB" sz="2000" dirty="0">
                  <a:solidFill>
                    <a:schemeClr val="bg1"/>
                  </a:solidFill>
                </a:rPr>
                <a:t>'</a:t>
              </a:r>
              <a:r>
                <a:rPr lang="en-GB" sz="2000" i="1" dirty="0">
                  <a:solidFill>
                    <a:schemeClr val="bg1"/>
                  </a:solidFill>
                </a:rPr>
                <a:t> containing  </a:t>
              </a:r>
              <a:r>
                <a:rPr lang="en-GB" sz="2000" dirty="0" err="1">
                  <a:solidFill>
                    <a:schemeClr val="bg1"/>
                  </a:solidFill>
                </a:rPr>
                <a:t>Ht</a:t>
              </a:r>
              <a:r>
                <a:rPr lang="en-GB" sz="2000" dirty="0">
                  <a:solidFill>
                    <a:schemeClr val="bg1"/>
                  </a:solidFill>
                </a:rPr>
                <a:t>\X</a:t>
              </a:r>
              <a:r>
                <a:rPr lang="en-GB" sz="2000" i="1" dirty="0">
                  <a:solidFill>
                    <a:schemeClr val="bg1"/>
                  </a:solidFill>
                </a:rPr>
                <a:t> and in which </a:t>
              </a:r>
              <a:r>
                <a:rPr lang="en-GB" sz="2000" dirty="0">
                  <a:solidFill>
                    <a:schemeClr val="bg1"/>
                  </a:solidFill>
                </a:rPr>
                <a:t>P' </a:t>
              </a:r>
              <a:r>
                <a:rPr lang="en-GB" sz="2000" i="1" dirty="0">
                  <a:solidFill>
                    <a:schemeClr val="bg1"/>
                  </a:solidFill>
                </a:rPr>
                <a:t>and </a:t>
              </a:r>
              <a:r>
                <a:rPr lang="en-GB" sz="2000" dirty="0">
                  <a:solidFill>
                    <a:schemeClr val="bg1"/>
                  </a:solidFill>
                </a:rPr>
                <a:t>Q'</a:t>
              </a:r>
              <a:r>
                <a:rPr lang="en-GB" sz="2000" i="1" dirty="0">
                  <a:solidFill>
                    <a:schemeClr val="bg1"/>
                  </a:solidFill>
                </a:rPr>
                <a:t> acquire a colimit. If </a:t>
              </a:r>
              <a:r>
                <a:rPr lang="en-GB" sz="2000" dirty="0" err="1">
                  <a:solidFill>
                    <a:schemeClr val="bg1"/>
                  </a:solidFill>
                </a:rPr>
                <a:t>Ht</a:t>
              </a:r>
              <a:r>
                <a:rPr lang="en-GB" sz="2000" i="1" dirty="0">
                  <a:solidFill>
                    <a:schemeClr val="bg1"/>
                  </a:solidFill>
                </a:rPr>
                <a:t> satisfies MP, complex links  may emerge in </a:t>
              </a:r>
              <a:r>
                <a:rPr lang="en-GB" sz="2000" dirty="0" err="1">
                  <a:solidFill>
                    <a:schemeClr val="bg1"/>
                  </a:solidFill>
                </a:rPr>
                <a:t>Ht</a:t>
              </a:r>
              <a:r>
                <a:rPr lang="en-GB" sz="2000" dirty="0">
                  <a:solidFill>
                    <a:schemeClr val="bg1"/>
                  </a:solidFill>
                </a:rPr>
                <a:t>'.</a:t>
              </a:r>
              <a:endParaRPr lang="fr-FR" sz="2000" b="1" dirty="0">
                <a:solidFill>
                  <a:schemeClr val="bg1"/>
                </a:solidFill>
              </a:endParaRPr>
            </a:p>
          </p:txBody>
        </p:sp>
      </p:grpSp>
      <p:grpSp>
        <p:nvGrpSpPr>
          <p:cNvPr id="207" name="Groupe 170"/>
          <p:cNvGrpSpPr/>
          <p:nvPr/>
        </p:nvGrpSpPr>
        <p:grpSpPr>
          <a:xfrm>
            <a:off x="1113248" y="2012931"/>
            <a:ext cx="1054975" cy="989191"/>
            <a:chOff x="1113248" y="2338839"/>
            <a:chExt cx="1054975" cy="989191"/>
          </a:xfrm>
        </p:grpSpPr>
        <p:grpSp>
          <p:nvGrpSpPr>
            <p:cNvPr id="208" name="Groupe 169"/>
            <p:cNvGrpSpPr/>
            <p:nvPr/>
          </p:nvGrpSpPr>
          <p:grpSpPr>
            <a:xfrm>
              <a:off x="1113248" y="2338839"/>
              <a:ext cx="1054975" cy="989191"/>
              <a:chOff x="1113248" y="2338839"/>
              <a:chExt cx="1054975" cy="989191"/>
            </a:xfrm>
          </p:grpSpPr>
          <p:sp>
            <p:nvSpPr>
              <p:cNvPr id="210" name="Forme libre 209"/>
              <p:cNvSpPr/>
              <p:nvPr/>
            </p:nvSpPr>
            <p:spPr>
              <a:xfrm>
                <a:off x="1566555" y="2489484"/>
                <a:ext cx="601668" cy="777540"/>
              </a:xfrm>
              <a:custGeom>
                <a:avLst/>
                <a:gdLst>
                  <a:gd name="connsiteX0" fmla="*/ 2398541 w 2398541"/>
                  <a:gd name="connsiteY0" fmla="*/ 2264898 h 2954215"/>
                  <a:gd name="connsiteX1" fmla="*/ 0 w 2398541"/>
                  <a:gd name="connsiteY1" fmla="*/ 0 h 2954215"/>
                  <a:gd name="connsiteX2" fmla="*/ 829993 w 2398541"/>
                  <a:gd name="connsiteY2" fmla="*/ 2954215 h 2954215"/>
                  <a:gd name="connsiteX3" fmla="*/ 2398541 w 2398541"/>
                  <a:gd name="connsiteY3" fmla="*/ 2264898 h 2954215"/>
                  <a:gd name="connsiteX0" fmla="*/ 2286000 w 2286000"/>
                  <a:gd name="connsiteY0" fmla="*/ 2264898 h 2954215"/>
                  <a:gd name="connsiteX1" fmla="*/ 0 w 2286000"/>
                  <a:gd name="connsiteY1" fmla="*/ 0 h 2954215"/>
                  <a:gd name="connsiteX2" fmla="*/ 829993 w 2286000"/>
                  <a:gd name="connsiteY2" fmla="*/ 2954215 h 2954215"/>
                  <a:gd name="connsiteX3" fmla="*/ 2286000 w 2286000"/>
                  <a:gd name="connsiteY3" fmla="*/ 2264898 h 2954215"/>
                </a:gdLst>
                <a:ahLst/>
                <a:cxnLst>
                  <a:cxn ang="0">
                    <a:pos x="connsiteX0" y="connsiteY0"/>
                  </a:cxn>
                  <a:cxn ang="0">
                    <a:pos x="connsiteX1" y="connsiteY1"/>
                  </a:cxn>
                  <a:cxn ang="0">
                    <a:pos x="connsiteX2" y="connsiteY2"/>
                  </a:cxn>
                  <a:cxn ang="0">
                    <a:pos x="connsiteX3" y="connsiteY3"/>
                  </a:cxn>
                </a:cxnLst>
                <a:rect l="l" t="t" r="r" b="b"/>
                <a:pathLst>
                  <a:path w="2286000" h="2954215">
                    <a:moveTo>
                      <a:pt x="2286000" y="2264898"/>
                    </a:moveTo>
                    <a:lnTo>
                      <a:pt x="0" y="0"/>
                    </a:lnTo>
                    <a:lnTo>
                      <a:pt x="829993" y="2954215"/>
                    </a:lnTo>
                    <a:lnTo>
                      <a:pt x="2286000" y="2264898"/>
                    </a:lnTo>
                    <a:close/>
                  </a:path>
                </a:pathLst>
              </a:custGeom>
              <a:solidFill>
                <a:srgbClr val="E3B8C9"/>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1" name="Forme libre 210"/>
              <p:cNvSpPr/>
              <p:nvPr/>
            </p:nvSpPr>
            <p:spPr>
              <a:xfrm>
                <a:off x="1113248" y="2482897"/>
                <a:ext cx="447753" cy="845133"/>
              </a:xfrm>
              <a:custGeom>
                <a:avLst/>
                <a:gdLst>
                  <a:gd name="connsiteX0" fmla="*/ 0 w 1988288"/>
                  <a:gd name="connsiteY0" fmla="*/ 2721935 h 3211033"/>
                  <a:gd name="connsiteX1" fmla="*/ 1988288 w 1988288"/>
                  <a:gd name="connsiteY1" fmla="*/ 0 h 3211033"/>
                  <a:gd name="connsiteX2" fmla="*/ 1765004 w 1988288"/>
                  <a:gd name="connsiteY2" fmla="*/ 3211033 h 3211033"/>
                  <a:gd name="connsiteX3" fmla="*/ 0 w 1988288"/>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Lst>
                <a:ahLst/>
                <a:cxnLst>
                  <a:cxn ang="0">
                    <a:pos x="connsiteX0" y="connsiteY0"/>
                  </a:cxn>
                  <a:cxn ang="0">
                    <a:pos x="connsiteX1" y="connsiteY1"/>
                  </a:cxn>
                  <a:cxn ang="0">
                    <a:pos x="connsiteX2" y="connsiteY2"/>
                  </a:cxn>
                  <a:cxn ang="0">
                    <a:pos x="connsiteX3" y="connsiteY3"/>
                  </a:cxn>
                </a:cxnLst>
                <a:rect l="l" t="t" r="r" b="b"/>
                <a:pathLst>
                  <a:path w="1701209" h="3211033">
                    <a:moveTo>
                      <a:pt x="0" y="2721935"/>
                    </a:moveTo>
                    <a:lnTo>
                      <a:pt x="1701209" y="0"/>
                    </a:lnTo>
                    <a:lnTo>
                      <a:pt x="1477925" y="3211033"/>
                    </a:lnTo>
                    <a:lnTo>
                      <a:pt x="0" y="2721935"/>
                    </a:lnTo>
                    <a:close/>
                  </a:path>
                </a:pathLst>
              </a:custGeom>
              <a:solidFill>
                <a:srgbClr val="E7A075"/>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2" name="ZoneTexte 211"/>
              <p:cNvSpPr txBox="1"/>
              <p:nvPr/>
            </p:nvSpPr>
            <p:spPr>
              <a:xfrm>
                <a:off x="1539947" y="2338839"/>
                <a:ext cx="266420" cy="276999"/>
              </a:xfrm>
              <a:prstGeom prst="rect">
                <a:avLst/>
              </a:prstGeom>
              <a:noFill/>
            </p:spPr>
            <p:txBody>
              <a:bodyPr wrap="none" rtlCol="0">
                <a:spAutoFit/>
              </a:bodyPr>
              <a:lstStyle/>
              <a:p>
                <a:r>
                  <a:rPr lang="fr-FR" sz="1200" dirty="0"/>
                  <a:t>C</a:t>
                </a:r>
              </a:p>
            </p:txBody>
          </p:sp>
        </p:grpSp>
        <p:sp>
          <p:nvSpPr>
            <p:cNvPr id="209" name="Ellipse 208"/>
            <p:cNvSpPr/>
            <p:nvPr/>
          </p:nvSpPr>
          <p:spPr>
            <a:xfrm>
              <a:off x="1542126" y="2463460"/>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3" name="Groupe 165"/>
          <p:cNvGrpSpPr/>
          <p:nvPr/>
        </p:nvGrpSpPr>
        <p:grpSpPr>
          <a:xfrm>
            <a:off x="190285" y="1786129"/>
            <a:ext cx="2798528" cy="2202426"/>
            <a:chOff x="190285" y="2112037"/>
            <a:chExt cx="2798528" cy="2202426"/>
          </a:xfrm>
        </p:grpSpPr>
        <p:sp>
          <p:nvSpPr>
            <p:cNvPr id="214" name="ZoneTexte 213"/>
            <p:cNvSpPr txBox="1"/>
            <p:nvPr/>
          </p:nvSpPr>
          <p:spPr>
            <a:xfrm rot="16200000">
              <a:off x="2733" y="2299589"/>
              <a:ext cx="636713" cy="261610"/>
            </a:xfrm>
            <a:prstGeom prst="rect">
              <a:avLst/>
            </a:prstGeom>
            <a:noFill/>
          </p:spPr>
          <p:txBody>
            <a:bodyPr wrap="none" rtlCol="0">
              <a:spAutoFit/>
            </a:bodyPr>
            <a:lstStyle/>
            <a:p>
              <a:r>
                <a:rPr lang="fr-FR" sz="900" dirty="0" err="1">
                  <a:solidFill>
                    <a:schemeClr val="bg1"/>
                  </a:solidFill>
                </a:rPr>
                <a:t>level</a:t>
              </a:r>
              <a:r>
                <a:rPr lang="fr-FR" sz="1050" dirty="0">
                  <a:solidFill>
                    <a:schemeClr val="bg1"/>
                  </a:solidFill>
                </a:rPr>
                <a:t> </a:t>
              </a:r>
              <a:r>
                <a:rPr lang="fr-FR" sz="900" dirty="0">
                  <a:solidFill>
                    <a:schemeClr val="bg1"/>
                  </a:solidFill>
                </a:rPr>
                <a:t>n+1</a:t>
              </a:r>
              <a:endParaRPr lang="fr-FR" sz="1050" dirty="0">
                <a:solidFill>
                  <a:schemeClr val="bg1"/>
                </a:solidFill>
              </a:endParaRPr>
            </a:p>
          </p:txBody>
        </p:sp>
        <p:grpSp>
          <p:nvGrpSpPr>
            <p:cNvPr id="215" name="Groupe 161"/>
            <p:cNvGrpSpPr/>
            <p:nvPr/>
          </p:nvGrpSpPr>
          <p:grpSpPr>
            <a:xfrm>
              <a:off x="197126" y="2680631"/>
              <a:ext cx="2791687" cy="1633832"/>
              <a:chOff x="197126" y="2680631"/>
              <a:chExt cx="2791687" cy="1633832"/>
            </a:xfrm>
          </p:grpSpPr>
          <p:sp>
            <p:nvSpPr>
              <p:cNvPr id="216" name="Ellipse 215"/>
              <p:cNvSpPr/>
              <p:nvPr/>
            </p:nvSpPr>
            <p:spPr>
              <a:xfrm>
                <a:off x="1773692" y="3011805"/>
                <a:ext cx="450543" cy="408574"/>
              </a:xfrm>
              <a:prstGeom prst="ellipse">
                <a:avLst/>
              </a:prstGeom>
              <a:solidFill>
                <a:srgbClr val="F04F3E"/>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7" name="Ellipse 216"/>
              <p:cNvSpPr/>
              <p:nvPr/>
            </p:nvSpPr>
            <p:spPr>
              <a:xfrm>
                <a:off x="1075011" y="3102288"/>
                <a:ext cx="450543" cy="408574"/>
              </a:xfrm>
              <a:prstGeom prst="ellipse">
                <a:avLst/>
              </a:prstGeom>
              <a:solidFill>
                <a:srgbClr val="ECC99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8" name="Ellipse 217"/>
              <p:cNvSpPr/>
              <p:nvPr/>
            </p:nvSpPr>
            <p:spPr>
              <a:xfrm>
                <a:off x="1854313" y="3164750"/>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9" name="Ellipse 218"/>
              <p:cNvSpPr/>
              <p:nvPr/>
            </p:nvSpPr>
            <p:spPr>
              <a:xfrm>
                <a:off x="1979331" y="3224084"/>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0" name="Ellipse 219"/>
              <p:cNvSpPr/>
              <p:nvPr/>
            </p:nvSpPr>
            <p:spPr>
              <a:xfrm>
                <a:off x="2091649" y="3268534"/>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1" name="Ellipse 220"/>
              <p:cNvSpPr/>
              <p:nvPr/>
            </p:nvSpPr>
            <p:spPr>
              <a:xfrm>
                <a:off x="2365099" y="2702107"/>
                <a:ext cx="450542" cy="408574"/>
              </a:xfrm>
              <a:prstGeom prst="ellipse">
                <a:avLst/>
              </a:prstGeom>
              <a:solidFill>
                <a:srgbClr val="F04F3E"/>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2" name="Ellipse 221"/>
              <p:cNvSpPr/>
              <p:nvPr/>
            </p:nvSpPr>
            <p:spPr>
              <a:xfrm>
                <a:off x="550224" y="2888361"/>
                <a:ext cx="450543" cy="408574"/>
              </a:xfrm>
              <a:prstGeom prst="ellipse">
                <a:avLst/>
              </a:prstGeom>
              <a:solidFill>
                <a:srgbClr val="ECC99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23" name="Groupe 62"/>
              <p:cNvGrpSpPr/>
              <p:nvPr/>
            </p:nvGrpSpPr>
            <p:grpSpPr>
              <a:xfrm>
                <a:off x="710705" y="2964965"/>
                <a:ext cx="691654" cy="445593"/>
                <a:chOff x="988992" y="3690941"/>
                <a:chExt cx="691654" cy="445593"/>
              </a:xfrm>
            </p:grpSpPr>
            <p:sp>
              <p:nvSpPr>
                <p:cNvPr id="267" name="Ellipse 266"/>
                <p:cNvSpPr/>
                <p:nvPr/>
              </p:nvSpPr>
              <p:spPr>
                <a:xfrm>
                  <a:off x="1643042" y="3929066"/>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8" name="Ellipse 267"/>
                <p:cNvSpPr/>
                <p:nvPr/>
              </p:nvSpPr>
              <p:spPr>
                <a:xfrm>
                  <a:off x="1465241" y="4098930"/>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9" name="Ellipse 268"/>
                <p:cNvSpPr/>
                <p:nvPr/>
              </p:nvSpPr>
              <p:spPr>
                <a:xfrm>
                  <a:off x="1549379" y="4008938"/>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0" name="Ellipse 269"/>
                <p:cNvSpPr/>
                <p:nvPr/>
              </p:nvSpPr>
              <p:spPr>
                <a:xfrm>
                  <a:off x="988992" y="369094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1" name="Ellipse 270"/>
                <p:cNvSpPr/>
                <p:nvPr/>
              </p:nvSpPr>
              <p:spPr>
                <a:xfrm>
                  <a:off x="1017566" y="3924305"/>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2" name="Ellipse 271"/>
                <p:cNvSpPr/>
                <p:nvPr/>
              </p:nvSpPr>
              <p:spPr>
                <a:xfrm>
                  <a:off x="1000104" y="3805738"/>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4" name="Groupe 66"/>
              <p:cNvGrpSpPr/>
              <p:nvPr/>
            </p:nvGrpSpPr>
            <p:grpSpPr>
              <a:xfrm rot="19355023">
                <a:off x="2485529" y="2799865"/>
                <a:ext cx="215405" cy="207468"/>
                <a:chOff x="2741591" y="3525841"/>
                <a:chExt cx="215405" cy="207468"/>
              </a:xfrm>
            </p:grpSpPr>
            <p:sp>
              <p:nvSpPr>
                <p:cNvPr id="263" name="Ellipse 262"/>
                <p:cNvSpPr/>
                <p:nvPr/>
              </p:nvSpPr>
              <p:spPr>
                <a:xfrm>
                  <a:off x="2919392" y="352584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4" name="Ellipse 263"/>
                <p:cNvSpPr/>
                <p:nvPr/>
              </p:nvSpPr>
              <p:spPr>
                <a:xfrm>
                  <a:off x="2741591" y="3695705"/>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5" name="Ellipse 264"/>
                <p:cNvSpPr/>
                <p:nvPr/>
              </p:nvSpPr>
              <p:spPr>
                <a:xfrm>
                  <a:off x="2825729" y="3605713"/>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25" name="Connecteur droit avec flèche 224"/>
              <p:cNvCxnSpPr/>
              <p:nvPr/>
            </p:nvCxnSpPr>
            <p:spPr>
              <a:xfrm rot="5400000" flipH="1" flipV="1">
                <a:off x="1955454" y="2873948"/>
                <a:ext cx="222758" cy="3880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Connecteur droit 225"/>
              <p:cNvCxnSpPr/>
              <p:nvPr/>
            </p:nvCxnSpPr>
            <p:spPr>
              <a:xfrm flipV="1">
                <a:off x="2185513" y="2799900"/>
                <a:ext cx="411789" cy="195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Connecteur droit avec flèche 226"/>
              <p:cNvCxnSpPr/>
              <p:nvPr/>
            </p:nvCxnSpPr>
            <p:spPr>
              <a:xfrm flipV="1">
                <a:off x="2019760" y="3042749"/>
                <a:ext cx="305453" cy="1783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8" name="Connecteur droit 227"/>
              <p:cNvCxnSpPr/>
              <p:nvPr/>
            </p:nvCxnSpPr>
            <p:spPr>
              <a:xfrm flipV="1">
                <a:off x="2175988" y="2897400"/>
                <a:ext cx="425319" cy="23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Connecteur droit avec flèche 228"/>
              <p:cNvCxnSpPr/>
              <p:nvPr/>
            </p:nvCxnSpPr>
            <p:spPr>
              <a:xfrm flipV="1">
                <a:off x="2086435" y="3125299"/>
                <a:ext cx="305453" cy="1783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0" name="Connecteur droit 229"/>
              <p:cNvCxnSpPr/>
              <p:nvPr/>
            </p:nvCxnSpPr>
            <p:spPr>
              <a:xfrm flipV="1">
                <a:off x="2242663" y="3036496"/>
                <a:ext cx="316632" cy="174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Connecteur droit avec flèche 230"/>
              <p:cNvCxnSpPr/>
              <p:nvPr/>
            </p:nvCxnSpPr>
            <p:spPr>
              <a:xfrm flipH="1" flipV="1">
                <a:off x="1022437" y="3079508"/>
                <a:ext cx="379922" cy="14238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Connecteur droit 231"/>
              <p:cNvCxnSpPr/>
              <p:nvPr/>
            </p:nvCxnSpPr>
            <p:spPr>
              <a:xfrm rot="21142993" flipH="1" flipV="1">
                <a:off x="700442" y="2958092"/>
                <a:ext cx="404098" cy="18126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3" name="Connecteur droit avec flèche 232"/>
              <p:cNvCxnSpPr/>
              <p:nvPr/>
            </p:nvCxnSpPr>
            <p:spPr>
              <a:xfrm rot="21142993" flipH="1" flipV="1">
                <a:off x="994399" y="3153175"/>
                <a:ext cx="299748" cy="16555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4" name="Connecteur droit 233"/>
              <p:cNvCxnSpPr/>
              <p:nvPr/>
            </p:nvCxnSpPr>
            <p:spPr>
              <a:xfrm rot="10800000">
                <a:off x="705970" y="3080852"/>
                <a:ext cx="358769" cy="130173"/>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Connecteur droit 234"/>
              <p:cNvCxnSpPr/>
              <p:nvPr/>
            </p:nvCxnSpPr>
            <p:spPr>
              <a:xfrm rot="10800000">
                <a:off x="756299" y="3214340"/>
                <a:ext cx="286215" cy="104635"/>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2" name="Connecteur droit avec flèche 241"/>
              <p:cNvCxnSpPr/>
              <p:nvPr/>
            </p:nvCxnSpPr>
            <p:spPr>
              <a:xfrm rot="16200000" flipV="1">
                <a:off x="1015718" y="3178303"/>
                <a:ext cx="108453" cy="29821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Connecteur droit 242"/>
              <p:cNvCxnSpPr/>
              <p:nvPr/>
            </p:nvCxnSpPr>
            <p:spPr>
              <a:xfrm>
                <a:off x="302738" y="3780313"/>
                <a:ext cx="2616200" cy="15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44" name="Connecteur droit 243"/>
              <p:cNvCxnSpPr/>
              <p:nvPr/>
            </p:nvCxnSpPr>
            <p:spPr>
              <a:xfrm>
                <a:off x="302738" y="2680631"/>
                <a:ext cx="2616200" cy="15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45" name="Ellipse 244"/>
              <p:cNvSpPr/>
              <p:nvPr/>
            </p:nvSpPr>
            <p:spPr>
              <a:xfrm>
                <a:off x="1812494" y="392188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6" name="Ellipse 245"/>
              <p:cNvSpPr/>
              <p:nvPr/>
            </p:nvSpPr>
            <p:spPr>
              <a:xfrm>
                <a:off x="2021452" y="4085477"/>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7" name="Ellipse 246"/>
              <p:cNvSpPr/>
              <p:nvPr/>
            </p:nvSpPr>
            <p:spPr>
              <a:xfrm>
                <a:off x="2507970" y="4010249"/>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8" name="Ellipse 247"/>
              <p:cNvSpPr/>
              <p:nvPr/>
            </p:nvSpPr>
            <p:spPr>
              <a:xfrm>
                <a:off x="2289622" y="3961106"/>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9" name="ZoneTexte 248"/>
              <p:cNvSpPr txBox="1"/>
              <p:nvPr/>
            </p:nvSpPr>
            <p:spPr>
              <a:xfrm>
                <a:off x="468771" y="2944363"/>
                <a:ext cx="358815" cy="276999"/>
              </a:xfrm>
              <a:prstGeom prst="rect">
                <a:avLst/>
              </a:prstGeom>
              <a:noFill/>
            </p:spPr>
            <p:txBody>
              <a:bodyPr wrap="square" rtlCol="0">
                <a:spAutoFit/>
              </a:bodyPr>
              <a:lstStyle/>
              <a:p>
                <a:r>
                  <a:rPr lang="fr-FR" sz="1200" dirty="0"/>
                  <a:t>Q'</a:t>
                </a:r>
              </a:p>
            </p:txBody>
          </p:sp>
          <p:sp>
            <p:nvSpPr>
              <p:cNvPr id="250" name="ZoneTexte 249"/>
              <p:cNvSpPr txBox="1"/>
              <p:nvPr/>
            </p:nvSpPr>
            <p:spPr>
              <a:xfrm>
                <a:off x="1240371" y="3224391"/>
                <a:ext cx="341471" cy="276999"/>
              </a:xfrm>
              <a:prstGeom prst="rect">
                <a:avLst/>
              </a:prstGeom>
              <a:noFill/>
            </p:spPr>
            <p:txBody>
              <a:bodyPr wrap="square" rtlCol="0">
                <a:spAutoFit/>
              </a:bodyPr>
              <a:lstStyle/>
              <a:p>
                <a:r>
                  <a:rPr lang="fr-FR" sz="1200" dirty="0"/>
                  <a:t>Q</a:t>
                </a:r>
              </a:p>
            </p:txBody>
          </p:sp>
          <p:sp>
            <p:nvSpPr>
              <p:cNvPr id="252" name="ZoneTexte 251"/>
              <p:cNvSpPr txBox="1"/>
              <p:nvPr/>
            </p:nvSpPr>
            <p:spPr>
              <a:xfrm>
                <a:off x="1766373" y="3159345"/>
                <a:ext cx="373264" cy="276999"/>
              </a:xfrm>
              <a:prstGeom prst="rect">
                <a:avLst/>
              </a:prstGeom>
              <a:noFill/>
            </p:spPr>
            <p:txBody>
              <a:bodyPr wrap="square" rtlCol="0">
                <a:spAutoFit/>
              </a:bodyPr>
              <a:lstStyle/>
              <a:p>
                <a:r>
                  <a:rPr lang="fr-FR" sz="1200" dirty="0"/>
                  <a:t>P</a:t>
                </a:r>
              </a:p>
            </p:txBody>
          </p:sp>
          <p:sp>
            <p:nvSpPr>
              <p:cNvPr id="254" name="ZoneTexte 253"/>
              <p:cNvSpPr txBox="1"/>
              <p:nvPr/>
            </p:nvSpPr>
            <p:spPr>
              <a:xfrm>
                <a:off x="2560958" y="2751215"/>
                <a:ext cx="427855" cy="276999"/>
              </a:xfrm>
              <a:prstGeom prst="rect">
                <a:avLst/>
              </a:prstGeom>
              <a:noFill/>
            </p:spPr>
            <p:txBody>
              <a:bodyPr wrap="square" rtlCol="0">
                <a:spAutoFit/>
              </a:bodyPr>
              <a:lstStyle/>
              <a:p>
                <a:r>
                  <a:rPr lang="fr-FR" sz="1200" dirty="0"/>
                  <a:t>P'</a:t>
                </a:r>
              </a:p>
            </p:txBody>
          </p:sp>
          <p:sp>
            <p:nvSpPr>
              <p:cNvPr id="255" name="ZoneTexte 254"/>
              <p:cNvSpPr txBox="1"/>
              <p:nvPr/>
            </p:nvSpPr>
            <p:spPr>
              <a:xfrm rot="16200000">
                <a:off x="74496" y="3243217"/>
                <a:ext cx="506870" cy="261610"/>
              </a:xfrm>
              <a:prstGeom prst="rect">
                <a:avLst/>
              </a:prstGeom>
              <a:noFill/>
            </p:spPr>
            <p:txBody>
              <a:bodyPr wrap="none" rtlCol="0">
                <a:spAutoFit/>
              </a:bodyPr>
              <a:lstStyle/>
              <a:p>
                <a:r>
                  <a:rPr lang="fr-FR" sz="900" dirty="0" err="1">
                    <a:solidFill>
                      <a:schemeClr val="bg1"/>
                    </a:solidFill>
                  </a:rPr>
                  <a:t>level</a:t>
                </a:r>
                <a:r>
                  <a:rPr lang="fr-FR" sz="1050" dirty="0">
                    <a:solidFill>
                      <a:schemeClr val="bg1"/>
                    </a:solidFill>
                  </a:rPr>
                  <a:t> </a:t>
                </a:r>
                <a:r>
                  <a:rPr lang="fr-FR" sz="900" dirty="0">
                    <a:solidFill>
                      <a:schemeClr val="bg1"/>
                    </a:solidFill>
                  </a:rPr>
                  <a:t>n</a:t>
                </a:r>
                <a:endParaRPr lang="fr-FR" sz="1050" dirty="0">
                  <a:solidFill>
                    <a:schemeClr val="bg1"/>
                  </a:solidFill>
                </a:endParaRPr>
              </a:p>
            </p:txBody>
          </p:sp>
          <p:sp>
            <p:nvSpPr>
              <p:cNvPr id="260" name="ZoneTexte 259"/>
              <p:cNvSpPr txBox="1"/>
              <p:nvPr/>
            </p:nvSpPr>
            <p:spPr>
              <a:xfrm rot="16200000">
                <a:off x="74424" y="3953627"/>
                <a:ext cx="490840" cy="230832"/>
              </a:xfrm>
              <a:prstGeom prst="rect">
                <a:avLst/>
              </a:prstGeom>
              <a:noFill/>
            </p:spPr>
            <p:txBody>
              <a:bodyPr wrap="none" rtlCol="0">
                <a:spAutoFit/>
              </a:bodyPr>
              <a:lstStyle/>
              <a:p>
                <a:r>
                  <a:rPr lang="fr-FR" sz="900" dirty="0" err="1">
                    <a:solidFill>
                      <a:schemeClr val="bg1"/>
                    </a:solidFill>
                  </a:rPr>
                  <a:t>level</a:t>
                </a:r>
                <a:r>
                  <a:rPr lang="fr-FR" sz="900" dirty="0">
                    <a:solidFill>
                      <a:schemeClr val="bg1"/>
                    </a:solidFill>
                  </a:rPr>
                  <a:t> 0</a:t>
                </a:r>
              </a:p>
            </p:txBody>
          </p:sp>
          <p:cxnSp>
            <p:nvCxnSpPr>
              <p:cNvPr id="262" name="Connecteur droit avec flèche 261"/>
              <p:cNvCxnSpPr>
                <a:stCxn id="246" idx="6"/>
                <a:endCxn id="248" idx="2"/>
              </p:cNvCxnSpPr>
              <p:nvPr/>
            </p:nvCxnSpPr>
            <p:spPr>
              <a:xfrm flipV="1">
                <a:off x="2059056" y="3979908"/>
                <a:ext cx="230566" cy="1243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73" name="Explosion 2 272"/>
          <p:cNvSpPr/>
          <p:nvPr/>
        </p:nvSpPr>
        <p:spPr>
          <a:xfrm>
            <a:off x="617472" y="3199386"/>
            <a:ext cx="463905" cy="164775"/>
          </a:xfrm>
          <a:prstGeom prst="irregularSeal2">
            <a:avLst/>
          </a:prstGeom>
          <a:solidFill>
            <a:schemeClr val="bg1">
              <a:lumMod val="85000"/>
            </a:schemeClr>
          </a:solidFill>
          <a:ln w="952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400" b="1" dirty="0">
              <a:solidFill>
                <a:srgbClr val="FF0000"/>
              </a:solidFill>
            </a:endParaRPr>
          </a:p>
        </p:txBody>
      </p:sp>
      <p:sp>
        <p:nvSpPr>
          <p:cNvPr id="275" name="ZoneTexte 274"/>
          <p:cNvSpPr txBox="1"/>
          <p:nvPr/>
        </p:nvSpPr>
        <p:spPr>
          <a:xfrm>
            <a:off x="652005" y="3045352"/>
            <a:ext cx="354584" cy="461665"/>
          </a:xfrm>
          <a:prstGeom prst="rect">
            <a:avLst/>
          </a:prstGeom>
          <a:noFill/>
        </p:spPr>
        <p:txBody>
          <a:bodyPr wrap="none" rtlCol="0">
            <a:spAutoFit/>
          </a:bodyPr>
          <a:lstStyle/>
          <a:p>
            <a:r>
              <a:rPr lang="fr-FR" sz="2400" b="1" dirty="0">
                <a:solidFill>
                  <a:srgbClr val="FF0000"/>
                </a:solidFill>
              </a:rPr>
              <a:t>X</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20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2000"/>
                                        <p:tgtEl>
                                          <p:spTgt spid="16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5"/>
                                        </p:tgtEl>
                                        <p:attrNameLst>
                                          <p:attrName>style.visibility</p:attrName>
                                        </p:attrNameLst>
                                      </p:cBhvr>
                                      <p:to>
                                        <p:strVal val="visible"/>
                                      </p:to>
                                    </p:set>
                                    <p:animEffect transition="in" filter="fade">
                                      <p:cBhvr>
                                        <p:cTn id="15" dur="2000"/>
                                        <p:tgtEl>
                                          <p:spTgt spid="195"/>
                                        </p:tgtEl>
                                      </p:cBhvr>
                                    </p:animEffect>
                                  </p:childTnLst>
                                </p:cTn>
                              </p:par>
                              <p:par>
                                <p:cTn id="16" presetID="10" presetClass="entr" presetSubtype="0" fill="hold"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fade">
                                      <p:cBhvr>
                                        <p:cTn id="18" dur="2000"/>
                                        <p:tgtEl>
                                          <p:spTgt spid="213"/>
                                        </p:tgtEl>
                                      </p:cBhvr>
                                    </p:animEffect>
                                  </p:childTnLst>
                                </p:cTn>
                              </p:par>
                              <p:par>
                                <p:cTn id="19" presetID="10" presetClass="entr" presetSubtype="0" fill="hold" nodeType="withEffect">
                                  <p:stCondLst>
                                    <p:cond delay="0"/>
                                  </p:stCondLst>
                                  <p:childTnLst>
                                    <p:set>
                                      <p:cBhvr>
                                        <p:cTn id="20" dur="1" fill="hold">
                                          <p:stCondLst>
                                            <p:cond delay="0"/>
                                          </p:stCondLst>
                                        </p:cTn>
                                        <p:tgtEl>
                                          <p:spTgt spid="207"/>
                                        </p:tgtEl>
                                        <p:attrNameLst>
                                          <p:attrName>style.visibility</p:attrName>
                                        </p:attrNameLst>
                                      </p:cBhvr>
                                      <p:to>
                                        <p:strVal val="visible"/>
                                      </p:to>
                                    </p:set>
                                    <p:animEffect transition="in" filter="fade">
                                      <p:cBhvr>
                                        <p:cTn id="21" dur="2000"/>
                                        <p:tgtEl>
                                          <p:spTgt spid="20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3"/>
                                        </p:tgtEl>
                                        <p:attrNameLst>
                                          <p:attrName>style.visibility</p:attrName>
                                        </p:attrNameLst>
                                      </p:cBhvr>
                                      <p:to>
                                        <p:strVal val="visible"/>
                                      </p:to>
                                    </p:set>
                                    <p:animEffect transition="in" filter="fade">
                                      <p:cBhvr>
                                        <p:cTn id="24" dur="2000"/>
                                        <p:tgtEl>
                                          <p:spTgt spid="27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3000"/>
                                        <p:tgtEl>
                                          <p:spTgt spid="273"/>
                                        </p:tgtEl>
                                      </p:cBhvr>
                                    </p:animEffect>
                                    <p:set>
                                      <p:cBhvr>
                                        <p:cTn id="29" dur="1" fill="hold">
                                          <p:stCondLst>
                                            <p:cond delay="2999"/>
                                          </p:stCondLst>
                                        </p:cTn>
                                        <p:tgtEl>
                                          <p:spTgt spid="273"/>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75"/>
                                        </p:tgtEl>
                                        <p:attrNameLst>
                                          <p:attrName>style.visibility</p:attrName>
                                        </p:attrNameLst>
                                      </p:cBhvr>
                                      <p:to>
                                        <p:strVal val="visible"/>
                                      </p:to>
                                    </p:set>
                                    <p:animEffect transition="in" filter="fade">
                                      <p:cBhvr>
                                        <p:cTn id="32" dur="2000"/>
                                        <p:tgtEl>
                                          <p:spTgt spid="2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3"/>
                                        </p:tgtEl>
                                        <p:attrNameLst>
                                          <p:attrName>style.visibility</p:attrName>
                                        </p:attrNameLst>
                                      </p:cBhvr>
                                      <p:to>
                                        <p:strVal val="visible"/>
                                      </p:to>
                                    </p:set>
                                    <p:animEffect transition="in" filter="wipe(down)">
                                      <p:cBhvr>
                                        <p:cTn id="37" dur="2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95" grpId="0"/>
      <p:bldP spid="273" grpId="0" animBg="1"/>
      <p:bldP spid="273" grpId="1" animBg="1"/>
      <p:bldP spid="2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52" name="Rectangle 151"/>
          <p:cNvSpPr/>
          <p:nvPr/>
        </p:nvSpPr>
        <p:spPr>
          <a:xfrm>
            <a:off x="0" y="10332"/>
            <a:ext cx="9144000" cy="6509442"/>
          </a:xfrm>
          <a:prstGeom prst="rect">
            <a:avLst/>
          </a:prstGeom>
          <a:solidFill>
            <a:srgbClr val="2626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45"/>
          <p:cNvGrpSpPr/>
          <p:nvPr/>
        </p:nvGrpSpPr>
        <p:grpSpPr>
          <a:xfrm>
            <a:off x="3030123" y="1471619"/>
            <a:ext cx="2798528" cy="2518267"/>
            <a:chOff x="3030123" y="1797527"/>
            <a:chExt cx="2798528" cy="2518267"/>
          </a:xfrm>
        </p:grpSpPr>
        <p:sp>
          <p:nvSpPr>
            <p:cNvPr id="172" name="Organigramme : Alternative 171"/>
            <p:cNvSpPr/>
            <p:nvPr/>
          </p:nvSpPr>
          <p:spPr>
            <a:xfrm>
              <a:off x="3261582" y="1797527"/>
              <a:ext cx="2518476" cy="2433899"/>
            </a:xfrm>
            <a:prstGeom prst="flowChartAlternateProcess">
              <a:avLst/>
            </a:prstGeom>
            <a:solidFill>
              <a:schemeClr val="accent3">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3" name="Groupe 282"/>
            <p:cNvGrpSpPr/>
            <p:nvPr/>
          </p:nvGrpSpPr>
          <p:grpSpPr>
            <a:xfrm>
              <a:off x="4865309" y="2046601"/>
              <a:ext cx="722692" cy="892507"/>
              <a:chOff x="2025471" y="1777320"/>
              <a:chExt cx="722692" cy="1160457"/>
            </a:xfrm>
          </p:grpSpPr>
          <p:sp>
            <p:nvSpPr>
              <p:cNvPr id="174" name="Forme libre 173"/>
              <p:cNvSpPr/>
              <p:nvPr/>
            </p:nvSpPr>
            <p:spPr>
              <a:xfrm>
                <a:off x="2042638" y="1950740"/>
                <a:ext cx="705525" cy="987037"/>
              </a:xfrm>
              <a:custGeom>
                <a:avLst/>
                <a:gdLst>
                  <a:gd name="connsiteX0" fmla="*/ 2398541 w 2398541"/>
                  <a:gd name="connsiteY0" fmla="*/ 2264898 h 2954215"/>
                  <a:gd name="connsiteX1" fmla="*/ 0 w 2398541"/>
                  <a:gd name="connsiteY1" fmla="*/ 0 h 2954215"/>
                  <a:gd name="connsiteX2" fmla="*/ 829993 w 2398541"/>
                  <a:gd name="connsiteY2" fmla="*/ 2954215 h 2954215"/>
                  <a:gd name="connsiteX3" fmla="*/ 2398541 w 2398541"/>
                  <a:gd name="connsiteY3" fmla="*/ 2264898 h 2954215"/>
                  <a:gd name="connsiteX0" fmla="*/ 2286000 w 2286000"/>
                  <a:gd name="connsiteY0" fmla="*/ 2264898 h 2954215"/>
                  <a:gd name="connsiteX1" fmla="*/ 0 w 2286000"/>
                  <a:gd name="connsiteY1" fmla="*/ 0 h 2954215"/>
                  <a:gd name="connsiteX2" fmla="*/ 829993 w 2286000"/>
                  <a:gd name="connsiteY2" fmla="*/ 2954215 h 2954215"/>
                  <a:gd name="connsiteX3" fmla="*/ 2286000 w 2286000"/>
                  <a:gd name="connsiteY3" fmla="*/ 2264898 h 2954215"/>
                  <a:gd name="connsiteX0" fmla="*/ 2523002 w 2523002"/>
                  <a:gd name="connsiteY0" fmla="*/ 2264898 h 2954215"/>
                  <a:gd name="connsiteX1" fmla="*/ 237002 w 2523002"/>
                  <a:gd name="connsiteY1" fmla="*/ 0 h 2954215"/>
                  <a:gd name="connsiteX2" fmla="*/ 0 w 2523002"/>
                  <a:gd name="connsiteY2" fmla="*/ 574235 h 2954215"/>
                  <a:gd name="connsiteX3" fmla="*/ 1066995 w 2523002"/>
                  <a:gd name="connsiteY3" fmla="*/ 2954215 h 2954215"/>
                  <a:gd name="connsiteX4" fmla="*/ 2523002 w 2523002"/>
                  <a:gd name="connsiteY4" fmla="*/ 2264898 h 2954215"/>
                  <a:gd name="connsiteX0" fmla="*/ 2523002 w 2523002"/>
                  <a:gd name="connsiteY0" fmla="*/ 1718798 h 2408115"/>
                  <a:gd name="connsiteX1" fmla="*/ 2052 w 2523002"/>
                  <a:gd name="connsiteY1" fmla="*/ 0 h 2408115"/>
                  <a:gd name="connsiteX2" fmla="*/ 0 w 2523002"/>
                  <a:gd name="connsiteY2" fmla="*/ 28135 h 2408115"/>
                  <a:gd name="connsiteX3" fmla="*/ 1066995 w 2523002"/>
                  <a:gd name="connsiteY3" fmla="*/ 2408115 h 2408115"/>
                  <a:gd name="connsiteX4" fmla="*/ 2523002 w 2523002"/>
                  <a:gd name="connsiteY4" fmla="*/ 1718798 h 2408115"/>
                  <a:gd name="connsiteX0" fmla="*/ 2523002 w 2523002"/>
                  <a:gd name="connsiteY0" fmla="*/ 1884280 h 2408115"/>
                  <a:gd name="connsiteX1" fmla="*/ 2052 w 2523002"/>
                  <a:gd name="connsiteY1" fmla="*/ 0 h 2408115"/>
                  <a:gd name="connsiteX2" fmla="*/ 0 w 2523002"/>
                  <a:gd name="connsiteY2" fmla="*/ 28135 h 2408115"/>
                  <a:gd name="connsiteX3" fmla="*/ 1066995 w 2523002"/>
                  <a:gd name="connsiteY3" fmla="*/ 2408115 h 2408115"/>
                  <a:gd name="connsiteX4" fmla="*/ 2523002 w 2523002"/>
                  <a:gd name="connsiteY4" fmla="*/ 1884280 h 2408115"/>
                  <a:gd name="connsiteX0" fmla="*/ 2523002 w 2523002"/>
                  <a:gd name="connsiteY0" fmla="*/ 2334203 h 2858038"/>
                  <a:gd name="connsiteX1" fmla="*/ 2052 w 2523002"/>
                  <a:gd name="connsiteY1" fmla="*/ 449923 h 2858038"/>
                  <a:gd name="connsiteX2" fmla="*/ 0 w 2523002"/>
                  <a:gd name="connsiteY2" fmla="*/ 0 h 2858038"/>
                  <a:gd name="connsiteX3" fmla="*/ 1066995 w 2523002"/>
                  <a:gd name="connsiteY3" fmla="*/ 2858038 h 2858038"/>
                  <a:gd name="connsiteX4" fmla="*/ 2523002 w 2523002"/>
                  <a:gd name="connsiteY4" fmla="*/ 2334203 h 2858038"/>
                  <a:gd name="connsiteX0" fmla="*/ 2523002 w 2523002"/>
                  <a:gd name="connsiteY0" fmla="*/ 2334203 h 2858038"/>
                  <a:gd name="connsiteX1" fmla="*/ 388089 w 2523002"/>
                  <a:gd name="connsiteY1" fmla="*/ 449923 h 2858038"/>
                  <a:gd name="connsiteX2" fmla="*/ 0 w 2523002"/>
                  <a:gd name="connsiteY2" fmla="*/ 0 h 2858038"/>
                  <a:gd name="connsiteX3" fmla="*/ 1066995 w 2523002"/>
                  <a:gd name="connsiteY3" fmla="*/ 2858038 h 2858038"/>
                  <a:gd name="connsiteX4" fmla="*/ 2523002 w 2523002"/>
                  <a:gd name="connsiteY4" fmla="*/ 2334203 h 2858038"/>
                  <a:gd name="connsiteX0" fmla="*/ 2523002 w 2523002"/>
                  <a:gd name="connsiteY0" fmla="*/ 2334203 h 2858038"/>
                  <a:gd name="connsiteX1" fmla="*/ 0 w 2523002"/>
                  <a:gd name="connsiteY1" fmla="*/ 0 h 2858038"/>
                  <a:gd name="connsiteX2" fmla="*/ 1066995 w 2523002"/>
                  <a:gd name="connsiteY2" fmla="*/ 2858038 h 2858038"/>
                  <a:gd name="connsiteX3" fmla="*/ 2523002 w 2523002"/>
                  <a:gd name="connsiteY3" fmla="*/ 2334203 h 2858038"/>
                </a:gdLst>
                <a:ahLst/>
                <a:cxnLst>
                  <a:cxn ang="0">
                    <a:pos x="connsiteX0" y="connsiteY0"/>
                  </a:cxn>
                  <a:cxn ang="0">
                    <a:pos x="connsiteX1" y="connsiteY1"/>
                  </a:cxn>
                  <a:cxn ang="0">
                    <a:pos x="connsiteX2" y="connsiteY2"/>
                  </a:cxn>
                  <a:cxn ang="0">
                    <a:pos x="connsiteX3" y="connsiteY3"/>
                  </a:cxn>
                </a:cxnLst>
                <a:rect l="l" t="t" r="r" b="b"/>
                <a:pathLst>
                  <a:path w="2523002" h="2858038">
                    <a:moveTo>
                      <a:pt x="2523002" y="2334203"/>
                    </a:moveTo>
                    <a:lnTo>
                      <a:pt x="0" y="0"/>
                    </a:lnTo>
                    <a:lnTo>
                      <a:pt x="1066995" y="2858038"/>
                    </a:lnTo>
                    <a:lnTo>
                      <a:pt x="2523002" y="2334203"/>
                    </a:lnTo>
                    <a:close/>
                  </a:path>
                </a:pathLst>
              </a:custGeom>
              <a:solidFill>
                <a:srgbClr val="E3B8C9"/>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5" name="Ellipse 174"/>
              <p:cNvSpPr/>
              <p:nvPr/>
            </p:nvSpPr>
            <p:spPr>
              <a:xfrm>
                <a:off x="2025471" y="1951539"/>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ZoneTexte 175"/>
              <p:cNvSpPr txBox="1"/>
              <p:nvPr/>
            </p:nvSpPr>
            <p:spPr>
              <a:xfrm>
                <a:off x="2043114" y="1777320"/>
                <a:ext cx="316112" cy="360160"/>
              </a:xfrm>
              <a:prstGeom prst="rect">
                <a:avLst/>
              </a:prstGeom>
              <a:noFill/>
            </p:spPr>
            <p:txBody>
              <a:bodyPr wrap="none" rtlCol="0">
                <a:spAutoFit/>
              </a:bodyPr>
              <a:lstStyle/>
              <a:p>
                <a:r>
                  <a:rPr lang="fr-FR" sz="1200" dirty="0"/>
                  <a:t>M</a:t>
                </a:r>
              </a:p>
            </p:txBody>
          </p:sp>
        </p:grpSp>
        <p:grpSp>
          <p:nvGrpSpPr>
            <p:cNvPr id="4" name="Groupe 260"/>
            <p:cNvGrpSpPr/>
            <p:nvPr/>
          </p:nvGrpSpPr>
          <p:grpSpPr>
            <a:xfrm>
              <a:off x="3428299" y="2027940"/>
              <a:ext cx="516257" cy="1087495"/>
              <a:chOff x="588461" y="1809920"/>
              <a:chExt cx="516257" cy="1304184"/>
            </a:xfrm>
          </p:grpSpPr>
          <p:sp>
            <p:nvSpPr>
              <p:cNvPr id="178" name="Forme libre 177"/>
              <p:cNvSpPr/>
              <p:nvPr/>
            </p:nvSpPr>
            <p:spPr>
              <a:xfrm>
                <a:off x="588461" y="1982300"/>
                <a:ext cx="457227" cy="1131804"/>
              </a:xfrm>
              <a:custGeom>
                <a:avLst/>
                <a:gdLst>
                  <a:gd name="connsiteX0" fmla="*/ 0 w 1988288"/>
                  <a:gd name="connsiteY0" fmla="*/ 2721935 h 3211033"/>
                  <a:gd name="connsiteX1" fmla="*/ 1988288 w 1988288"/>
                  <a:gd name="connsiteY1" fmla="*/ 0 h 3211033"/>
                  <a:gd name="connsiteX2" fmla="*/ 1765004 w 1988288"/>
                  <a:gd name="connsiteY2" fmla="*/ 3211033 h 3211033"/>
                  <a:gd name="connsiteX3" fmla="*/ 0 w 1988288"/>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086935 h 2576033"/>
                  <a:gd name="connsiteX1" fmla="*/ 1701209 w 1701209"/>
                  <a:gd name="connsiteY1" fmla="*/ 0 h 2576033"/>
                  <a:gd name="connsiteX2" fmla="*/ 1477925 w 1701209"/>
                  <a:gd name="connsiteY2" fmla="*/ 2576033 h 2576033"/>
                  <a:gd name="connsiteX3" fmla="*/ 0 w 1701209"/>
                  <a:gd name="connsiteY3" fmla="*/ 2086935 h 2576033"/>
                  <a:gd name="connsiteX0" fmla="*/ 0 w 1701209"/>
                  <a:gd name="connsiteY0" fmla="*/ 2200892 h 2576033"/>
                  <a:gd name="connsiteX1" fmla="*/ 1701209 w 1701209"/>
                  <a:gd name="connsiteY1" fmla="*/ 0 h 2576033"/>
                  <a:gd name="connsiteX2" fmla="*/ 1477925 w 1701209"/>
                  <a:gd name="connsiteY2" fmla="*/ 2576033 h 2576033"/>
                  <a:gd name="connsiteX3" fmla="*/ 0 w 1701209"/>
                  <a:gd name="connsiteY3" fmla="*/ 2200892 h 2576033"/>
                  <a:gd name="connsiteX0" fmla="*/ 0 w 1701209"/>
                  <a:gd name="connsiteY0" fmla="*/ 2526484 h 2901625"/>
                  <a:gd name="connsiteX1" fmla="*/ 1701209 w 1701209"/>
                  <a:gd name="connsiteY1" fmla="*/ 0 h 2901625"/>
                  <a:gd name="connsiteX2" fmla="*/ 1477925 w 1701209"/>
                  <a:gd name="connsiteY2" fmla="*/ 2901625 h 2901625"/>
                  <a:gd name="connsiteX3" fmla="*/ 0 w 1701209"/>
                  <a:gd name="connsiteY3" fmla="*/ 2526484 h 2901625"/>
                </a:gdLst>
                <a:ahLst/>
                <a:cxnLst>
                  <a:cxn ang="0">
                    <a:pos x="connsiteX0" y="connsiteY0"/>
                  </a:cxn>
                  <a:cxn ang="0">
                    <a:pos x="connsiteX1" y="connsiteY1"/>
                  </a:cxn>
                  <a:cxn ang="0">
                    <a:pos x="connsiteX2" y="connsiteY2"/>
                  </a:cxn>
                  <a:cxn ang="0">
                    <a:pos x="connsiteX3" y="connsiteY3"/>
                  </a:cxn>
                </a:cxnLst>
                <a:rect l="l" t="t" r="r" b="b"/>
                <a:pathLst>
                  <a:path w="1701209" h="2901625">
                    <a:moveTo>
                      <a:pt x="0" y="2526484"/>
                    </a:moveTo>
                    <a:lnTo>
                      <a:pt x="1701209" y="0"/>
                    </a:lnTo>
                    <a:lnTo>
                      <a:pt x="1477925" y="2901625"/>
                    </a:lnTo>
                    <a:lnTo>
                      <a:pt x="0" y="2526484"/>
                    </a:lnTo>
                    <a:close/>
                  </a:path>
                </a:pathLst>
              </a:custGeom>
              <a:solidFill>
                <a:srgbClr val="E7A075"/>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Ellipse 178"/>
              <p:cNvSpPr/>
              <p:nvPr/>
            </p:nvSpPr>
            <p:spPr>
              <a:xfrm>
                <a:off x="1033259" y="1954978"/>
                <a:ext cx="37605"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0" name="ZoneTexte 179"/>
              <p:cNvSpPr txBox="1"/>
              <p:nvPr/>
            </p:nvSpPr>
            <p:spPr>
              <a:xfrm>
                <a:off x="754942" y="1809920"/>
                <a:ext cx="349776" cy="332192"/>
              </a:xfrm>
              <a:prstGeom prst="rect">
                <a:avLst/>
              </a:prstGeom>
              <a:noFill/>
            </p:spPr>
            <p:txBody>
              <a:bodyPr wrap="none" rtlCol="0">
                <a:spAutoFit/>
              </a:bodyPr>
              <a:lstStyle/>
              <a:p>
                <a:r>
                  <a:rPr lang="fr-FR" sz="1200" dirty="0"/>
                  <a:t>M'</a:t>
                </a:r>
              </a:p>
            </p:txBody>
          </p:sp>
        </p:grpSp>
        <p:grpSp>
          <p:nvGrpSpPr>
            <p:cNvPr id="5" name="Groupe 169"/>
            <p:cNvGrpSpPr/>
            <p:nvPr/>
          </p:nvGrpSpPr>
          <p:grpSpPr>
            <a:xfrm>
              <a:off x="3953086" y="2364620"/>
              <a:ext cx="1054975" cy="964741"/>
              <a:chOff x="1113248" y="2363289"/>
              <a:chExt cx="1054975" cy="964741"/>
            </a:xfrm>
          </p:grpSpPr>
          <p:sp>
            <p:nvSpPr>
              <p:cNvPr id="185" name="Forme libre 184"/>
              <p:cNvSpPr/>
              <p:nvPr/>
            </p:nvSpPr>
            <p:spPr>
              <a:xfrm>
                <a:off x="1566555" y="2489484"/>
                <a:ext cx="601668" cy="777540"/>
              </a:xfrm>
              <a:custGeom>
                <a:avLst/>
                <a:gdLst>
                  <a:gd name="connsiteX0" fmla="*/ 2398541 w 2398541"/>
                  <a:gd name="connsiteY0" fmla="*/ 2264898 h 2954215"/>
                  <a:gd name="connsiteX1" fmla="*/ 0 w 2398541"/>
                  <a:gd name="connsiteY1" fmla="*/ 0 h 2954215"/>
                  <a:gd name="connsiteX2" fmla="*/ 829993 w 2398541"/>
                  <a:gd name="connsiteY2" fmla="*/ 2954215 h 2954215"/>
                  <a:gd name="connsiteX3" fmla="*/ 2398541 w 2398541"/>
                  <a:gd name="connsiteY3" fmla="*/ 2264898 h 2954215"/>
                  <a:gd name="connsiteX0" fmla="*/ 2286000 w 2286000"/>
                  <a:gd name="connsiteY0" fmla="*/ 2264898 h 2954215"/>
                  <a:gd name="connsiteX1" fmla="*/ 0 w 2286000"/>
                  <a:gd name="connsiteY1" fmla="*/ 0 h 2954215"/>
                  <a:gd name="connsiteX2" fmla="*/ 829993 w 2286000"/>
                  <a:gd name="connsiteY2" fmla="*/ 2954215 h 2954215"/>
                  <a:gd name="connsiteX3" fmla="*/ 2286000 w 2286000"/>
                  <a:gd name="connsiteY3" fmla="*/ 2264898 h 2954215"/>
                </a:gdLst>
                <a:ahLst/>
                <a:cxnLst>
                  <a:cxn ang="0">
                    <a:pos x="connsiteX0" y="connsiteY0"/>
                  </a:cxn>
                  <a:cxn ang="0">
                    <a:pos x="connsiteX1" y="connsiteY1"/>
                  </a:cxn>
                  <a:cxn ang="0">
                    <a:pos x="connsiteX2" y="connsiteY2"/>
                  </a:cxn>
                  <a:cxn ang="0">
                    <a:pos x="connsiteX3" y="connsiteY3"/>
                  </a:cxn>
                </a:cxnLst>
                <a:rect l="l" t="t" r="r" b="b"/>
                <a:pathLst>
                  <a:path w="2286000" h="2954215">
                    <a:moveTo>
                      <a:pt x="2286000" y="2264898"/>
                    </a:moveTo>
                    <a:lnTo>
                      <a:pt x="0" y="0"/>
                    </a:lnTo>
                    <a:lnTo>
                      <a:pt x="829993" y="2954215"/>
                    </a:lnTo>
                    <a:lnTo>
                      <a:pt x="2286000" y="2264898"/>
                    </a:lnTo>
                    <a:close/>
                  </a:path>
                </a:pathLst>
              </a:custGeom>
              <a:solidFill>
                <a:srgbClr val="E3B8C9"/>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Forme libre 185"/>
              <p:cNvSpPr/>
              <p:nvPr/>
            </p:nvSpPr>
            <p:spPr>
              <a:xfrm>
                <a:off x="1113248" y="2482897"/>
                <a:ext cx="447753" cy="845133"/>
              </a:xfrm>
              <a:custGeom>
                <a:avLst/>
                <a:gdLst>
                  <a:gd name="connsiteX0" fmla="*/ 0 w 1988288"/>
                  <a:gd name="connsiteY0" fmla="*/ 2721935 h 3211033"/>
                  <a:gd name="connsiteX1" fmla="*/ 1988288 w 1988288"/>
                  <a:gd name="connsiteY1" fmla="*/ 0 h 3211033"/>
                  <a:gd name="connsiteX2" fmla="*/ 1765004 w 1988288"/>
                  <a:gd name="connsiteY2" fmla="*/ 3211033 h 3211033"/>
                  <a:gd name="connsiteX3" fmla="*/ 0 w 1988288"/>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Lst>
                <a:ahLst/>
                <a:cxnLst>
                  <a:cxn ang="0">
                    <a:pos x="connsiteX0" y="connsiteY0"/>
                  </a:cxn>
                  <a:cxn ang="0">
                    <a:pos x="connsiteX1" y="connsiteY1"/>
                  </a:cxn>
                  <a:cxn ang="0">
                    <a:pos x="connsiteX2" y="connsiteY2"/>
                  </a:cxn>
                  <a:cxn ang="0">
                    <a:pos x="connsiteX3" y="connsiteY3"/>
                  </a:cxn>
                </a:cxnLst>
                <a:rect l="l" t="t" r="r" b="b"/>
                <a:pathLst>
                  <a:path w="1701209" h="3211033">
                    <a:moveTo>
                      <a:pt x="0" y="2721935"/>
                    </a:moveTo>
                    <a:lnTo>
                      <a:pt x="1701209" y="0"/>
                    </a:lnTo>
                    <a:lnTo>
                      <a:pt x="1477925" y="3211033"/>
                    </a:lnTo>
                    <a:lnTo>
                      <a:pt x="0" y="2721935"/>
                    </a:lnTo>
                    <a:close/>
                  </a:path>
                </a:pathLst>
              </a:custGeom>
              <a:solidFill>
                <a:srgbClr val="E7A075"/>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ZoneTexte 186"/>
              <p:cNvSpPr txBox="1"/>
              <p:nvPr/>
            </p:nvSpPr>
            <p:spPr>
              <a:xfrm>
                <a:off x="1549727" y="2363289"/>
                <a:ext cx="266420" cy="276999"/>
              </a:xfrm>
              <a:prstGeom prst="rect">
                <a:avLst/>
              </a:prstGeom>
              <a:noFill/>
            </p:spPr>
            <p:txBody>
              <a:bodyPr wrap="none" rtlCol="0">
                <a:spAutoFit/>
              </a:bodyPr>
              <a:lstStyle/>
              <a:p>
                <a:r>
                  <a:rPr lang="fr-FR" sz="1200" dirty="0"/>
                  <a:t>C</a:t>
                </a:r>
              </a:p>
            </p:txBody>
          </p:sp>
        </p:grpSp>
        <p:grpSp>
          <p:nvGrpSpPr>
            <p:cNvPr id="6" name="Groupe 190"/>
            <p:cNvGrpSpPr/>
            <p:nvPr/>
          </p:nvGrpSpPr>
          <p:grpSpPr>
            <a:xfrm>
              <a:off x="3030123" y="2113368"/>
              <a:ext cx="2798528" cy="2202426"/>
              <a:chOff x="190285" y="2112037"/>
              <a:chExt cx="2798528" cy="2202426"/>
            </a:xfrm>
          </p:grpSpPr>
          <p:sp>
            <p:nvSpPr>
              <p:cNvPr id="192" name="ZoneTexte 191"/>
              <p:cNvSpPr txBox="1"/>
              <p:nvPr/>
            </p:nvSpPr>
            <p:spPr>
              <a:xfrm rot="16200000">
                <a:off x="2733" y="2299589"/>
                <a:ext cx="636713" cy="261610"/>
              </a:xfrm>
              <a:prstGeom prst="rect">
                <a:avLst/>
              </a:prstGeom>
              <a:noFill/>
            </p:spPr>
            <p:txBody>
              <a:bodyPr wrap="none" rtlCol="0">
                <a:spAutoFit/>
              </a:bodyPr>
              <a:lstStyle/>
              <a:p>
                <a:r>
                  <a:rPr lang="fr-FR" sz="900" dirty="0" err="1">
                    <a:solidFill>
                      <a:schemeClr val="bg1"/>
                    </a:solidFill>
                  </a:rPr>
                  <a:t>level</a:t>
                </a:r>
                <a:r>
                  <a:rPr lang="fr-FR" sz="1050" dirty="0">
                    <a:solidFill>
                      <a:schemeClr val="bg1"/>
                    </a:solidFill>
                  </a:rPr>
                  <a:t> </a:t>
                </a:r>
                <a:r>
                  <a:rPr lang="fr-FR" sz="900" dirty="0">
                    <a:solidFill>
                      <a:schemeClr val="bg1"/>
                    </a:solidFill>
                  </a:rPr>
                  <a:t>n+1</a:t>
                </a:r>
                <a:endParaRPr lang="fr-FR" sz="1050" dirty="0">
                  <a:solidFill>
                    <a:schemeClr val="bg1"/>
                  </a:solidFill>
                </a:endParaRPr>
              </a:p>
            </p:txBody>
          </p:sp>
          <p:grpSp>
            <p:nvGrpSpPr>
              <p:cNvPr id="7" name="Groupe 161"/>
              <p:cNvGrpSpPr/>
              <p:nvPr/>
            </p:nvGrpSpPr>
            <p:grpSpPr>
              <a:xfrm>
                <a:off x="197126" y="2680631"/>
                <a:ext cx="2791687" cy="1633832"/>
                <a:chOff x="197126" y="2680631"/>
                <a:chExt cx="2791687" cy="1633832"/>
              </a:xfrm>
            </p:grpSpPr>
            <p:sp>
              <p:nvSpPr>
                <p:cNvPr id="195" name="Ellipse 194"/>
                <p:cNvSpPr/>
                <p:nvPr/>
              </p:nvSpPr>
              <p:spPr>
                <a:xfrm>
                  <a:off x="1773692" y="3011805"/>
                  <a:ext cx="450543" cy="408574"/>
                </a:xfrm>
                <a:prstGeom prst="ellipse">
                  <a:avLst/>
                </a:prstGeom>
                <a:solidFill>
                  <a:srgbClr val="F04F3E"/>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6" name="Ellipse 195"/>
                <p:cNvSpPr/>
                <p:nvPr/>
              </p:nvSpPr>
              <p:spPr>
                <a:xfrm>
                  <a:off x="1075011" y="3102288"/>
                  <a:ext cx="450543" cy="408574"/>
                </a:xfrm>
                <a:prstGeom prst="ellipse">
                  <a:avLst/>
                </a:prstGeom>
                <a:solidFill>
                  <a:srgbClr val="ECC99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7" name="Ellipse 196"/>
                <p:cNvSpPr/>
                <p:nvPr/>
              </p:nvSpPr>
              <p:spPr>
                <a:xfrm>
                  <a:off x="1854313" y="3164750"/>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8" name="Ellipse 197"/>
                <p:cNvSpPr/>
                <p:nvPr/>
              </p:nvSpPr>
              <p:spPr>
                <a:xfrm>
                  <a:off x="1979331" y="3224084"/>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9" name="Ellipse 198"/>
                <p:cNvSpPr/>
                <p:nvPr/>
              </p:nvSpPr>
              <p:spPr>
                <a:xfrm>
                  <a:off x="2091649" y="3268534"/>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6" name="Ellipse 205"/>
                <p:cNvSpPr/>
                <p:nvPr/>
              </p:nvSpPr>
              <p:spPr>
                <a:xfrm>
                  <a:off x="2365099" y="2702107"/>
                  <a:ext cx="450542" cy="408574"/>
                </a:xfrm>
                <a:prstGeom prst="ellipse">
                  <a:avLst/>
                </a:prstGeom>
                <a:solidFill>
                  <a:srgbClr val="F04F3E"/>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7" name="Ellipse 206"/>
                <p:cNvSpPr/>
                <p:nvPr/>
              </p:nvSpPr>
              <p:spPr>
                <a:xfrm>
                  <a:off x="550224" y="2888361"/>
                  <a:ext cx="450543" cy="408574"/>
                </a:xfrm>
                <a:prstGeom prst="ellipse">
                  <a:avLst/>
                </a:prstGeom>
                <a:solidFill>
                  <a:srgbClr val="ECC99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e 62"/>
                <p:cNvGrpSpPr/>
                <p:nvPr/>
              </p:nvGrpSpPr>
              <p:grpSpPr>
                <a:xfrm>
                  <a:off x="710705" y="2964965"/>
                  <a:ext cx="691654" cy="445593"/>
                  <a:chOff x="988992" y="3690941"/>
                  <a:chExt cx="691654" cy="445593"/>
                </a:xfrm>
              </p:grpSpPr>
              <p:sp>
                <p:nvSpPr>
                  <p:cNvPr id="239" name="Ellipse 238"/>
                  <p:cNvSpPr/>
                  <p:nvPr/>
                </p:nvSpPr>
                <p:spPr>
                  <a:xfrm>
                    <a:off x="1643042" y="3929066"/>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0" name="Ellipse 239"/>
                  <p:cNvSpPr/>
                  <p:nvPr/>
                </p:nvSpPr>
                <p:spPr>
                  <a:xfrm>
                    <a:off x="1465241" y="4098930"/>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1" name="Ellipse 240"/>
                  <p:cNvSpPr/>
                  <p:nvPr/>
                </p:nvSpPr>
                <p:spPr>
                  <a:xfrm>
                    <a:off x="1549379" y="4008938"/>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5" name="Ellipse 244"/>
                  <p:cNvSpPr/>
                  <p:nvPr/>
                </p:nvSpPr>
                <p:spPr>
                  <a:xfrm>
                    <a:off x="988992" y="369094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6" name="Ellipse 245"/>
                  <p:cNvSpPr/>
                  <p:nvPr/>
                </p:nvSpPr>
                <p:spPr>
                  <a:xfrm>
                    <a:off x="1017566" y="3924305"/>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0" name="Ellipse 249"/>
                  <p:cNvSpPr/>
                  <p:nvPr/>
                </p:nvSpPr>
                <p:spPr>
                  <a:xfrm>
                    <a:off x="1000104" y="3805738"/>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e 66"/>
                <p:cNvGrpSpPr/>
                <p:nvPr/>
              </p:nvGrpSpPr>
              <p:grpSpPr>
                <a:xfrm rot="19355023">
                  <a:off x="2485529" y="2799865"/>
                  <a:ext cx="215405" cy="207468"/>
                  <a:chOff x="2741591" y="3525841"/>
                  <a:chExt cx="215405" cy="207468"/>
                </a:xfrm>
              </p:grpSpPr>
              <p:sp>
                <p:nvSpPr>
                  <p:cNvPr id="236" name="Ellipse 235"/>
                  <p:cNvSpPr/>
                  <p:nvPr/>
                </p:nvSpPr>
                <p:spPr>
                  <a:xfrm>
                    <a:off x="2919392" y="352584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7" name="Ellipse 236"/>
                  <p:cNvSpPr/>
                  <p:nvPr/>
                </p:nvSpPr>
                <p:spPr>
                  <a:xfrm>
                    <a:off x="2741591" y="3695705"/>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8" name="Ellipse 237"/>
                  <p:cNvSpPr/>
                  <p:nvPr/>
                </p:nvSpPr>
                <p:spPr>
                  <a:xfrm>
                    <a:off x="2825729" y="3605713"/>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10" name="Connecteur droit avec flèche 209"/>
                <p:cNvCxnSpPr/>
                <p:nvPr/>
              </p:nvCxnSpPr>
              <p:spPr>
                <a:xfrm rot="5400000" flipH="1" flipV="1">
                  <a:off x="1955454" y="2873948"/>
                  <a:ext cx="222758" cy="3880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Connecteur droit 210"/>
                <p:cNvCxnSpPr/>
                <p:nvPr/>
              </p:nvCxnSpPr>
              <p:spPr>
                <a:xfrm flipV="1">
                  <a:off x="2185513" y="2799900"/>
                  <a:ext cx="411789" cy="195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Connecteur droit avec flèche 211"/>
                <p:cNvCxnSpPr/>
                <p:nvPr/>
              </p:nvCxnSpPr>
              <p:spPr>
                <a:xfrm flipV="1">
                  <a:off x="2019760" y="3042749"/>
                  <a:ext cx="305453" cy="1783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Connecteur droit 212"/>
                <p:cNvCxnSpPr/>
                <p:nvPr/>
              </p:nvCxnSpPr>
              <p:spPr>
                <a:xfrm flipV="1">
                  <a:off x="2175988" y="2897400"/>
                  <a:ext cx="425319" cy="23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Connecteur droit avec flèche 213"/>
                <p:cNvCxnSpPr/>
                <p:nvPr/>
              </p:nvCxnSpPr>
              <p:spPr>
                <a:xfrm flipV="1">
                  <a:off x="2086435" y="3125299"/>
                  <a:ext cx="305453" cy="1783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Connecteur droit 214"/>
                <p:cNvCxnSpPr/>
                <p:nvPr/>
              </p:nvCxnSpPr>
              <p:spPr>
                <a:xfrm flipV="1">
                  <a:off x="2242663" y="3036496"/>
                  <a:ext cx="316632" cy="174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Connecteur droit avec flèche 215"/>
                <p:cNvCxnSpPr/>
                <p:nvPr/>
              </p:nvCxnSpPr>
              <p:spPr>
                <a:xfrm flipH="1" flipV="1">
                  <a:off x="1022437" y="3079508"/>
                  <a:ext cx="379922" cy="14238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Connecteur droit 216"/>
                <p:cNvCxnSpPr/>
                <p:nvPr/>
              </p:nvCxnSpPr>
              <p:spPr>
                <a:xfrm rot="21142993" flipH="1" flipV="1">
                  <a:off x="700442" y="2958092"/>
                  <a:ext cx="404098" cy="18126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8" name="Connecteur droit avec flèche 217"/>
                <p:cNvCxnSpPr/>
                <p:nvPr/>
              </p:nvCxnSpPr>
              <p:spPr>
                <a:xfrm rot="21142993" flipH="1" flipV="1">
                  <a:off x="994399" y="3153175"/>
                  <a:ext cx="299748" cy="16555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Connecteur droit 218"/>
                <p:cNvCxnSpPr/>
                <p:nvPr/>
              </p:nvCxnSpPr>
              <p:spPr>
                <a:xfrm rot="10800000">
                  <a:off x="705970" y="3080852"/>
                  <a:ext cx="358769" cy="130173"/>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Connecteur droit 219"/>
                <p:cNvCxnSpPr/>
                <p:nvPr/>
              </p:nvCxnSpPr>
              <p:spPr>
                <a:xfrm rot="10800000">
                  <a:off x="756299" y="3214340"/>
                  <a:ext cx="286215" cy="104635"/>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Connecteur droit avec flèche 220"/>
                <p:cNvCxnSpPr/>
                <p:nvPr/>
              </p:nvCxnSpPr>
              <p:spPr>
                <a:xfrm rot="16200000" flipV="1">
                  <a:off x="1015718" y="3178303"/>
                  <a:ext cx="108453" cy="29821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Connecteur droit 221"/>
                <p:cNvCxnSpPr/>
                <p:nvPr/>
              </p:nvCxnSpPr>
              <p:spPr>
                <a:xfrm>
                  <a:off x="302738" y="3780313"/>
                  <a:ext cx="2616200" cy="15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23" name="Connecteur droit 222"/>
                <p:cNvCxnSpPr/>
                <p:nvPr/>
              </p:nvCxnSpPr>
              <p:spPr>
                <a:xfrm>
                  <a:off x="302738" y="2680631"/>
                  <a:ext cx="2616200" cy="15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24" name="Ellipse 223"/>
                <p:cNvSpPr/>
                <p:nvPr/>
              </p:nvSpPr>
              <p:spPr>
                <a:xfrm>
                  <a:off x="1812494" y="392188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5" name="Ellipse 224"/>
                <p:cNvSpPr/>
                <p:nvPr/>
              </p:nvSpPr>
              <p:spPr>
                <a:xfrm>
                  <a:off x="2021452" y="4085477"/>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6" name="Ellipse 225"/>
                <p:cNvSpPr/>
                <p:nvPr/>
              </p:nvSpPr>
              <p:spPr>
                <a:xfrm>
                  <a:off x="2507970" y="4010249"/>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7" name="Ellipse 226"/>
                <p:cNvSpPr/>
                <p:nvPr/>
              </p:nvSpPr>
              <p:spPr>
                <a:xfrm>
                  <a:off x="2289622" y="3961106"/>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8" name="ZoneTexte 227"/>
                <p:cNvSpPr txBox="1"/>
                <p:nvPr/>
              </p:nvSpPr>
              <p:spPr>
                <a:xfrm>
                  <a:off x="468771" y="2944363"/>
                  <a:ext cx="358815" cy="276999"/>
                </a:xfrm>
                <a:prstGeom prst="rect">
                  <a:avLst/>
                </a:prstGeom>
                <a:noFill/>
              </p:spPr>
              <p:txBody>
                <a:bodyPr wrap="square" rtlCol="0">
                  <a:spAutoFit/>
                </a:bodyPr>
                <a:lstStyle/>
                <a:p>
                  <a:r>
                    <a:rPr lang="fr-FR" sz="1200" dirty="0"/>
                    <a:t>Q'</a:t>
                  </a:r>
                </a:p>
              </p:txBody>
            </p:sp>
            <p:sp>
              <p:nvSpPr>
                <p:cNvPr id="229" name="ZoneTexte 228"/>
                <p:cNvSpPr txBox="1"/>
                <p:nvPr/>
              </p:nvSpPr>
              <p:spPr>
                <a:xfrm>
                  <a:off x="1240371" y="3224391"/>
                  <a:ext cx="341471" cy="276999"/>
                </a:xfrm>
                <a:prstGeom prst="rect">
                  <a:avLst/>
                </a:prstGeom>
                <a:noFill/>
              </p:spPr>
              <p:txBody>
                <a:bodyPr wrap="square" rtlCol="0">
                  <a:spAutoFit/>
                </a:bodyPr>
                <a:lstStyle/>
                <a:p>
                  <a:r>
                    <a:rPr lang="fr-FR" sz="1200" dirty="0"/>
                    <a:t>Q</a:t>
                  </a:r>
                </a:p>
              </p:txBody>
            </p:sp>
            <p:sp>
              <p:nvSpPr>
                <p:cNvPr id="230" name="ZoneTexte 229"/>
                <p:cNvSpPr txBox="1"/>
                <p:nvPr/>
              </p:nvSpPr>
              <p:spPr>
                <a:xfrm>
                  <a:off x="1766373" y="3159345"/>
                  <a:ext cx="373264" cy="276999"/>
                </a:xfrm>
                <a:prstGeom prst="rect">
                  <a:avLst/>
                </a:prstGeom>
                <a:noFill/>
              </p:spPr>
              <p:txBody>
                <a:bodyPr wrap="square" rtlCol="0">
                  <a:spAutoFit/>
                </a:bodyPr>
                <a:lstStyle/>
                <a:p>
                  <a:r>
                    <a:rPr lang="fr-FR" sz="1200" dirty="0"/>
                    <a:t>P</a:t>
                  </a:r>
                </a:p>
              </p:txBody>
            </p:sp>
            <p:sp>
              <p:nvSpPr>
                <p:cNvPr id="232" name="ZoneTexte 231"/>
                <p:cNvSpPr txBox="1"/>
                <p:nvPr/>
              </p:nvSpPr>
              <p:spPr>
                <a:xfrm>
                  <a:off x="2560958" y="2751215"/>
                  <a:ext cx="427855" cy="276999"/>
                </a:xfrm>
                <a:prstGeom prst="rect">
                  <a:avLst/>
                </a:prstGeom>
                <a:noFill/>
              </p:spPr>
              <p:txBody>
                <a:bodyPr wrap="square" rtlCol="0">
                  <a:spAutoFit/>
                </a:bodyPr>
                <a:lstStyle/>
                <a:p>
                  <a:r>
                    <a:rPr lang="fr-FR" sz="1200" dirty="0"/>
                    <a:t>P'</a:t>
                  </a:r>
                </a:p>
              </p:txBody>
            </p:sp>
            <p:sp>
              <p:nvSpPr>
                <p:cNvPr id="233" name="ZoneTexte 232"/>
                <p:cNvSpPr txBox="1"/>
                <p:nvPr/>
              </p:nvSpPr>
              <p:spPr>
                <a:xfrm rot="16200000">
                  <a:off x="74496" y="3243217"/>
                  <a:ext cx="506870" cy="261610"/>
                </a:xfrm>
                <a:prstGeom prst="rect">
                  <a:avLst/>
                </a:prstGeom>
                <a:noFill/>
              </p:spPr>
              <p:txBody>
                <a:bodyPr wrap="none" rtlCol="0">
                  <a:spAutoFit/>
                </a:bodyPr>
                <a:lstStyle/>
                <a:p>
                  <a:r>
                    <a:rPr lang="fr-FR" sz="900" dirty="0" err="1">
                      <a:solidFill>
                        <a:schemeClr val="bg1"/>
                      </a:solidFill>
                    </a:rPr>
                    <a:t>level</a:t>
                  </a:r>
                  <a:r>
                    <a:rPr lang="fr-FR" sz="1050" dirty="0">
                      <a:solidFill>
                        <a:schemeClr val="bg1"/>
                      </a:solidFill>
                    </a:rPr>
                    <a:t> </a:t>
                  </a:r>
                  <a:r>
                    <a:rPr lang="fr-FR" sz="900" dirty="0">
                      <a:solidFill>
                        <a:schemeClr val="bg1"/>
                      </a:solidFill>
                    </a:rPr>
                    <a:t>n</a:t>
                  </a:r>
                  <a:endParaRPr lang="fr-FR" sz="1050" dirty="0">
                    <a:solidFill>
                      <a:schemeClr val="bg1"/>
                    </a:solidFill>
                  </a:endParaRPr>
                </a:p>
              </p:txBody>
            </p:sp>
            <p:sp>
              <p:nvSpPr>
                <p:cNvPr id="234" name="ZoneTexte 233"/>
                <p:cNvSpPr txBox="1"/>
                <p:nvPr/>
              </p:nvSpPr>
              <p:spPr>
                <a:xfrm rot="16200000">
                  <a:off x="74424" y="3953627"/>
                  <a:ext cx="490840" cy="230832"/>
                </a:xfrm>
                <a:prstGeom prst="rect">
                  <a:avLst/>
                </a:prstGeom>
                <a:noFill/>
              </p:spPr>
              <p:txBody>
                <a:bodyPr wrap="none" rtlCol="0">
                  <a:spAutoFit/>
                </a:bodyPr>
                <a:lstStyle/>
                <a:p>
                  <a:r>
                    <a:rPr lang="fr-FR" sz="900" dirty="0" err="1">
                      <a:solidFill>
                        <a:schemeClr val="bg1"/>
                      </a:solidFill>
                    </a:rPr>
                    <a:t>level</a:t>
                  </a:r>
                  <a:r>
                    <a:rPr lang="fr-FR" sz="900" dirty="0">
                      <a:solidFill>
                        <a:schemeClr val="bg1"/>
                      </a:solidFill>
                    </a:rPr>
                    <a:t> 0</a:t>
                  </a:r>
                </a:p>
              </p:txBody>
            </p:sp>
            <p:cxnSp>
              <p:nvCxnSpPr>
                <p:cNvPr id="235" name="Connecteur droit avec flèche 234"/>
                <p:cNvCxnSpPr>
                  <a:stCxn id="225" idx="6"/>
                  <a:endCxn id="227" idx="2"/>
                </p:cNvCxnSpPr>
                <p:nvPr/>
              </p:nvCxnSpPr>
              <p:spPr>
                <a:xfrm flipV="1">
                  <a:off x="2059056" y="3979908"/>
                  <a:ext cx="230566" cy="1243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84" name="Ellipse 183"/>
            <p:cNvSpPr/>
            <p:nvPr/>
          </p:nvSpPr>
          <p:spPr>
            <a:xfrm>
              <a:off x="4381964" y="246479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7" name="Organigramme : Alternative 106"/>
          <p:cNvSpPr/>
          <p:nvPr/>
        </p:nvSpPr>
        <p:spPr>
          <a:xfrm>
            <a:off x="421744" y="1460609"/>
            <a:ext cx="2518476" cy="2443578"/>
          </a:xfrm>
          <a:prstGeom prst="flowChartAlternateProcess">
            <a:avLst/>
          </a:prstGeom>
          <a:solidFill>
            <a:schemeClr val="accent3">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0" name="Groupe 34"/>
          <p:cNvGrpSpPr>
            <a:grpSpLocks/>
          </p:cNvGrpSpPr>
          <p:nvPr/>
        </p:nvGrpSpPr>
        <p:grpSpPr bwMode="auto">
          <a:xfrm>
            <a:off x="459901" y="3844845"/>
            <a:ext cx="8213725" cy="458788"/>
            <a:chOff x="738100" y="3254661"/>
            <a:chExt cx="8213625" cy="459048"/>
          </a:xfrm>
        </p:grpSpPr>
        <p:grpSp>
          <p:nvGrpSpPr>
            <p:cNvPr id="11" name="Groupe 32"/>
            <p:cNvGrpSpPr>
              <a:grpSpLocks/>
            </p:cNvGrpSpPr>
            <p:nvPr/>
          </p:nvGrpSpPr>
          <p:grpSpPr bwMode="auto">
            <a:xfrm>
              <a:off x="738100" y="3254661"/>
              <a:ext cx="8213625" cy="459048"/>
              <a:chOff x="738100" y="2914486"/>
              <a:chExt cx="8213625" cy="459048"/>
            </a:xfrm>
          </p:grpSpPr>
          <p:grpSp>
            <p:nvGrpSpPr>
              <p:cNvPr id="12" name="Groupe 2"/>
              <p:cNvGrpSpPr>
                <a:grpSpLocks/>
              </p:cNvGrpSpPr>
              <p:nvPr/>
            </p:nvGrpSpPr>
            <p:grpSpPr bwMode="auto">
              <a:xfrm>
                <a:off x="738100" y="2914486"/>
                <a:ext cx="8213625" cy="459048"/>
                <a:chOff x="1733198" y="3547585"/>
                <a:chExt cx="8213844" cy="459966"/>
              </a:xfrm>
            </p:grpSpPr>
            <p:cxnSp>
              <p:nvCxnSpPr>
                <p:cNvPr id="21" name="Connecteur droit avec flèche 20"/>
                <p:cNvCxnSpPr/>
                <p:nvPr/>
              </p:nvCxnSpPr>
              <p:spPr>
                <a:xfrm flipV="1">
                  <a:off x="1733198" y="3862717"/>
                  <a:ext cx="8136119" cy="38198"/>
                </a:xfrm>
                <a:prstGeom prst="straightConnector1">
                  <a:avLst/>
                </a:prstGeom>
                <a:ln w="190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5400000">
                  <a:off x="2859245" y="3890570"/>
                  <a:ext cx="233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5547712" y="3869083"/>
                  <a:ext cx="2355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373" name="ZoneTexte 64"/>
                <p:cNvSpPr txBox="1">
                  <a:spLocks noChangeArrowheads="1"/>
                </p:cNvSpPr>
                <p:nvPr/>
              </p:nvSpPr>
              <p:spPr bwMode="auto">
                <a:xfrm>
                  <a:off x="3005845" y="3610435"/>
                  <a:ext cx="296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sp>
              <p:nvSpPr>
                <p:cNvPr id="14374" name="ZoneTexte 65"/>
                <p:cNvSpPr txBox="1">
                  <a:spLocks noChangeArrowheads="1"/>
                </p:cNvSpPr>
                <p:nvPr/>
              </p:nvSpPr>
              <p:spPr bwMode="auto">
                <a:xfrm>
                  <a:off x="5698455" y="3600911"/>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sp>
              <p:nvSpPr>
                <p:cNvPr id="14375" name="ZoneTexte 68"/>
                <p:cNvSpPr txBox="1">
                  <a:spLocks noChangeArrowheads="1"/>
                </p:cNvSpPr>
                <p:nvPr/>
              </p:nvSpPr>
              <p:spPr bwMode="auto">
                <a:xfrm>
                  <a:off x="9202504" y="3547585"/>
                  <a:ext cx="744538" cy="33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dirty="0">
                      <a:solidFill>
                        <a:schemeClr val="bg1"/>
                      </a:solidFill>
                      <a:latin typeface="Calibri" panose="020F0502020204030204" pitchFamily="34" charset="0"/>
                    </a:rPr>
                    <a:t>Time</a:t>
                  </a:r>
                </a:p>
              </p:txBody>
            </p:sp>
          </p:grpSp>
          <p:cxnSp>
            <p:nvCxnSpPr>
              <p:cNvPr id="28" name="Connecteur droit 27"/>
              <p:cNvCxnSpPr/>
              <p:nvPr/>
            </p:nvCxnSpPr>
            <p:spPr bwMode="auto">
              <a:xfrm rot="5400000">
                <a:off x="7632460" y="3235343"/>
                <a:ext cx="2350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367" name="ZoneTexte 28"/>
            <p:cNvSpPr txBox="1">
              <a:spLocks noChangeArrowheads="1"/>
            </p:cNvSpPr>
            <p:nvPr/>
          </p:nvSpPr>
          <p:spPr bwMode="auto">
            <a:xfrm>
              <a:off x="7706727" y="3304376"/>
              <a:ext cx="4629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grpSp>
      <p:sp>
        <p:nvSpPr>
          <p:cNvPr id="181" name="Forme libre 180"/>
          <p:cNvSpPr/>
          <p:nvPr/>
        </p:nvSpPr>
        <p:spPr>
          <a:xfrm>
            <a:off x="2042638" y="1852739"/>
            <a:ext cx="705525" cy="759130"/>
          </a:xfrm>
          <a:custGeom>
            <a:avLst/>
            <a:gdLst>
              <a:gd name="connsiteX0" fmla="*/ 2398541 w 2398541"/>
              <a:gd name="connsiteY0" fmla="*/ 2264898 h 2954215"/>
              <a:gd name="connsiteX1" fmla="*/ 0 w 2398541"/>
              <a:gd name="connsiteY1" fmla="*/ 0 h 2954215"/>
              <a:gd name="connsiteX2" fmla="*/ 829993 w 2398541"/>
              <a:gd name="connsiteY2" fmla="*/ 2954215 h 2954215"/>
              <a:gd name="connsiteX3" fmla="*/ 2398541 w 2398541"/>
              <a:gd name="connsiteY3" fmla="*/ 2264898 h 2954215"/>
              <a:gd name="connsiteX0" fmla="*/ 2286000 w 2286000"/>
              <a:gd name="connsiteY0" fmla="*/ 2264898 h 2954215"/>
              <a:gd name="connsiteX1" fmla="*/ 0 w 2286000"/>
              <a:gd name="connsiteY1" fmla="*/ 0 h 2954215"/>
              <a:gd name="connsiteX2" fmla="*/ 829993 w 2286000"/>
              <a:gd name="connsiteY2" fmla="*/ 2954215 h 2954215"/>
              <a:gd name="connsiteX3" fmla="*/ 2286000 w 2286000"/>
              <a:gd name="connsiteY3" fmla="*/ 2264898 h 2954215"/>
              <a:gd name="connsiteX0" fmla="*/ 2523002 w 2523002"/>
              <a:gd name="connsiteY0" fmla="*/ 2264898 h 2954215"/>
              <a:gd name="connsiteX1" fmla="*/ 237002 w 2523002"/>
              <a:gd name="connsiteY1" fmla="*/ 0 h 2954215"/>
              <a:gd name="connsiteX2" fmla="*/ 0 w 2523002"/>
              <a:gd name="connsiteY2" fmla="*/ 574235 h 2954215"/>
              <a:gd name="connsiteX3" fmla="*/ 1066995 w 2523002"/>
              <a:gd name="connsiteY3" fmla="*/ 2954215 h 2954215"/>
              <a:gd name="connsiteX4" fmla="*/ 2523002 w 2523002"/>
              <a:gd name="connsiteY4" fmla="*/ 2264898 h 2954215"/>
              <a:gd name="connsiteX0" fmla="*/ 2523002 w 2523002"/>
              <a:gd name="connsiteY0" fmla="*/ 1718798 h 2408115"/>
              <a:gd name="connsiteX1" fmla="*/ 2052 w 2523002"/>
              <a:gd name="connsiteY1" fmla="*/ 0 h 2408115"/>
              <a:gd name="connsiteX2" fmla="*/ 0 w 2523002"/>
              <a:gd name="connsiteY2" fmla="*/ 28135 h 2408115"/>
              <a:gd name="connsiteX3" fmla="*/ 1066995 w 2523002"/>
              <a:gd name="connsiteY3" fmla="*/ 2408115 h 2408115"/>
              <a:gd name="connsiteX4" fmla="*/ 2523002 w 2523002"/>
              <a:gd name="connsiteY4" fmla="*/ 1718798 h 2408115"/>
              <a:gd name="connsiteX0" fmla="*/ 2523002 w 2523002"/>
              <a:gd name="connsiteY0" fmla="*/ 1884280 h 2408115"/>
              <a:gd name="connsiteX1" fmla="*/ 2052 w 2523002"/>
              <a:gd name="connsiteY1" fmla="*/ 0 h 2408115"/>
              <a:gd name="connsiteX2" fmla="*/ 0 w 2523002"/>
              <a:gd name="connsiteY2" fmla="*/ 28135 h 2408115"/>
              <a:gd name="connsiteX3" fmla="*/ 1066995 w 2523002"/>
              <a:gd name="connsiteY3" fmla="*/ 2408115 h 2408115"/>
              <a:gd name="connsiteX4" fmla="*/ 2523002 w 2523002"/>
              <a:gd name="connsiteY4" fmla="*/ 1884280 h 2408115"/>
              <a:gd name="connsiteX0" fmla="*/ 2523002 w 2523002"/>
              <a:gd name="connsiteY0" fmla="*/ 2334203 h 2858038"/>
              <a:gd name="connsiteX1" fmla="*/ 2052 w 2523002"/>
              <a:gd name="connsiteY1" fmla="*/ 449923 h 2858038"/>
              <a:gd name="connsiteX2" fmla="*/ 0 w 2523002"/>
              <a:gd name="connsiteY2" fmla="*/ 0 h 2858038"/>
              <a:gd name="connsiteX3" fmla="*/ 1066995 w 2523002"/>
              <a:gd name="connsiteY3" fmla="*/ 2858038 h 2858038"/>
              <a:gd name="connsiteX4" fmla="*/ 2523002 w 2523002"/>
              <a:gd name="connsiteY4" fmla="*/ 2334203 h 2858038"/>
              <a:gd name="connsiteX0" fmla="*/ 2523002 w 2523002"/>
              <a:gd name="connsiteY0" fmla="*/ 2334203 h 2858038"/>
              <a:gd name="connsiteX1" fmla="*/ 388089 w 2523002"/>
              <a:gd name="connsiteY1" fmla="*/ 449923 h 2858038"/>
              <a:gd name="connsiteX2" fmla="*/ 0 w 2523002"/>
              <a:gd name="connsiteY2" fmla="*/ 0 h 2858038"/>
              <a:gd name="connsiteX3" fmla="*/ 1066995 w 2523002"/>
              <a:gd name="connsiteY3" fmla="*/ 2858038 h 2858038"/>
              <a:gd name="connsiteX4" fmla="*/ 2523002 w 2523002"/>
              <a:gd name="connsiteY4" fmla="*/ 2334203 h 2858038"/>
              <a:gd name="connsiteX0" fmla="*/ 2523002 w 2523002"/>
              <a:gd name="connsiteY0" fmla="*/ 2334203 h 2858038"/>
              <a:gd name="connsiteX1" fmla="*/ 0 w 2523002"/>
              <a:gd name="connsiteY1" fmla="*/ 0 h 2858038"/>
              <a:gd name="connsiteX2" fmla="*/ 1066995 w 2523002"/>
              <a:gd name="connsiteY2" fmla="*/ 2858038 h 2858038"/>
              <a:gd name="connsiteX3" fmla="*/ 2523002 w 2523002"/>
              <a:gd name="connsiteY3" fmla="*/ 2334203 h 2858038"/>
            </a:gdLst>
            <a:ahLst/>
            <a:cxnLst>
              <a:cxn ang="0">
                <a:pos x="connsiteX0" y="connsiteY0"/>
              </a:cxn>
              <a:cxn ang="0">
                <a:pos x="connsiteX1" y="connsiteY1"/>
              </a:cxn>
              <a:cxn ang="0">
                <a:pos x="connsiteX2" y="connsiteY2"/>
              </a:cxn>
              <a:cxn ang="0">
                <a:pos x="connsiteX3" y="connsiteY3"/>
              </a:cxn>
            </a:cxnLst>
            <a:rect l="l" t="t" r="r" b="b"/>
            <a:pathLst>
              <a:path w="2523002" h="2858038">
                <a:moveTo>
                  <a:pt x="2523002" y="2334203"/>
                </a:moveTo>
                <a:lnTo>
                  <a:pt x="0" y="0"/>
                </a:lnTo>
                <a:lnTo>
                  <a:pt x="1066995" y="2858038"/>
                </a:lnTo>
                <a:lnTo>
                  <a:pt x="2523002" y="2334203"/>
                </a:lnTo>
                <a:close/>
              </a:path>
            </a:pathLst>
          </a:custGeom>
          <a:solidFill>
            <a:srgbClr val="E3B8C9">
              <a:alpha val="40000"/>
            </a:srgbClr>
          </a:solid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2" name="Ellipse 241"/>
          <p:cNvSpPr/>
          <p:nvPr/>
        </p:nvSpPr>
        <p:spPr>
          <a:xfrm>
            <a:off x="2025471" y="1853354"/>
            <a:ext cx="37604" cy="28921"/>
          </a:xfrm>
          <a:prstGeom prst="ellipse">
            <a:avLst/>
          </a:prstGeom>
          <a:solidFill>
            <a:schemeClr val="tx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2" name="ZoneTexte 271"/>
          <p:cNvSpPr txBox="1"/>
          <p:nvPr/>
        </p:nvSpPr>
        <p:spPr>
          <a:xfrm>
            <a:off x="2043114" y="1719362"/>
            <a:ext cx="316112" cy="276999"/>
          </a:xfrm>
          <a:prstGeom prst="rect">
            <a:avLst/>
          </a:prstGeom>
          <a:noFill/>
          <a:ln>
            <a:noFill/>
            <a:prstDash val="dash"/>
          </a:ln>
        </p:spPr>
        <p:txBody>
          <a:bodyPr wrap="none" rtlCol="0">
            <a:spAutoFit/>
          </a:bodyPr>
          <a:lstStyle/>
          <a:p>
            <a:r>
              <a:rPr lang="fr-FR" sz="1200" dirty="0"/>
              <a:t>M</a:t>
            </a:r>
          </a:p>
        </p:txBody>
      </p:sp>
      <p:sp>
        <p:nvSpPr>
          <p:cNvPr id="248" name="Forme libre 247"/>
          <p:cNvSpPr/>
          <p:nvPr/>
        </p:nvSpPr>
        <p:spPr>
          <a:xfrm>
            <a:off x="588461" y="1844440"/>
            <a:ext cx="457227" cy="943756"/>
          </a:xfrm>
          <a:custGeom>
            <a:avLst/>
            <a:gdLst>
              <a:gd name="connsiteX0" fmla="*/ 0 w 1988288"/>
              <a:gd name="connsiteY0" fmla="*/ 2721935 h 3211033"/>
              <a:gd name="connsiteX1" fmla="*/ 1988288 w 1988288"/>
              <a:gd name="connsiteY1" fmla="*/ 0 h 3211033"/>
              <a:gd name="connsiteX2" fmla="*/ 1765004 w 1988288"/>
              <a:gd name="connsiteY2" fmla="*/ 3211033 h 3211033"/>
              <a:gd name="connsiteX3" fmla="*/ 0 w 1988288"/>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086935 h 2576033"/>
              <a:gd name="connsiteX1" fmla="*/ 1701209 w 1701209"/>
              <a:gd name="connsiteY1" fmla="*/ 0 h 2576033"/>
              <a:gd name="connsiteX2" fmla="*/ 1477925 w 1701209"/>
              <a:gd name="connsiteY2" fmla="*/ 2576033 h 2576033"/>
              <a:gd name="connsiteX3" fmla="*/ 0 w 1701209"/>
              <a:gd name="connsiteY3" fmla="*/ 2086935 h 2576033"/>
              <a:gd name="connsiteX0" fmla="*/ 0 w 1701209"/>
              <a:gd name="connsiteY0" fmla="*/ 2200892 h 2576033"/>
              <a:gd name="connsiteX1" fmla="*/ 1701209 w 1701209"/>
              <a:gd name="connsiteY1" fmla="*/ 0 h 2576033"/>
              <a:gd name="connsiteX2" fmla="*/ 1477925 w 1701209"/>
              <a:gd name="connsiteY2" fmla="*/ 2576033 h 2576033"/>
              <a:gd name="connsiteX3" fmla="*/ 0 w 1701209"/>
              <a:gd name="connsiteY3" fmla="*/ 2200892 h 2576033"/>
              <a:gd name="connsiteX0" fmla="*/ 0 w 1701209"/>
              <a:gd name="connsiteY0" fmla="*/ 2526484 h 2901625"/>
              <a:gd name="connsiteX1" fmla="*/ 1701209 w 1701209"/>
              <a:gd name="connsiteY1" fmla="*/ 0 h 2901625"/>
              <a:gd name="connsiteX2" fmla="*/ 1477925 w 1701209"/>
              <a:gd name="connsiteY2" fmla="*/ 2901625 h 2901625"/>
              <a:gd name="connsiteX3" fmla="*/ 0 w 1701209"/>
              <a:gd name="connsiteY3" fmla="*/ 2526484 h 2901625"/>
            </a:gdLst>
            <a:ahLst/>
            <a:cxnLst>
              <a:cxn ang="0">
                <a:pos x="connsiteX0" y="connsiteY0"/>
              </a:cxn>
              <a:cxn ang="0">
                <a:pos x="connsiteX1" y="connsiteY1"/>
              </a:cxn>
              <a:cxn ang="0">
                <a:pos x="connsiteX2" y="connsiteY2"/>
              </a:cxn>
              <a:cxn ang="0">
                <a:pos x="connsiteX3" y="connsiteY3"/>
              </a:cxn>
            </a:cxnLst>
            <a:rect l="l" t="t" r="r" b="b"/>
            <a:pathLst>
              <a:path w="1701209" h="2901625">
                <a:moveTo>
                  <a:pt x="0" y="2526484"/>
                </a:moveTo>
                <a:lnTo>
                  <a:pt x="1701209" y="0"/>
                </a:lnTo>
                <a:lnTo>
                  <a:pt x="1477925" y="2901625"/>
                </a:lnTo>
                <a:lnTo>
                  <a:pt x="0" y="2526484"/>
                </a:lnTo>
                <a:close/>
              </a:path>
            </a:pathLst>
          </a:custGeom>
          <a:solidFill>
            <a:srgbClr val="E7A075">
              <a:alpha val="40000"/>
            </a:srgbClr>
          </a:solid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2" name="Ellipse 251"/>
          <p:cNvSpPr/>
          <p:nvPr/>
        </p:nvSpPr>
        <p:spPr>
          <a:xfrm>
            <a:off x="1033259" y="1821658"/>
            <a:ext cx="37605" cy="31356"/>
          </a:xfrm>
          <a:prstGeom prst="ellipse">
            <a:avLst/>
          </a:prstGeom>
          <a:solidFill>
            <a:schemeClr val="tx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0" name="ZoneTexte 269"/>
          <p:cNvSpPr txBox="1"/>
          <p:nvPr/>
        </p:nvSpPr>
        <p:spPr>
          <a:xfrm>
            <a:off x="754942" y="1700701"/>
            <a:ext cx="349776" cy="276999"/>
          </a:xfrm>
          <a:prstGeom prst="rect">
            <a:avLst/>
          </a:prstGeom>
          <a:noFill/>
          <a:ln>
            <a:noFill/>
            <a:prstDash val="dash"/>
          </a:ln>
        </p:spPr>
        <p:txBody>
          <a:bodyPr wrap="none" rtlCol="0">
            <a:spAutoFit/>
          </a:bodyPr>
          <a:lstStyle/>
          <a:p>
            <a:r>
              <a:rPr lang="fr-FR" sz="1200" dirty="0"/>
              <a:t>M'</a:t>
            </a:r>
          </a:p>
        </p:txBody>
      </p:sp>
      <p:sp>
        <p:nvSpPr>
          <p:cNvPr id="280" name="ZoneTexte 279"/>
          <p:cNvSpPr txBox="1"/>
          <p:nvPr/>
        </p:nvSpPr>
        <p:spPr>
          <a:xfrm>
            <a:off x="318185" y="3801162"/>
            <a:ext cx="410690" cy="369332"/>
          </a:xfrm>
          <a:prstGeom prst="rect">
            <a:avLst/>
          </a:prstGeom>
          <a:noFill/>
        </p:spPr>
        <p:txBody>
          <a:bodyPr wrap="none" rtlCol="0">
            <a:spAutoFit/>
          </a:bodyPr>
          <a:lstStyle/>
          <a:p>
            <a:r>
              <a:rPr lang="fr-FR" b="1" dirty="0">
                <a:solidFill>
                  <a:schemeClr val="accent3">
                    <a:lumMod val="40000"/>
                    <a:lumOff val="60000"/>
                  </a:schemeClr>
                </a:solidFill>
              </a:rPr>
              <a:t>Ht</a:t>
            </a:r>
          </a:p>
        </p:txBody>
      </p:sp>
      <p:sp>
        <p:nvSpPr>
          <p:cNvPr id="296" name="ZoneTexte 295"/>
          <p:cNvSpPr txBox="1"/>
          <p:nvPr/>
        </p:nvSpPr>
        <p:spPr>
          <a:xfrm>
            <a:off x="0" y="102334"/>
            <a:ext cx="9206865" cy="461665"/>
          </a:xfrm>
          <a:prstGeom prst="rect">
            <a:avLst/>
          </a:prstGeom>
          <a:noFill/>
        </p:spPr>
        <p:txBody>
          <a:bodyPr wrap="square" rtlCol="0">
            <a:spAutoFit/>
          </a:bodyPr>
          <a:lstStyle/>
          <a:p>
            <a:pPr algn="ctr"/>
            <a:r>
              <a:rPr lang="fr-FR" sz="2400" b="1" dirty="0">
                <a:solidFill>
                  <a:schemeClr val="bg1"/>
                </a:solidFill>
              </a:rPr>
              <a:t>Complexification </a:t>
            </a:r>
            <a:r>
              <a:rPr lang="fr-FR" sz="2400" b="1" dirty="0" err="1">
                <a:solidFill>
                  <a:schemeClr val="bg1"/>
                </a:solidFill>
              </a:rPr>
              <a:t>Process</a:t>
            </a:r>
            <a:r>
              <a:rPr lang="fr-FR" sz="2400" b="1" dirty="0">
                <a:solidFill>
                  <a:schemeClr val="bg1"/>
                </a:solidFill>
              </a:rPr>
              <a:t>. Emergence </a:t>
            </a:r>
            <a:r>
              <a:rPr lang="fr-FR" sz="2400" b="1" dirty="0" err="1">
                <a:solidFill>
                  <a:schemeClr val="bg1"/>
                </a:solidFill>
              </a:rPr>
              <a:t>Theorem</a:t>
            </a:r>
            <a:endParaRPr lang="fr-FR" sz="2400" b="1" dirty="0">
              <a:solidFill>
                <a:schemeClr val="bg1"/>
              </a:solidFill>
            </a:endParaRPr>
          </a:p>
        </p:txBody>
      </p:sp>
      <p:sp>
        <p:nvSpPr>
          <p:cNvPr id="298" name="ZoneTexte 297"/>
          <p:cNvSpPr txBox="1"/>
          <p:nvPr/>
        </p:nvSpPr>
        <p:spPr>
          <a:xfrm>
            <a:off x="777086" y="4367820"/>
            <a:ext cx="7332030" cy="2092881"/>
          </a:xfrm>
          <a:prstGeom prst="rect">
            <a:avLst/>
          </a:prstGeom>
          <a:noFill/>
        </p:spPr>
        <p:txBody>
          <a:bodyPr wrap="square" rtlCol="0">
            <a:spAutoFit/>
          </a:bodyPr>
          <a:lstStyle/>
          <a:p>
            <a:pPr algn="just">
              <a:spcBef>
                <a:spcPts val="600"/>
              </a:spcBef>
            </a:pPr>
            <a:r>
              <a:rPr lang="en-GB" sz="2000" i="1" dirty="0">
                <a:solidFill>
                  <a:schemeClr val="bg1"/>
                </a:solidFill>
              </a:rPr>
              <a:t>Procedure</a:t>
            </a:r>
            <a:r>
              <a:rPr lang="en-GB" sz="2000" dirty="0">
                <a:solidFill>
                  <a:schemeClr val="bg1"/>
                </a:solidFill>
              </a:rPr>
              <a:t> (= semi-sketch) on a category </a:t>
            </a:r>
            <a:r>
              <a:rPr lang="en-GB" sz="2000" dirty="0" err="1">
                <a:solidFill>
                  <a:schemeClr val="bg1"/>
                </a:solidFill>
              </a:rPr>
              <a:t>Ht</a:t>
            </a:r>
            <a:r>
              <a:rPr lang="en-GB" sz="2000" dirty="0">
                <a:solidFill>
                  <a:schemeClr val="bg1"/>
                </a:solidFill>
              </a:rPr>
              <a:t> : elements X (to suppress); patterns P', Q' (to 'bind' by adding colimits).</a:t>
            </a:r>
          </a:p>
          <a:p>
            <a:pPr algn="just">
              <a:spcBef>
                <a:spcPts val="1200"/>
              </a:spcBef>
            </a:pPr>
            <a:r>
              <a:rPr lang="en-GB" sz="2000" dirty="0">
                <a:solidFill>
                  <a:schemeClr val="bg1"/>
                </a:solidFill>
              </a:rPr>
              <a:t>COMLEXIFICATION THEOREM:  </a:t>
            </a:r>
            <a:r>
              <a:rPr lang="en-GB" sz="2000" i="1" dirty="0">
                <a:solidFill>
                  <a:schemeClr val="bg1"/>
                </a:solidFill>
              </a:rPr>
              <a:t>There is a 'universal solution'  to the problem of constructing a partial functor transition from </a:t>
            </a:r>
            <a:r>
              <a:rPr lang="en-GB" sz="2000" dirty="0" err="1">
                <a:solidFill>
                  <a:schemeClr val="bg1"/>
                </a:solidFill>
              </a:rPr>
              <a:t>Ht</a:t>
            </a:r>
            <a:r>
              <a:rPr lang="en-GB" sz="2000" i="1" dirty="0">
                <a:solidFill>
                  <a:schemeClr val="bg1"/>
                </a:solidFill>
              </a:rPr>
              <a:t> to a category </a:t>
            </a:r>
            <a:r>
              <a:rPr lang="en-GB" sz="2000" dirty="0" err="1">
                <a:solidFill>
                  <a:schemeClr val="bg1"/>
                </a:solidFill>
              </a:rPr>
              <a:t>Ht</a:t>
            </a:r>
            <a:r>
              <a:rPr lang="en-GB" sz="2000" dirty="0">
                <a:solidFill>
                  <a:schemeClr val="bg1"/>
                </a:solidFill>
              </a:rPr>
              <a:t>'</a:t>
            </a:r>
            <a:r>
              <a:rPr lang="en-GB" sz="2000" i="1" dirty="0">
                <a:solidFill>
                  <a:schemeClr val="bg1"/>
                </a:solidFill>
              </a:rPr>
              <a:t> containing  </a:t>
            </a:r>
            <a:r>
              <a:rPr lang="en-GB" sz="2000" dirty="0" err="1">
                <a:solidFill>
                  <a:schemeClr val="bg1"/>
                </a:solidFill>
              </a:rPr>
              <a:t>Ht</a:t>
            </a:r>
            <a:r>
              <a:rPr lang="en-GB" sz="2000" dirty="0">
                <a:solidFill>
                  <a:schemeClr val="bg1"/>
                </a:solidFill>
              </a:rPr>
              <a:t>\X</a:t>
            </a:r>
            <a:r>
              <a:rPr lang="en-GB" sz="2000" i="1" dirty="0">
                <a:solidFill>
                  <a:schemeClr val="bg1"/>
                </a:solidFill>
              </a:rPr>
              <a:t> and in which </a:t>
            </a:r>
            <a:r>
              <a:rPr lang="en-GB" sz="2000" dirty="0">
                <a:solidFill>
                  <a:schemeClr val="bg1"/>
                </a:solidFill>
              </a:rPr>
              <a:t>P' </a:t>
            </a:r>
            <a:r>
              <a:rPr lang="en-GB" sz="2000" i="1" dirty="0">
                <a:solidFill>
                  <a:schemeClr val="bg1"/>
                </a:solidFill>
              </a:rPr>
              <a:t>and </a:t>
            </a:r>
            <a:r>
              <a:rPr lang="en-GB" sz="2000" dirty="0">
                <a:solidFill>
                  <a:schemeClr val="bg1"/>
                </a:solidFill>
              </a:rPr>
              <a:t>Q'</a:t>
            </a:r>
            <a:r>
              <a:rPr lang="en-GB" sz="2000" i="1" dirty="0">
                <a:solidFill>
                  <a:schemeClr val="bg1"/>
                </a:solidFill>
              </a:rPr>
              <a:t> acquire a colimit. If </a:t>
            </a:r>
            <a:r>
              <a:rPr lang="en-GB" sz="2000" dirty="0" err="1">
                <a:solidFill>
                  <a:schemeClr val="bg1"/>
                </a:solidFill>
              </a:rPr>
              <a:t>Ht</a:t>
            </a:r>
            <a:r>
              <a:rPr lang="en-GB" sz="2000" i="1" dirty="0">
                <a:solidFill>
                  <a:schemeClr val="bg1"/>
                </a:solidFill>
              </a:rPr>
              <a:t> satisfies MP, complex links  may emerge in </a:t>
            </a:r>
            <a:r>
              <a:rPr lang="en-GB" sz="2000" dirty="0" err="1">
                <a:solidFill>
                  <a:schemeClr val="bg1"/>
                </a:solidFill>
              </a:rPr>
              <a:t>Ht</a:t>
            </a:r>
            <a:r>
              <a:rPr lang="en-GB" sz="2000" dirty="0">
                <a:solidFill>
                  <a:schemeClr val="bg1"/>
                </a:solidFill>
              </a:rPr>
              <a:t>'.</a:t>
            </a:r>
            <a:endParaRPr lang="fr-FR" sz="2000" b="1" dirty="0">
              <a:solidFill>
                <a:schemeClr val="bg1"/>
              </a:solidFill>
            </a:endParaRPr>
          </a:p>
        </p:txBody>
      </p:sp>
      <p:grpSp>
        <p:nvGrpSpPr>
          <p:cNvPr id="15" name="Groupe 170"/>
          <p:cNvGrpSpPr/>
          <p:nvPr/>
        </p:nvGrpSpPr>
        <p:grpSpPr>
          <a:xfrm>
            <a:off x="1113248" y="2012931"/>
            <a:ext cx="1054975" cy="989191"/>
            <a:chOff x="1113248" y="2338839"/>
            <a:chExt cx="1054975" cy="989191"/>
          </a:xfrm>
        </p:grpSpPr>
        <p:grpSp>
          <p:nvGrpSpPr>
            <p:cNvPr id="16" name="Groupe 169"/>
            <p:cNvGrpSpPr/>
            <p:nvPr/>
          </p:nvGrpSpPr>
          <p:grpSpPr>
            <a:xfrm>
              <a:off x="1113248" y="2338839"/>
              <a:ext cx="1054975" cy="989191"/>
              <a:chOff x="1113248" y="2338839"/>
              <a:chExt cx="1054975" cy="989191"/>
            </a:xfrm>
          </p:grpSpPr>
          <p:sp>
            <p:nvSpPr>
              <p:cNvPr id="188" name="Forme libre 187"/>
              <p:cNvSpPr/>
              <p:nvPr/>
            </p:nvSpPr>
            <p:spPr>
              <a:xfrm>
                <a:off x="1566555" y="2489484"/>
                <a:ext cx="601668" cy="777540"/>
              </a:xfrm>
              <a:custGeom>
                <a:avLst/>
                <a:gdLst>
                  <a:gd name="connsiteX0" fmla="*/ 2398541 w 2398541"/>
                  <a:gd name="connsiteY0" fmla="*/ 2264898 h 2954215"/>
                  <a:gd name="connsiteX1" fmla="*/ 0 w 2398541"/>
                  <a:gd name="connsiteY1" fmla="*/ 0 h 2954215"/>
                  <a:gd name="connsiteX2" fmla="*/ 829993 w 2398541"/>
                  <a:gd name="connsiteY2" fmla="*/ 2954215 h 2954215"/>
                  <a:gd name="connsiteX3" fmla="*/ 2398541 w 2398541"/>
                  <a:gd name="connsiteY3" fmla="*/ 2264898 h 2954215"/>
                  <a:gd name="connsiteX0" fmla="*/ 2286000 w 2286000"/>
                  <a:gd name="connsiteY0" fmla="*/ 2264898 h 2954215"/>
                  <a:gd name="connsiteX1" fmla="*/ 0 w 2286000"/>
                  <a:gd name="connsiteY1" fmla="*/ 0 h 2954215"/>
                  <a:gd name="connsiteX2" fmla="*/ 829993 w 2286000"/>
                  <a:gd name="connsiteY2" fmla="*/ 2954215 h 2954215"/>
                  <a:gd name="connsiteX3" fmla="*/ 2286000 w 2286000"/>
                  <a:gd name="connsiteY3" fmla="*/ 2264898 h 2954215"/>
                </a:gdLst>
                <a:ahLst/>
                <a:cxnLst>
                  <a:cxn ang="0">
                    <a:pos x="connsiteX0" y="connsiteY0"/>
                  </a:cxn>
                  <a:cxn ang="0">
                    <a:pos x="connsiteX1" y="connsiteY1"/>
                  </a:cxn>
                  <a:cxn ang="0">
                    <a:pos x="connsiteX2" y="connsiteY2"/>
                  </a:cxn>
                  <a:cxn ang="0">
                    <a:pos x="connsiteX3" y="connsiteY3"/>
                  </a:cxn>
                </a:cxnLst>
                <a:rect l="l" t="t" r="r" b="b"/>
                <a:pathLst>
                  <a:path w="2286000" h="2954215">
                    <a:moveTo>
                      <a:pt x="2286000" y="2264898"/>
                    </a:moveTo>
                    <a:lnTo>
                      <a:pt x="0" y="0"/>
                    </a:lnTo>
                    <a:lnTo>
                      <a:pt x="829993" y="2954215"/>
                    </a:lnTo>
                    <a:lnTo>
                      <a:pt x="2286000" y="2264898"/>
                    </a:lnTo>
                    <a:close/>
                  </a:path>
                </a:pathLst>
              </a:custGeom>
              <a:solidFill>
                <a:srgbClr val="E3B8C9"/>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9" name="Forme libre 188"/>
              <p:cNvSpPr/>
              <p:nvPr/>
            </p:nvSpPr>
            <p:spPr>
              <a:xfrm>
                <a:off x="1113248" y="2482897"/>
                <a:ext cx="447753" cy="845133"/>
              </a:xfrm>
              <a:custGeom>
                <a:avLst/>
                <a:gdLst>
                  <a:gd name="connsiteX0" fmla="*/ 0 w 1988288"/>
                  <a:gd name="connsiteY0" fmla="*/ 2721935 h 3211033"/>
                  <a:gd name="connsiteX1" fmla="*/ 1988288 w 1988288"/>
                  <a:gd name="connsiteY1" fmla="*/ 0 h 3211033"/>
                  <a:gd name="connsiteX2" fmla="*/ 1765004 w 1988288"/>
                  <a:gd name="connsiteY2" fmla="*/ 3211033 h 3211033"/>
                  <a:gd name="connsiteX3" fmla="*/ 0 w 1988288"/>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Lst>
                <a:ahLst/>
                <a:cxnLst>
                  <a:cxn ang="0">
                    <a:pos x="connsiteX0" y="connsiteY0"/>
                  </a:cxn>
                  <a:cxn ang="0">
                    <a:pos x="connsiteX1" y="connsiteY1"/>
                  </a:cxn>
                  <a:cxn ang="0">
                    <a:pos x="connsiteX2" y="connsiteY2"/>
                  </a:cxn>
                  <a:cxn ang="0">
                    <a:pos x="connsiteX3" y="connsiteY3"/>
                  </a:cxn>
                </a:cxnLst>
                <a:rect l="l" t="t" r="r" b="b"/>
                <a:pathLst>
                  <a:path w="1701209" h="3211033">
                    <a:moveTo>
                      <a:pt x="0" y="2721935"/>
                    </a:moveTo>
                    <a:lnTo>
                      <a:pt x="1701209" y="0"/>
                    </a:lnTo>
                    <a:lnTo>
                      <a:pt x="1477925" y="3211033"/>
                    </a:lnTo>
                    <a:lnTo>
                      <a:pt x="0" y="2721935"/>
                    </a:lnTo>
                    <a:close/>
                  </a:path>
                </a:pathLst>
              </a:custGeom>
              <a:solidFill>
                <a:srgbClr val="E7A075"/>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1" name="ZoneTexte 270"/>
              <p:cNvSpPr txBox="1"/>
              <p:nvPr/>
            </p:nvSpPr>
            <p:spPr>
              <a:xfrm>
                <a:off x="1539947" y="2338839"/>
                <a:ext cx="266420" cy="276999"/>
              </a:xfrm>
              <a:prstGeom prst="rect">
                <a:avLst/>
              </a:prstGeom>
              <a:noFill/>
            </p:spPr>
            <p:txBody>
              <a:bodyPr wrap="none" rtlCol="0">
                <a:spAutoFit/>
              </a:bodyPr>
              <a:lstStyle/>
              <a:p>
                <a:r>
                  <a:rPr lang="fr-FR" sz="1200" dirty="0"/>
                  <a:t>C</a:t>
                </a:r>
              </a:p>
            </p:txBody>
          </p:sp>
        </p:grpSp>
        <p:sp>
          <p:nvSpPr>
            <p:cNvPr id="203" name="Ellipse 202"/>
            <p:cNvSpPr/>
            <p:nvPr/>
          </p:nvSpPr>
          <p:spPr>
            <a:xfrm>
              <a:off x="1542126" y="2463460"/>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5"/>
          <p:cNvGrpSpPr/>
          <p:nvPr/>
        </p:nvGrpSpPr>
        <p:grpSpPr>
          <a:xfrm>
            <a:off x="190285" y="1786129"/>
            <a:ext cx="2798528" cy="2202426"/>
            <a:chOff x="190285" y="2112037"/>
            <a:chExt cx="2798528" cy="2202426"/>
          </a:xfrm>
        </p:grpSpPr>
        <p:sp>
          <p:nvSpPr>
            <p:cNvPr id="247" name="ZoneTexte 246"/>
            <p:cNvSpPr txBox="1"/>
            <p:nvPr/>
          </p:nvSpPr>
          <p:spPr>
            <a:xfrm rot="16200000">
              <a:off x="2733" y="2299589"/>
              <a:ext cx="636713" cy="261610"/>
            </a:xfrm>
            <a:prstGeom prst="rect">
              <a:avLst/>
            </a:prstGeom>
            <a:noFill/>
          </p:spPr>
          <p:txBody>
            <a:bodyPr wrap="none" rtlCol="0">
              <a:spAutoFit/>
            </a:bodyPr>
            <a:lstStyle/>
            <a:p>
              <a:r>
                <a:rPr lang="fr-FR" sz="900" dirty="0" err="1">
                  <a:solidFill>
                    <a:schemeClr val="bg1"/>
                  </a:solidFill>
                </a:rPr>
                <a:t>level</a:t>
              </a:r>
              <a:r>
                <a:rPr lang="fr-FR" sz="1050" dirty="0">
                  <a:solidFill>
                    <a:schemeClr val="bg1"/>
                  </a:solidFill>
                </a:rPr>
                <a:t> </a:t>
              </a:r>
              <a:r>
                <a:rPr lang="fr-FR" sz="900" dirty="0">
                  <a:solidFill>
                    <a:schemeClr val="bg1"/>
                  </a:solidFill>
                </a:rPr>
                <a:t>n+1</a:t>
              </a:r>
              <a:endParaRPr lang="fr-FR" sz="1050" dirty="0">
                <a:solidFill>
                  <a:schemeClr val="bg1"/>
                </a:solidFill>
              </a:endParaRPr>
            </a:p>
          </p:txBody>
        </p:sp>
        <p:grpSp>
          <p:nvGrpSpPr>
            <p:cNvPr id="18" name="Groupe 161"/>
            <p:cNvGrpSpPr/>
            <p:nvPr/>
          </p:nvGrpSpPr>
          <p:grpSpPr>
            <a:xfrm>
              <a:off x="197126" y="2680631"/>
              <a:ext cx="2791687" cy="1633832"/>
              <a:chOff x="197126" y="2680631"/>
              <a:chExt cx="2791687" cy="1633832"/>
            </a:xfrm>
          </p:grpSpPr>
          <p:sp>
            <p:nvSpPr>
              <p:cNvPr id="190" name="Ellipse 189"/>
              <p:cNvSpPr/>
              <p:nvPr/>
            </p:nvSpPr>
            <p:spPr>
              <a:xfrm>
                <a:off x="1773692" y="3011805"/>
                <a:ext cx="450543" cy="408574"/>
              </a:xfrm>
              <a:prstGeom prst="ellipse">
                <a:avLst/>
              </a:prstGeom>
              <a:solidFill>
                <a:srgbClr val="F04F3E"/>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3" name="Ellipse 192"/>
              <p:cNvSpPr/>
              <p:nvPr/>
            </p:nvSpPr>
            <p:spPr>
              <a:xfrm>
                <a:off x="1075011" y="3102288"/>
                <a:ext cx="450543" cy="408574"/>
              </a:xfrm>
              <a:prstGeom prst="ellipse">
                <a:avLst/>
              </a:prstGeom>
              <a:solidFill>
                <a:srgbClr val="ECC99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0" name="Ellipse 199"/>
              <p:cNvSpPr/>
              <p:nvPr/>
            </p:nvSpPr>
            <p:spPr>
              <a:xfrm>
                <a:off x="1854313" y="3164750"/>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1" name="Ellipse 200"/>
              <p:cNvSpPr/>
              <p:nvPr/>
            </p:nvSpPr>
            <p:spPr>
              <a:xfrm>
                <a:off x="1979331" y="3224084"/>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2" name="Ellipse 201"/>
              <p:cNvSpPr/>
              <p:nvPr/>
            </p:nvSpPr>
            <p:spPr>
              <a:xfrm>
                <a:off x="2091649" y="3268534"/>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1" name="Ellipse 230"/>
              <p:cNvSpPr/>
              <p:nvPr/>
            </p:nvSpPr>
            <p:spPr>
              <a:xfrm>
                <a:off x="2365099" y="2702107"/>
                <a:ext cx="450542" cy="408574"/>
              </a:xfrm>
              <a:prstGeom prst="ellipse">
                <a:avLst/>
              </a:prstGeom>
              <a:solidFill>
                <a:srgbClr val="F04F3E"/>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9" name="Ellipse 248"/>
              <p:cNvSpPr/>
              <p:nvPr/>
            </p:nvSpPr>
            <p:spPr>
              <a:xfrm>
                <a:off x="550224" y="2888361"/>
                <a:ext cx="450543" cy="408574"/>
              </a:xfrm>
              <a:prstGeom prst="ellipse">
                <a:avLst/>
              </a:prstGeom>
              <a:solidFill>
                <a:srgbClr val="ECC99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9" name="Groupe 62"/>
              <p:cNvGrpSpPr/>
              <p:nvPr/>
            </p:nvGrpSpPr>
            <p:grpSpPr>
              <a:xfrm>
                <a:off x="710705" y="2964965"/>
                <a:ext cx="691654" cy="445593"/>
                <a:chOff x="988992" y="3690941"/>
                <a:chExt cx="691654" cy="445593"/>
              </a:xfrm>
            </p:grpSpPr>
            <p:sp>
              <p:nvSpPr>
                <p:cNvPr id="204" name="Ellipse 203"/>
                <p:cNvSpPr/>
                <p:nvPr/>
              </p:nvSpPr>
              <p:spPr>
                <a:xfrm>
                  <a:off x="1643042" y="3929066"/>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5" name="Ellipse 204"/>
                <p:cNvSpPr/>
                <p:nvPr/>
              </p:nvSpPr>
              <p:spPr>
                <a:xfrm>
                  <a:off x="1465241" y="4098930"/>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1549379" y="4008938"/>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988992" y="369094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1017566" y="3924305"/>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1000104" y="3805738"/>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0" name="Groupe 66"/>
              <p:cNvGrpSpPr/>
              <p:nvPr/>
            </p:nvGrpSpPr>
            <p:grpSpPr>
              <a:xfrm rot="19355023">
                <a:off x="2485529" y="2799865"/>
                <a:ext cx="215405" cy="207468"/>
                <a:chOff x="2741591" y="3525841"/>
                <a:chExt cx="215405" cy="207468"/>
              </a:xfrm>
            </p:grpSpPr>
            <p:sp>
              <p:nvSpPr>
                <p:cNvPr id="64" name="Ellipse 63"/>
                <p:cNvSpPr/>
                <p:nvPr/>
              </p:nvSpPr>
              <p:spPr>
                <a:xfrm>
                  <a:off x="2919392" y="352584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2741591" y="3695705"/>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p:cNvSpPr/>
                <p:nvPr/>
              </p:nvSpPr>
              <p:spPr>
                <a:xfrm>
                  <a:off x="2825729" y="3605713"/>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69" name="Connecteur droit avec flèche 68"/>
              <p:cNvCxnSpPr/>
              <p:nvPr/>
            </p:nvCxnSpPr>
            <p:spPr>
              <a:xfrm rot="5400000" flipH="1" flipV="1">
                <a:off x="1955454" y="2873948"/>
                <a:ext cx="222758" cy="3880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V="1">
                <a:off x="2185513" y="2799900"/>
                <a:ext cx="411789" cy="195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flipV="1">
                <a:off x="2019760" y="3042749"/>
                <a:ext cx="305453" cy="1783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flipV="1">
                <a:off x="2175988" y="2897400"/>
                <a:ext cx="425319" cy="23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flipV="1">
                <a:off x="2086435" y="3125299"/>
                <a:ext cx="305453" cy="1783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flipV="1">
                <a:off x="2242663" y="3036496"/>
                <a:ext cx="316632" cy="174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p:nvPr/>
            </p:nvCxnSpPr>
            <p:spPr>
              <a:xfrm flipH="1" flipV="1">
                <a:off x="1022437" y="3079508"/>
                <a:ext cx="379922" cy="14238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rot="21142993" flipH="1" flipV="1">
                <a:off x="700442" y="2958092"/>
                <a:ext cx="404098" cy="18126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rot="21142993" flipH="1" flipV="1">
                <a:off x="994399" y="3153175"/>
                <a:ext cx="299748" cy="16555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rot="10800000">
                <a:off x="705970" y="3080852"/>
                <a:ext cx="358769" cy="130173"/>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rot="10800000">
                <a:off x="756299" y="3214340"/>
                <a:ext cx="286215" cy="104635"/>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p:nvPr/>
            </p:nvCxnSpPr>
            <p:spPr>
              <a:xfrm rot="16200000" flipV="1">
                <a:off x="1015718" y="3178303"/>
                <a:ext cx="108453" cy="29821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a:off x="302738" y="3780313"/>
                <a:ext cx="2616200" cy="15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a:off x="302738" y="2680631"/>
                <a:ext cx="2616200" cy="15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09" name="Ellipse 108"/>
              <p:cNvSpPr/>
              <p:nvPr/>
            </p:nvSpPr>
            <p:spPr>
              <a:xfrm>
                <a:off x="1812494" y="392188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Ellipse 109"/>
              <p:cNvSpPr/>
              <p:nvPr/>
            </p:nvSpPr>
            <p:spPr>
              <a:xfrm>
                <a:off x="2021452" y="4085477"/>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p:cNvSpPr/>
              <p:nvPr/>
            </p:nvSpPr>
            <p:spPr>
              <a:xfrm>
                <a:off x="2507970" y="4010249"/>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p:cNvSpPr/>
              <p:nvPr/>
            </p:nvSpPr>
            <p:spPr>
              <a:xfrm>
                <a:off x="2289622" y="3961106"/>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7" name="ZoneTexte 256"/>
              <p:cNvSpPr txBox="1"/>
              <p:nvPr/>
            </p:nvSpPr>
            <p:spPr>
              <a:xfrm>
                <a:off x="468771" y="2944363"/>
                <a:ext cx="358815" cy="276999"/>
              </a:xfrm>
              <a:prstGeom prst="rect">
                <a:avLst/>
              </a:prstGeom>
              <a:noFill/>
            </p:spPr>
            <p:txBody>
              <a:bodyPr wrap="square" rtlCol="0">
                <a:spAutoFit/>
              </a:bodyPr>
              <a:lstStyle/>
              <a:p>
                <a:r>
                  <a:rPr lang="fr-FR" sz="1200" dirty="0"/>
                  <a:t>Q'</a:t>
                </a:r>
              </a:p>
            </p:txBody>
          </p:sp>
          <p:sp>
            <p:nvSpPr>
              <p:cNvPr id="258" name="ZoneTexte 257"/>
              <p:cNvSpPr txBox="1"/>
              <p:nvPr/>
            </p:nvSpPr>
            <p:spPr>
              <a:xfrm>
                <a:off x="1240371" y="3224391"/>
                <a:ext cx="341471" cy="276999"/>
              </a:xfrm>
              <a:prstGeom prst="rect">
                <a:avLst/>
              </a:prstGeom>
              <a:noFill/>
            </p:spPr>
            <p:txBody>
              <a:bodyPr wrap="square" rtlCol="0">
                <a:spAutoFit/>
              </a:bodyPr>
              <a:lstStyle/>
              <a:p>
                <a:r>
                  <a:rPr lang="fr-FR" sz="1200" dirty="0"/>
                  <a:t>Q</a:t>
                </a:r>
              </a:p>
            </p:txBody>
          </p:sp>
          <p:sp>
            <p:nvSpPr>
              <p:cNvPr id="259" name="ZoneTexte 258"/>
              <p:cNvSpPr txBox="1"/>
              <p:nvPr/>
            </p:nvSpPr>
            <p:spPr>
              <a:xfrm>
                <a:off x="1766373" y="3159345"/>
                <a:ext cx="373264" cy="276999"/>
              </a:xfrm>
              <a:prstGeom prst="rect">
                <a:avLst/>
              </a:prstGeom>
              <a:noFill/>
            </p:spPr>
            <p:txBody>
              <a:bodyPr wrap="square" rtlCol="0">
                <a:spAutoFit/>
              </a:bodyPr>
              <a:lstStyle/>
              <a:p>
                <a:r>
                  <a:rPr lang="fr-FR" sz="1200" dirty="0"/>
                  <a:t>P</a:t>
                </a:r>
              </a:p>
            </p:txBody>
          </p:sp>
          <p:sp>
            <p:nvSpPr>
              <p:cNvPr id="260" name="ZoneTexte 259"/>
              <p:cNvSpPr txBox="1"/>
              <p:nvPr/>
            </p:nvSpPr>
            <p:spPr>
              <a:xfrm>
                <a:off x="2560958" y="2751215"/>
                <a:ext cx="427855" cy="276999"/>
              </a:xfrm>
              <a:prstGeom prst="rect">
                <a:avLst/>
              </a:prstGeom>
              <a:noFill/>
            </p:spPr>
            <p:txBody>
              <a:bodyPr wrap="square" rtlCol="0">
                <a:spAutoFit/>
              </a:bodyPr>
              <a:lstStyle/>
              <a:p>
                <a:r>
                  <a:rPr lang="fr-FR" sz="1200" dirty="0"/>
                  <a:t>P'</a:t>
                </a:r>
              </a:p>
            </p:txBody>
          </p:sp>
          <p:sp>
            <p:nvSpPr>
              <p:cNvPr id="285" name="ZoneTexte 284"/>
              <p:cNvSpPr txBox="1"/>
              <p:nvPr/>
            </p:nvSpPr>
            <p:spPr>
              <a:xfrm rot="16200000">
                <a:off x="74496" y="3243217"/>
                <a:ext cx="506870" cy="261610"/>
              </a:xfrm>
              <a:prstGeom prst="rect">
                <a:avLst/>
              </a:prstGeom>
              <a:noFill/>
            </p:spPr>
            <p:txBody>
              <a:bodyPr wrap="none" rtlCol="0">
                <a:spAutoFit/>
              </a:bodyPr>
              <a:lstStyle/>
              <a:p>
                <a:r>
                  <a:rPr lang="fr-FR" sz="900" dirty="0" err="1">
                    <a:solidFill>
                      <a:schemeClr val="bg1"/>
                    </a:solidFill>
                  </a:rPr>
                  <a:t>level</a:t>
                </a:r>
                <a:r>
                  <a:rPr lang="fr-FR" sz="1050" dirty="0">
                    <a:solidFill>
                      <a:schemeClr val="bg1"/>
                    </a:solidFill>
                  </a:rPr>
                  <a:t> </a:t>
                </a:r>
                <a:r>
                  <a:rPr lang="fr-FR" sz="900" dirty="0">
                    <a:solidFill>
                      <a:schemeClr val="bg1"/>
                    </a:solidFill>
                  </a:rPr>
                  <a:t>n</a:t>
                </a:r>
                <a:endParaRPr lang="fr-FR" sz="1050" dirty="0">
                  <a:solidFill>
                    <a:schemeClr val="bg1"/>
                  </a:solidFill>
                </a:endParaRPr>
              </a:p>
            </p:txBody>
          </p:sp>
          <p:sp>
            <p:nvSpPr>
              <p:cNvPr id="286" name="ZoneTexte 285"/>
              <p:cNvSpPr txBox="1"/>
              <p:nvPr/>
            </p:nvSpPr>
            <p:spPr>
              <a:xfrm rot="16200000">
                <a:off x="74424" y="3953627"/>
                <a:ext cx="490840" cy="230832"/>
              </a:xfrm>
              <a:prstGeom prst="rect">
                <a:avLst/>
              </a:prstGeom>
              <a:noFill/>
            </p:spPr>
            <p:txBody>
              <a:bodyPr wrap="none" rtlCol="0">
                <a:spAutoFit/>
              </a:bodyPr>
              <a:lstStyle/>
              <a:p>
                <a:r>
                  <a:rPr lang="fr-FR" sz="900" dirty="0" err="1">
                    <a:solidFill>
                      <a:schemeClr val="bg1"/>
                    </a:solidFill>
                  </a:rPr>
                  <a:t>level</a:t>
                </a:r>
                <a:r>
                  <a:rPr lang="fr-FR" sz="900" dirty="0">
                    <a:solidFill>
                      <a:schemeClr val="bg1"/>
                    </a:solidFill>
                  </a:rPr>
                  <a:t> 0</a:t>
                </a:r>
              </a:p>
            </p:txBody>
          </p:sp>
          <p:cxnSp>
            <p:nvCxnSpPr>
              <p:cNvPr id="292" name="Connecteur droit avec flèche 291"/>
              <p:cNvCxnSpPr>
                <a:stCxn id="110" idx="6"/>
                <a:endCxn id="112" idx="2"/>
              </p:cNvCxnSpPr>
              <p:nvPr/>
            </p:nvCxnSpPr>
            <p:spPr>
              <a:xfrm flipV="1">
                <a:off x="2059056" y="3979908"/>
                <a:ext cx="230566" cy="1243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266" name="Connecteur droit avec flèche 265"/>
          <p:cNvCxnSpPr/>
          <p:nvPr/>
        </p:nvCxnSpPr>
        <p:spPr>
          <a:xfrm rot="16200000" flipH="1">
            <a:off x="4007373" y="1753541"/>
            <a:ext cx="288637" cy="4804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7" name="Connecteur droit avec flèche 266"/>
          <p:cNvCxnSpPr/>
          <p:nvPr/>
        </p:nvCxnSpPr>
        <p:spPr>
          <a:xfrm rot="5400000" flipH="1" flipV="1">
            <a:off x="4506035" y="1774102"/>
            <a:ext cx="259512" cy="4700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7" name="ZoneTexte 276"/>
          <p:cNvSpPr txBox="1"/>
          <p:nvPr/>
        </p:nvSpPr>
        <p:spPr>
          <a:xfrm>
            <a:off x="3953074" y="1860562"/>
            <a:ext cx="922240" cy="276999"/>
          </a:xfrm>
          <a:prstGeom prst="rect">
            <a:avLst/>
          </a:prstGeom>
          <a:noFill/>
        </p:spPr>
        <p:txBody>
          <a:bodyPr wrap="none" rtlCol="0">
            <a:spAutoFit/>
          </a:bodyPr>
          <a:lstStyle/>
          <a:p>
            <a:r>
              <a:rPr lang="fr-FR" sz="1200" dirty="0">
                <a:solidFill>
                  <a:srgbClr val="FF0000"/>
                </a:solidFill>
              </a:rPr>
              <a:t>Simple links</a:t>
            </a:r>
          </a:p>
        </p:txBody>
      </p:sp>
      <p:grpSp>
        <p:nvGrpSpPr>
          <p:cNvPr id="24" name="Groupe 146"/>
          <p:cNvGrpSpPr/>
          <p:nvPr/>
        </p:nvGrpSpPr>
        <p:grpSpPr>
          <a:xfrm>
            <a:off x="3902598" y="1408312"/>
            <a:ext cx="1007109" cy="434043"/>
            <a:chOff x="3902598" y="1734220"/>
            <a:chExt cx="1007109" cy="434043"/>
          </a:xfrm>
        </p:grpSpPr>
        <p:grpSp>
          <p:nvGrpSpPr>
            <p:cNvPr id="25" name="Groupe 282"/>
            <p:cNvGrpSpPr/>
            <p:nvPr/>
          </p:nvGrpSpPr>
          <p:grpSpPr>
            <a:xfrm>
              <a:off x="3902598" y="1973614"/>
              <a:ext cx="982301" cy="194649"/>
              <a:chOff x="3902598" y="1973614"/>
              <a:chExt cx="982301" cy="194649"/>
            </a:xfrm>
          </p:grpSpPr>
          <p:sp>
            <p:nvSpPr>
              <p:cNvPr id="278" name="Forme libre 277"/>
              <p:cNvSpPr/>
              <p:nvPr/>
            </p:nvSpPr>
            <p:spPr>
              <a:xfrm>
                <a:off x="3902598" y="1974368"/>
                <a:ext cx="982301" cy="193895"/>
              </a:xfrm>
              <a:custGeom>
                <a:avLst/>
                <a:gdLst>
                  <a:gd name="connsiteX0" fmla="*/ 0 w 982301"/>
                  <a:gd name="connsiteY0" fmla="*/ 171261 h 193895"/>
                  <a:gd name="connsiteX1" fmla="*/ 502467 w 982301"/>
                  <a:gd name="connsiteY1" fmla="*/ 3772 h 193895"/>
                  <a:gd name="connsiteX2" fmla="*/ 982301 w 982301"/>
                  <a:gd name="connsiteY2" fmla="*/ 193895 h 193895"/>
                  <a:gd name="connsiteX3" fmla="*/ 982301 w 982301"/>
                  <a:gd name="connsiteY3" fmla="*/ 193895 h 193895"/>
                  <a:gd name="connsiteX4" fmla="*/ 982301 w 982301"/>
                  <a:gd name="connsiteY4" fmla="*/ 193895 h 193895"/>
                  <a:gd name="connsiteX5" fmla="*/ 982301 w 982301"/>
                  <a:gd name="connsiteY5" fmla="*/ 193895 h 19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301" h="193895">
                    <a:moveTo>
                      <a:pt x="0" y="171261"/>
                    </a:moveTo>
                    <a:cubicBezTo>
                      <a:pt x="169375" y="85630"/>
                      <a:pt x="338750" y="0"/>
                      <a:pt x="502467" y="3772"/>
                    </a:cubicBezTo>
                    <a:cubicBezTo>
                      <a:pt x="666184" y="7544"/>
                      <a:pt x="982301" y="193895"/>
                      <a:pt x="982301" y="193895"/>
                    </a:cubicBezTo>
                    <a:lnTo>
                      <a:pt x="982301" y="193895"/>
                    </a:lnTo>
                    <a:lnTo>
                      <a:pt x="982301" y="193895"/>
                    </a:lnTo>
                    <a:lnTo>
                      <a:pt x="982301" y="1938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79" name="Connecteur droit avec flèche 278"/>
              <p:cNvCxnSpPr/>
              <p:nvPr/>
            </p:nvCxnSpPr>
            <p:spPr>
              <a:xfrm>
                <a:off x="4366144" y="1973614"/>
                <a:ext cx="72000" cy="45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82" name="ZoneTexte 281"/>
            <p:cNvSpPr txBox="1"/>
            <p:nvPr/>
          </p:nvSpPr>
          <p:spPr>
            <a:xfrm>
              <a:off x="3924244" y="1734220"/>
              <a:ext cx="985463" cy="276999"/>
            </a:xfrm>
            <a:prstGeom prst="rect">
              <a:avLst/>
            </a:prstGeom>
            <a:noFill/>
            <a:ln>
              <a:noFill/>
            </a:ln>
          </p:spPr>
          <p:txBody>
            <a:bodyPr wrap="none" rtlCol="0">
              <a:spAutoFit/>
            </a:bodyPr>
            <a:lstStyle/>
            <a:p>
              <a:r>
                <a:rPr lang="fr-FR" sz="1200" dirty="0" err="1">
                  <a:solidFill>
                    <a:srgbClr val="FF0000"/>
                  </a:solidFill>
                </a:rPr>
                <a:t>Complex</a:t>
              </a:r>
              <a:r>
                <a:rPr lang="fr-FR" sz="1200" dirty="0">
                  <a:solidFill>
                    <a:srgbClr val="FF0000"/>
                  </a:solidFill>
                </a:rPr>
                <a:t> </a:t>
              </a:r>
              <a:r>
                <a:rPr lang="fr-FR" sz="1200" dirty="0" err="1">
                  <a:solidFill>
                    <a:srgbClr val="FF0000"/>
                  </a:solidFill>
                </a:rPr>
                <a:t>link</a:t>
              </a:r>
              <a:endParaRPr lang="fr-FR" sz="1200" dirty="0">
                <a:solidFill>
                  <a:srgbClr val="FF0000"/>
                </a:solidFill>
              </a:endParaRPr>
            </a:p>
          </p:txBody>
        </p:sp>
      </p:grpSp>
      <p:grpSp>
        <p:nvGrpSpPr>
          <p:cNvPr id="26" name="Groupe 147"/>
          <p:cNvGrpSpPr/>
          <p:nvPr/>
        </p:nvGrpSpPr>
        <p:grpSpPr>
          <a:xfrm>
            <a:off x="2766628" y="1266026"/>
            <a:ext cx="1108834" cy="635153"/>
            <a:chOff x="2571136" y="3253936"/>
            <a:chExt cx="1108834" cy="635153"/>
          </a:xfrm>
        </p:grpSpPr>
        <p:sp>
          <p:nvSpPr>
            <p:cNvPr id="149" name="Forme libre 148"/>
            <p:cNvSpPr/>
            <p:nvPr/>
          </p:nvSpPr>
          <p:spPr bwMode="auto">
            <a:xfrm>
              <a:off x="2634836" y="3560477"/>
              <a:ext cx="746125" cy="328612"/>
            </a:xfrm>
            <a:custGeom>
              <a:avLst/>
              <a:gdLst>
                <a:gd name="connsiteX0" fmla="*/ 0 w 982980"/>
                <a:gd name="connsiteY0" fmla="*/ 327660 h 327660"/>
                <a:gd name="connsiteX1" fmla="*/ 468630 w 982980"/>
                <a:gd name="connsiteY1" fmla="*/ 53340 h 327660"/>
                <a:gd name="connsiteX2" fmla="*/ 982980 w 982980"/>
                <a:gd name="connsiteY2" fmla="*/ 7620 h 327660"/>
              </a:gdLst>
              <a:ahLst/>
              <a:cxnLst>
                <a:cxn ang="0">
                  <a:pos x="connsiteX0" y="connsiteY0"/>
                </a:cxn>
                <a:cxn ang="0">
                  <a:pos x="connsiteX1" y="connsiteY1"/>
                </a:cxn>
                <a:cxn ang="0">
                  <a:pos x="connsiteX2" y="connsiteY2"/>
                </a:cxn>
              </a:cxnLst>
              <a:rect l="l" t="t" r="r" b="b"/>
              <a:pathLst>
                <a:path w="982980" h="327660">
                  <a:moveTo>
                    <a:pt x="0" y="327660"/>
                  </a:moveTo>
                  <a:cubicBezTo>
                    <a:pt x="152400" y="217170"/>
                    <a:pt x="304800" y="106680"/>
                    <a:pt x="468630" y="53340"/>
                  </a:cubicBezTo>
                  <a:cubicBezTo>
                    <a:pt x="632460" y="0"/>
                    <a:pt x="807720" y="3810"/>
                    <a:pt x="982980" y="7620"/>
                  </a:cubicBezTo>
                </a:path>
              </a:pathLst>
            </a:custGeom>
            <a:ln w="15875">
              <a:solidFill>
                <a:schemeClr val="tx2">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150" name="ZoneTexte 17"/>
            <p:cNvSpPr txBox="1">
              <a:spLocks noChangeArrowheads="1"/>
            </p:cNvSpPr>
            <p:nvPr/>
          </p:nvSpPr>
          <p:spPr bwMode="auto">
            <a:xfrm rot="20156086">
              <a:off x="2571136" y="3253936"/>
              <a:ext cx="1108834" cy="3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dirty="0">
                  <a:solidFill>
                    <a:schemeClr val="tx2">
                      <a:lumMod val="40000"/>
                      <a:lumOff val="60000"/>
                    </a:schemeClr>
                  </a:solidFill>
                  <a:latin typeface="Calibri" panose="020F0502020204030204" pitchFamily="34" charset="0"/>
                </a:rPr>
                <a:t>transition</a:t>
              </a:r>
            </a:p>
          </p:txBody>
        </p:sp>
      </p:grpSp>
      <p:sp>
        <p:nvSpPr>
          <p:cNvPr id="151" name="ZoneTexte 150"/>
          <p:cNvSpPr txBox="1"/>
          <p:nvPr/>
        </p:nvSpPr>
        <p:spPr>
          <a:xfrm>
            <a:off x="3187406" y="3805554"/>
            <a:ext cx="465192" cy="369332"/>
          </a:xfrm>
          <a:prstGeom prst="rect">
            <a:avLst/>
          </a:prstGeom>
          <a:noFill/>
        </p:spPr>
        <p:txBody>
          <a:bodyPr wrap="none" rtlCol="0">
            <a:spAutoFit/>
          </a:bodyPr>
          <a:lstStyle/>
          <a:p>
            <a:r>
              <a:rPr lang="fr-FR" b="1" dirty="0">
                <a:solidFill>
                  <a:schemeClr val="accent3">
                    <a:lumMod val="40000"/>
                    <a:lumOff val="60000"/>
                  </a:schemeClr>
                </a:solidFill>
              </a:rPr>
              <a:t>Ht'</a:t>
            </a:r>
          </a:p>
        </p:txBody>
      </p:sp>
      <p:sp>
        <p:nvSpPr>
          <p:cNvPr id="153" name="ZoneTexte 152"/>
          <p:cNvSpPr txBox="1"/>
          <p:nvPr/>
        </p:nvSpPr>
        <p:spPr>
          <a:xfrm>
            <a:off x="652005" y="3045352"/>
            <a:ext cx="354584" cy="461665"/>
          </a:xfrm>
          <a:prstGeom prst="rect">
            <a:avLst/>
          </a:prstGeom>
          <a:noFill/>
        </p:spPr>
        <p:txBody>
          <a:bodyPr wrap="none" rtlCol="0">
            <a:spAutoFit/>
          </a:bodyPr>
          <a:lstStyle/>
          <a:p>
            <a:r>
              <a:rPr lang="fr-FR" sz="2400" b="1" dirty="0">
                <a:solidFill>
                  <a:srgbClr val="FF0000"/>
                </a:solidFill>
              </a:rPr>
              <a:t>X</a:t>
            </a:r>
          </a:p>
        </p:txBody>
      </p:sp>
    </p:spTree>
    <p:extLst>
      <p:ext uri="{BB962C8B-B14F-4D97-AF65-F5344CB8AC3E}">
        <p14:creationId xmlns:p14="http://schemas.microsoft.com/office/powerpoint/2010/main" val="31098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266"/>
                                        </p:tgtEl>
                                        <p:attrNameLst>
                                          <p:attrName>style.visibility</p:attrName>
                                        </p:attrNameLst>
                                      </p:cBhvr>
                                      <p:to>
                                        <p:strVal val="visible"/>
                                      </p:to>
                                    </p:set>
                                    <p:animEffect transition="in" filter="wipe(up)">
                                      <p:cBhvr>
                                        <p:cTn id="11" dur="2000"/>
                                        <p:tgtEl>
                                          <p:spTgt spid="266"/>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267"/>
                                        </p:tgtEl>
                                        <p:attrNameLst>
                                          <p:attrName>style.visibility</p:attrName>
                                        </p:attrNameLst>
                                      </p:cBhvr>
                                      <p:to>
                                        <p:strVal val="visible"/>
                                      </p:to>
                                    </p:set>
                                    <p:animEffect transition="in" filter="wipe(down)">
                                      <p:cBhvr>
                                        <p:cTn id="15" dur="2000"/>
                                        <p:tgtEl>
                                          <p:spTgt spid="26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7"/>
                                        </p:tgtEl>
                                        <p:attrNameLst>
                                          <p:attrName>style.visibility</p:attrName>
                                        </p:attrNameLst>
                                      </p:cBhvr>
                                      <p:to>
                                        <p:strVal val="visible"/>
                                      </p:to>
                                    </p:set>
                                    <p:animEffect transition="in" filter="fade">
                                      <p:cBhvr>
                                        <p:cTn id="18" dur="2000"/>
                                        <p:tgtEl>
                                          <p:spTgt spid="27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2000"/>
                                        <p:tgtEl>
                                          <p:spTgt spid="24"/>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20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1"/>
                                        </p:tgtEl>
                                        <p:attrNameLst>
                                          <p:attrName>style.visibility</p:attrName>
                                        </p:attrNameLst>
                                      </p:cBhvr>
                                      <p:to>
                                        <p:strVal val="visible"/>
                                      </p:to>
                                    </p:set>
                                    <p:animEffect transition="in" filter="fade">
                                      <p:cBhvr>
                                        <p:cTn id="30" dur="2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P spid="1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Rectangle 306"/>
          <p:cNvSpPr/>
          <p:nvPr/>
        </p:nvSpPr>
        <p:spPr>
          <a:xfrm>
            <a:off x="0" y="-5166"/>
            <a:ext cx="9144000" cy="6509442"/>
          </a:xfrm>
          <a:prstGeom prst="rect">
            <a:avLst/>
          </a:prstGeom>
          <a:solidFill>
            <a:srgbClr val="2626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7" name="Organigramme : Alternative 376"/>
          <p:cNvSpPr/>
          <p:nvPr/>
        </p:nvSpPr>
        <p:spPr>
          <a:xfrm>
            <a:off x="6041124" y="766292"/>
            <a:ext cx="2518476" cy="3138333"/>
          </a:xfrm>
          <a:prstGeom prst="flowChartAlternateProcess">
            <a:avLst/>
          </a:prstGeom>
          <a:solidFill>
            <a:schemeClr val="accent3">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7" name="Organigramme : Alternative 106"/>
          <p:cNvSpPr/>
          <p:nvPr/>
        </p:nvSpPr>
        <p:spPr>
          <a:xfrm>
            <a:off x="421744" y="1460609"/>
            <a:ext cx="2518476" cy="2443578"/>
          </a:xfrm>
          <a:prstGeom prst="flowChartAlternateProcess">
            <a:avLst/>
          </a:prstGeom>
          <a:solidFill>
            <a:schemeClr val="accent3">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2" name="Groupe 34"/>
          <p:cNvGrpSpPr>
            <a:grpSpLocks/>
          </p:cNvGrpSpPr>
          <p:nvPr/>
        </p:nvGrpSpPr>
        <p:grpSpPr bwMode="auto">
          <a:xfrm>
            <a:off x="459901" y="3844845"/>
            <a:ext cx="8213725" cy="458788"/>
            <a:chOff x="738100" y="3254661"/>
            <a:chExt cx="8213625" cy="459048"/>
          </a:xfrm>
        </p:grpSpPr>
        <p:grpSp>
          <p:nvGrpSpPr>
            <p:cNvPr id="3" name="Groupe 32"/>
            <p:cNvGrpSpPr>
              <a:grpSpLocks/>
            </p:cNvGrpSpPr>
            <p:nvPr/>
          </p:nvGrpSpPr>
          <p:grpSpPr bwMode="auto">
            <a:xfrm>
              <a:off x="738100" y="3254661"/>
              <a:ext cx="8213625" cy="459048"/>
              <a:chOff x="738100" y="2914486"/>
              <a:chExt cx="8213625" cy="459048"/>
            </a:xfrm>
          </p:grpSpPr>
          <p:grpSp>
            <p:nvGrpSpPr>
              <p:cNvPr id="4" name="Groupe 2"/>
              <p:cNvGrpSpPr>
                <a:grpSpLocks/>
              </p:cNvGrpSpPr>
              <p:nvPr/>
            </p:nvGrpSpPr>
            <p:grpSpPr bwMode="auto">
              <a:xfrm>
                <a:off x="738100" y="2914486"/>
                <a:ext cx="8213625" cy="459048"/>
                <a:chOff x="1733198" y="3547585"/>
                <a:chExt cx="8213844" cy="459966"/>
              </a:xfrm>
            </p:grpSpPr>
            <p:cxnSp>
              <p:nvCxnSpPr>
                <p:cNvPr id="21" name="Connecteur droit avec flèche 20"/>
                <p:cNvCxnSpPr/>
                <p:nvPr/>
              </p:nvCxnSpPr>
              <p:spPr>
                <a:xfrm flipV="1">
                  <a:off x="1733198" y="3862717"/>
                  <a:ext cx="8136119" cy="38198"/>
                </a:xfrm>
                <a:prstGeom prst="straightConnector1">
                  <a:avLst/>
                </a:prstGeom>
                <a:ln w="190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5400000">
                  <a:off x="2859245" y="3890570"/>
                  <a:ext cx="233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5547712" y="3869083"/>
                  <a:ext cx="2355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373" name="ZoneTexte 64"/>
                <p:cNvSpPr txBox="1">
                  <a:spLocks noChangeArrowheads="1"/>
                </p:cNvSpPr>
                <p:nvPr/>
              </p:nvSpPr>
              <p:spPr bwMode="auto">
                <a:xfrm>
                  <a:off x="3005845" y="3610435"/>
                  <a:ext cx="296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sp>
              <p:nvSpPr>
                <p:cNvPr id="14374" name="ZoneTexte 65"/>
                <p:cNvSpPr txBox="1">
                  <a:spLocks noChangeArrowheads="1"/>
                </p:cNvSpPr>
                <p:nvPr/>
              </p:nvSpPr>
              <p:spPr bwMode="auto">
                <a:xfrm>
                  <a:off x="5705274" y="3600911"/>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sp>
              <p:nvSpPr>
                <p:cNvPr id="14375" name="ZoneTexte 68"/>
                <p:cNvSpPr txBox="1">
                  <a:spLocks noChangeArrowheads="1"/>
                </p:cNvSpPr>
                <p:nvPr/>
              </p:nvSpPr>
              <p:spPr bwMode="auto">
                <a:xfrm>
                  <a:off x="9202504" y="3547585"/>
                  <a:ext cx="744538" cy="33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dirty="0">
                      <a:solidFill>
                        <a:schemeClr val="bg1"/>
                      </a:solidFill>
                      <a:latin typeface="Calibri" panose="020F0502020204030204" pitchFamily="34" charset="0"/>
                    </a:rPr>
                    <a:t>Time</a:t>
                  </a:r>
                </a:p>
              </p:txBody>
            </p:sp>
          </p:grpSp>
          <p:cxnSp>
            <p:nvCxnSpPr>
              <p:cNvPr id="28" name="Connecteur droit 27"/>
              <p:cNvCxnSpPr/>
              <p:nvPr/>
            </p:nvCxnSpPr>
            <p:spPr bwMode="auto">
              <a:xfrm rot="5400000">
                <a:off x="7632460" y="3235343"/>
                <a:ext cx="2350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367" name="ZoneTexte 28"/>
            <p:cNvSpPr txBox="1">
              <a:spLocks noChangeArrowheads="1"/>
            </p:cNvSpPr>
            <p:nvPr/>
          </p:nvSpPr>
          <p:spPr bwMode="auto">
            <a:xfrm>
              <a:off x="7706727" y="3304376"/>
              <a:ext cx="4629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grpSp>
      <p:sp>
        <p:nvSpPr>
          <p:cNvPr id="242" name="Ellipse 241"/>
          <p:cNvSpPr/>
          <p:nvPr/>
        </p:nvSpPr>
        <p:spPr>
          <a:xfrm>
            <a:off x="2025471" y="1853354"/>
            <a:ext cx="37604" cy="28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2" name="ZoneTexte 271"/>
          <p:cNvSpPr txBox="1"/>
          <p:nvPr/>
        </p:nvSpPr>
        <p:spPr>
          <a:xfrm>
            <a:off x="2043114" y="1719362"/>
            <a:ext cx="316112" cy="276999"/>
          </a:xfrm>
          <a:prstGeom prst="rect">
            <a:avLst/>
          </a:prstGeom>
          <a:noFill/>
        </p:spPr>
        <p:txBody>
          <a:bodyPr wrap="none" rtlCol="0">
            <a:spAutoFit/>
          </a:bodyPr>
          <a:lstStyle/>
          <a:p>
            <a:r>
              <a:rPr lang="fr-FR" sz="1200" dirty="0"/>
              <a:t>M</a:t>
            </a:r>
          </a:p>
        </p:txBody>
      </p:sp>
      <p:sp>
        <p:nvSpPr>
          <p:cNvPr id="252" name="Ellipse 251"/>
          <p:cNvSpPr/>
          <p:nvPr/>
        </p:nvSpPr>
        <p:spPr>
          <a:xfrm>
            <a:off x="1033259" y="1821658"/>
            <a:ext cx="37605" cy="313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0" name="ZoneTexte 269"/>
          <p:cNvSpPr txBox="1"/>
          <p:nvPr/>
        </p:nvSpPr>
        <p:spPr>
          <a:xfrm>
            <a:off x="754942" y="1700701"/>
            <a:ext cx="349776" cy="276999"/>
          </a:xfrm>
          <a:prstGeom prst="rect">
            <a:avLst/>
          </a:prstGeom>
          <a:noFill/>
        </p:spPr>
        <p:txBody>
          <a:bodyPr wrap="none" rtlCol="0">
            <a:spAutoFit/>
          </a:bodyPr>
          <a:lstStyle/>
          <a:p>
            <a:r>
              <a:rPr lang="fr-FR" sz="1200" dirty="0"/>
              <a:t>M'</a:t>
            </a:r>
          </a:p>
        </p:txBody>
      </p:sp>
      <p:sp>
        <p:nvSpPr>
          <p:cNvPr id="280" name="ZoneTexte 279"/>
          <p:cNvSpPr txBox="1"/>
          <p:nvPr/>
        </p:nvSpPr>
        <p:spPr>
          <a:xfrm>
            <a:off x="318185" y="3801162"/>
            <a:ext cx="410690" cy="369332"/>
          </a:xfrm>
          <a:prstGeom prst="rect">
            <a:avLst/>
          </a:prstGeom>
          <a:noFill/>
        </p:spPr>
        <p:txBody>
          <a:bodyPr wrap="none" rtlCol="0">
            <a:spAutoFit/>
          </a:bodyPr>
          <a:lstStyle/>
          <a:p>
            <a:r>
              <a:rPr lang="fr-FR" b="1" dirty="0">
                <a:solidFill>
                  <a:schemeClr val="accent3">
                    <a:lumMod val="40000"/>
                    <a:lumOff val="60000"/>
                  </a:schemeClr>
                </a:solidFill>
              </a:rPr>
              <a:t>Ht</a:t>
            </a:r>
          </a:p>
        </p:txBody>
      </p:sp>
      <p:sp>
        <p:nvSpPr>
          <p:cNvPr id="296" name="ZoneTexte 295"/>
          <p:cNvSpPr txBox="1"/>
          <p:nvPr/>
        </p:nvSpPr>
        <p:spPr>
          <a:xfrm>
            <a:off x="0" y="107500"/>
            <a:ext cx="9206865" cy="461665"/>
          </a:xfrm>
          <a:prstGeom prst="rect">
            <a:avLst/>
          </a:prstGeom>
          <a:noFill/>
        </p:spPr>
        <p:txBody>
          <a:bodyPr wrap="square" rtlCol="0">
            <a:spAutoFit/>
          </a:bodyPr>
          <a:lstStyle/>
          <a:p>
            <a:pPr algn="ctr"/>
            <a:r>
              <a:rPr lang="fr-FR" sz="2400" b="1" dirty="0">
                <a:solidFill>
                  <a:schemeClr val="bg1"/>
                </a:solidFill>
              </a:rPr>
              <a:t>Emergence </a:t>
            </a:r>
            <a:r>
              <a:rPr lang="fr-FR" sz="2400" b="1" dirty="0" err="1">
                <a:solidFill>
                  <a:schemeClr val="bg1"/>
                </a:solidFill>
              </a:rPr>
              <a:t>Theorem</a:t>
            </a:r>
            <a:endParaRPr lang="fr-FR" sz="2400" b="1" dirty="0">
              <a:solidFill>
                <a:schemeClr val="bg1"/>
              </a:solidFill>
            </a:endParaRPr>
          </a:p>
        </p:txBody>
      </p:sp>
      <p:sp>
        <p:nvSpPr>
          <p:cNvPr id="298" name="ZoneTexte 297"/>
          <p:cNvSpPr txBox="1"/>
          <p:nvPr/>
        </p:nvSpPr>
        <p:spPr>
          <a:xfrm>
            <a:off x="656092" y="4465981"/>
            <a:ext cx="7780152" cy="1708160"/>
          </a:xfrm>
          <a:prstGeom prst="rect">
            <a:avLst/>
          </a:prstGeom>
          <a:noFill/>
        </p:spPr>
        <p:txBody>
          <a:bodyPr wrap="square" rtlCol="0">
            <a:spAutoFit/>
          </a:bodyPr>
          <a:lstStyle/>
          <a:p>
            <a:pPr algn="just"/>
            <a:r>
              <a:rPr lang="fr-FR" sz="2000" dirty="0">
                <a:solidFill>
                  <a:schemeClr val="bg1"/>
                </a:solidFill>
                <a:latin typeface="Calibri" pitchFamily="34" charset="0"/>
              </a:rPr>
              <a:t>EMERGENCE THEOREM. </a:t>
            </a:r>
            <a:r>
              <a:rPr lang="fr-FR" sz="2000" i="1" dirty="0">
                <a:solidFill>
                  <a:schemeClr val="bg1"/>
                </a:solidFill>
                <a:latin typeface="Calibri" pitchFamily="34" charset="0"/>
              </a:rPr>
              <a:t>In a </a:t>
            </a:r>
            <a:r>
              <a:rPr lang="fr-FR" sz="2000" i="1" dirty="0" err="1">
                <a:solidFill>
                  <a:schemeClr val="bg1"/>
                </a:solidFill>
                <a:latin typeface="Calibri" pitchFamily="34" charset="0"/>
              </a:rPr>
              <a:t>hierarchical</a:t>
            </a:r>
            <a:r>
              <a:rPr lang="fr-FR" sz="2000" i="1" dirty="0">
                <a:solidFill>
                  <a:schemeClr val="bg1"/>
                </a:solidFill>
                <a:latin typeface="Calibri" pitchFamily="34" charset="0"/>
              </a:rPr>
              <a:t> Evolutive System </a:t>
            </a:r>
            <a:r>
              <a:rPr lang="fr-FR" sz="2000" i="1" dirty="0" err="1">
                <a:solidFill>
                  <a:schemeClr val="bg1"/>
                </a:solidFill>
                <a:latin typeface="Calibri" pitchFamily="34" charset="0"/>
              </a:rPr>
              <a:t>satisfying</a:t>
            </a:r>
            <a:r>
              <a:rPr lang="fr-FR" sz="2000" i="1" dirty="0">
                <a:solidFill>
                  <a:schemeClr val="bg1"/>
                </a:solidFill>
                <a:latin typeface="Calibri" pitchFamily="34" charset="0"/>
              </a:rPr>
              <a:t> MP, successive complexification </a:t>
            </a:r>
            <a:r>
              <a:rPr lang="fr-FR" sz="2000" i="1" dirty="0" err="1">
                <a:solidFill>
                  <a:schemeClr val="bg1"/>
                </a:solidFill>
                <a:latin typeface="Calibri" pitchFamily="34" charset="0"/>
              </a:rPr>
              <a:t>processes</a:t>
            </a:r>
            <a:r>
              <a:rPr lang="fr-FR" sz="2000" i="1" dirty="0">
                <a:solidFill>
                  <a:schemeClr val="bg1"/>
                </a:solidFill>
                <a:latin typeface="Calibri" pitchFamily="34" charset="0"/>
              </a:rPr>
              <a:t> </a:t>
            </a:r>
            <a:r>
              <a:rPr lang="fr-FR" sz="2000" i="1" dirty="0" err="1">
                <a:solidFill>
                  <a:schemeClr val="bg1"/>
                </a:solidFill>
                <a:latin typeface="Calibri" pitchFamily="34" charset="0"/>
              </a:rPr>
              <a:t>may</a:t>
            </a:r>
            <a:r>
              <a:rPr lang="fr-FR" sz="2000" i="1" dirty="0">
                <a:solidFill>
                  <a:schemeClr val="bg1"/>
                </a:solidFill>
                <a:latin typeface="Calibri" pitchFamily="34" charset="0"/>
              </a:rPr>
              <a:t> lead in time to the </a:t>
            </a:r>
            <a:r>
              <a:rPr lang="fr-FR" sz="2000" i="1" dirty="0" err="1">
                <a:solidFill>
                  <a:schemeClr val="bg1"/>
                </a:solidFill>
                <a:latin typeface="Calibri" pitchFamily="34" charset="0"/>
              </a:rPr>
              <a:t>emergence</a:t>
            </a:r>
            <a:r>
              <a:rPr lang="fr-FR" sz="2000" i="1" dirty="0">
                <a:solidFill>
                  <a:schemeClr val="bg1"/>
                </a:solidFill>
                <a:latin typeface="Calibri" pitchFamily="34" charset="0"/>
              </a:rPr>
              <a:t>  of more and more </a:t>
            </a:r>
            <a:r>
              <a:rPr lang="fr-FR" sz="2000" i="1" dirty="0" err="1">
                <a:solidFill>
                  <a:schemeClr val="bg1"/>
                </a:solidFill>
                <a:latin typeface="Calibri" pitchFamily="34" charset="0"/>
              </a:rPr>
              <a:t>complex</a:t>
            </a:r>
            <a:r>
              <a:rPr lang="fr-FR" sz="2000" i="1" dirty="0">
                <a:solidFill>
                  <a:schemeClr val="bg1"/>
                </a:solidFill>
                <a:latin typeface="Calibri" pitchFamily="34" charset="0"/>
              </a:rPr>
              <a:t> components and </a:t>
            </a:r>
            <a:r>
              <a:rPr lang="fr-FR" sz="2000" i="1" dirty="0" err="1">
                <a:solidFill>
                  <a:schemeClr val="bg1"/>
                </a:solidFill>
                <a:latin typeface="Calibri" pitchFamily="34" charset="0"/>
              </a:rPr>
              <a:t>complex</a:t>
            </a:r>
            <a:r>
              <a:rPr lang="fr-FR" sz="2000" i="1" dirty="0">
                <a:solidFill>
                  <a:schemeClr val="bg1"/>
                </a:solidFill>
                <a:latin typeface="Calibri" pitchFamily="34" charset="0"/>
              </a:rPr>
              <a:t> links </a:t>
            </a:r>
            <a:r>
              <a:rPr lang="fr-FR" sz="2000" i="1" dirty="0" err="1">
                <a:solidFill>
                  <a:schemeClr val="bg1"/>
                </a:solidFill>
                <a:latin typeface="Calibri" pitchFamily="34" charset="0"/>
              </a:rPr>
              <a:t>between</a:t>
            </a:r>
            <a:r>
              <a:rPr lang="fr-FR" sz="2000" i="1" dirty="0">
                <a:solidFill>
                  <a:schemeClr val="bg1"/>
                </a:solidFill>
                <a:latin typeface="Calibri" pitchFamily="34" charset="0"/>
              </a:rPr>
              <a:t> </a:t>
            </a:r>
            <a:r>
              <a:rPr lang="fr-FR" sz="2000" i="1" dirty="0" err="1">
                <a:solidFill>
                  <a:schemeClr val="bg1"/>
                </a:solidFill>
                <a:latin typeface="Calibri" pitchFamily="34" charset="0"/>
              </a:rPr>
              <a:t>them</a:t>
            </a:r>
            <a:r>
              <a:rPr lang="fr-FR" sz="2000" i="1" dirty="0">
                <a:solidFill>
                  <a:schemeClr val="bg1"/>
                </a:solidFill>
                <a:latin typeface="Calibri" pitchFamily="34" charset="0"/>
              </a:rPr>
              <a:t>. </a:t>
            </a:r>
          </a:p>
          <a:p>
            <a:pPr algn="just">
              <a:spcBef>
                <a:spcPts val="600"/>
              </a:spcBef>
            </a:pPr>
            <a:r>
              <a:rPr lang="fr-FR" sz="2000" dirty="0">
                <a:solidFill>
                  <a:schemeClr val="bg1"/>
                </a:solidFill>
                <a:latin typeface="Calibri" pitchFamily="34" charset="0"/>
                <a:sym typeface="Wingdings" panose="05000000000000000000" pitchFamily="2" charset="2"/>
              </a:rPr>
              <a:t> </a:t>
            </a:r>
            <a:r>
              <a:rPr lang="fr-FR" sz="2000" dirty="0" err="1">
                <a:solidFill>
                  <a:schemeClr val="bg1"/>
                </a:solidFill>
                <a:latin typeface="Calibri" pitchFamily="34" charset="0"/>
              </a:rPr>
              <a:t>Without</a:t>
            </a:r>
            <a:r>
              <a:rPr lang="fr-FR" sz="2000" dirty="0">
                <a:solidFill>
                  <a:schemeClr val="bg1"/>
                </a:solidFill>
                <a:latin typeface="Calibri" pitchFamily="34" charset="0"/>
              </a:rPr>
              <a:t> MP  pure </a:t>
            </a:r>
            <a:r>
              <a:rPr lang="fr-FR" sz="2000" dirty="0" err="1">
                <a:solidFill>
                  <a:schemeClr val="bg1"/>
                </a:solidFill>
                <a:latin typeface="Calibri" pitchFamily="34" charset="0"/>
              </a:rPr>
              <a:t>reductionism</a:t>
            </a:r>
            <a:endParaRPr lang="fr-FR" sz="2000" dirty="0">
              <a:solidFill>
                <a:schemeClr val="bg1"/>
              </a:solidFill>
              <a:latin typeface="Calibri" pitchFamily="34" charset="0"/>
            </a:endParaRPr>
          </a:p>
          <a:p>
            <a:pPr algn="just"/>
            <a:r>
              <a:rPr lang="fr-FR" sz="2000" dirty="0">
                <a:solidFill>
                  <a:schemeClr val="bg1"/>
                </a:solidFill>
                <a:latin typeface="Calibri" pitchFamily="34" charset="0"/>
                <a:sym typeface="Wingdings" panose="05000000000000000000" pitchFamily="2" charset="2"/>
              </a:rPr>
              <a:t> </a:t>
            </a:r>
            <a:r>
              <a:rPr lang="fr-FR" sz="2000" dirty="0" err="1">
                <a:solidFill>
                  <a:schemeClr val="bg1"/>
                </a:solidFill>
                <a:latin typeface="Calibri" pitchFamily="34" charset="0"/>
                <a:sym typeface="Wingdings" panose="05000000000000000000" pitchFamily="2" charset="2"/>
              </a:rPr>
              <a:t>Iterated</a:t>
            </a:r>
            <a:r>
              <a:rPr lang="fr-FR" sz="2000" dirty="0">
                <a:solidFill>
                  <a:schemeClr val="bg1"/>
                </a:solidFill>
                <a:latin typeface="Calibri" pitchFamily="34" charset="0"/>
                <a:sym typeface="Wingdings" panose="05000000000000000000" pitchFamily="2" charset="2"/>
              </a:rPr>
              <a:t> complexification = </a:t>
            </a:r>
            <a:r>
              <a:rPr lang="fr-FR" sz="2000" dirty="0" err="1">
                <a:solidFill>
                  <a:schemeClr val="bg1"/>
                </a:solidFill>
                <a:latin typeface="Calibri" pitchFamily="34" charset="0"/>
                <a:sym typeface="Wingdings" panose="05000000000000000000" pitchFamily="2" charset="2"/>
              </a:rPr>
              <a:t>Categorical</a:t>
            </a:r>
            <a:r>
              <a:rPr lang="fr-FR" sz="2000" dirty="0">
                <a:solidFill>
                  <a:schemeClr val="bg1"/>
                </a:solidFill>
                <a:latin typeface="Calibri" pitchFamily="34" charset="0"/>
                <a:sym typeface="Wingdings" panose="05000000000000000000" pitchFamily="2" charset="2"/>
              </a:rPr>
              <a:t> </a:t>
            </a:r>
            <a:r>
              <a:rPr lang="fr-FR" sz="2000" dirty="0" err="1">
                <a:solidFill>
                  <a:schemeClr val="bg1"/>
                </a:solidFill>
                <a:latin typeface="Calibri" pitchFamily="34" charset="0"/>
                <a:sym typeface="Wingdings" panose="05000000000000000000" pitchFamily="2" charset="2"/>
              </a:rPr>
              <a:t>approach</a:t>
            </a:r>
            <a:r>
              <a:rPr lang="fr-FR" sz="2000" dirty="0">
                <a:solidFill>
                  <a:schemeClr val="bg1"/>
                </a:solidFill>
                <a:latin typeface="Calibri" pitchFamily="34" charset="0"/>
                <a:sym typeface="Wingdings" panose="05000000000000000000" pitchFamily="2" charset="2"/>
              </a:rPr>
              <a:t> to '</a:t>
            </a:r>
            <a:r>
              <a:rPr lang="fr-FR" sz="2000" dirty="0" err="1">
                <a:solidFill>
                  <a:schemeClr val="bg1"/>
                </a:solidFill>
                <a:latin typeface="Calibri" pitchFamily="34" charset="0"/>
                <a:sym typeface="Wingdings" panose="05000000000000000000" pitchFamily="2" charset="2"/>
              </a:rPr>
              <a:t>Deep</a:t>
            </a:r>
            <a:r>
              <a:rPr lang="fr-FR" sz="2000" dirty="0">
                <a:solidFill>
                  <a:schemeClr val="bg1"/>
                </a:solidFill>
                <a:latin typeface="Calibri" pitchFamily="34" charset="0"/>
                <a:sym typeface="Wingdings" panose="05000000000000000000" pitchFamily="2" charset="2"/>
              </a:rPr>
              <a:t> Learning'.</a:t>
            </a:r>
            <a:endParaRPr lang="fr-FR" sz="2000" dirty="0">
              <a:solidFill>
                <a:schemeClr val="bg1"/>
              </a:solidFill>
            </a:endParaRPr>
          </a:p>
        </p:txBody>
      </p:sp>
      <p:grpSp>
        <p:nvGrpSpPr>
          <p:cNvPr id="7" name="Groupe 170"/>
          <p:cNvGrpSpPr/>
          <p:nvPr/>
        </p:nvGrpSpPr>
        <p:grpSpPr>
          <a:xfrm>
            <a:off x="1113248" y="2012931"/>
            <a:ext cx="1054975" cy="989191"/>
            <a:chOff x="1113248" y="2338839"/>
            <a:chExt cx="1054975" cy="989191"/>
          </a:xfrm>
        </p:grpSpPr>
        <p:grpSp>
          <p:nvGrpSpPr>
            <p:cNvPr id="8" name="Groupe 169"/>
            <p:cNvGrpSpPr/>
            <p:nvPr/>
          </p:nvGrpSpPr>
          <p:grpSpPr>
            <a:xfrm>
              <a:off x="1113248" y="2338839"/>
              <a:ext cx="1054975" cy="989191"/>
              <a:chOff x="1113248" y="2338839"/>
              <a:chExt cx="1054975" cy="989191"/>
            </a:xfrm>
          </p:grpSpPr>
          <p:sp>
            <p:nvSpPr>
              <p:cNvPr id="188" name="Forme libre 187"/>
              <p:cNvSpPr/>
              <p:nvPr/>
            </p:nvSpPr>
            <p:spPr>
              <a:xfrm>
                <a:off x="1566555" y="2489484"/>
                <a:ext cx="601668" cy="777540"/>
              </a:xfrm>
              <a:custGeom>
                <a:avLst/>
                <a:gdLst>
                  <a:gd name="connsiteX0" fmla="*/ 2398541 w 2398541"/>
                  <a:gd name="connsiteY0" fmla="*/ 2264898 h 2954215"/>
                  <a:gd name="connsiteX1" fmla="*/ 0 w 2398541"/>
                  <a:gd name="connsiteY1" fmla="*/ 0 h 2954215"/>
                  <a:gd name="connsiteX2" fmla="*/ 829993 w 2398541"/>
                  <a:gd name="connsiteY2" fmla="*/ 2954215 h 2954215"/>
                  <a:gd name="connsiteX3" fmla="*/ 2398541 w 2398541"/>
                  <a:gd name="connsiteY3" fmla="*/ 2264898 h 2954215"/>
                  <a:gd name="connsiteX0" fmla="*/ 2286000 w 2286000"/>
                  <a:gd name="connsiteY0" fmla="*/ 2264898 h 2954215"/>
                  <a:gd name="connsiteX1" fmla="*/ 0 w 2286000"/>
                  <a:gd name="connsiteY1" fmla="*/ 0 h 2954215"/>
                  <a:gd name="connsiteX2" fmla="*/ 829993 w 2286000"/>
                  <a:gd name="connsiteY2" fmla="*/ 2954215 h 2954215"/>
                  <a:gd name="connsiteX3" fmla="*/ 2286000 w 2286000"/>
                  <a:gd name="connsiteY3" fmla="*/ 2264898 h 2954215"/>
                </a:gdLst>
                <a:ahLst/>
                <a:cxnLst>
                  <a:cxn ang="0">
                    <a:pos x="connsiteX0" y="connsiteY0"/>
                  </a:cxn>
                  <a:cxn ang="0">
                    <a:pos x="connsiteX1" y="connsiteY1"/>
                  </a:cxn>
                  <a:cxn ang="0">
                    <a:pos x="connsiteX2" y="connsiteY2"/>
                  </a:cxn>
                  <a:cxn ang="0">
                    <a:pos x="connsiteX3" y="connsiteY3"/>
                  </a:cxn>
                </a:cxnLst>
                <a:rect l="l" t="t" r="r" b="b"/>
                <a:pathLst>
                  <a:path w="2286000" h="2954215">
                    <a:moveTo>
                      <a:pt x="2286000" y="2264898"/>
                    </a:moveTo>
                    <a:lnTo>
                      <a:pt x="0" y="0"/>
                    </a:lnTo>
                    <a:lnTo>
                      <a:pt x="829993" y="2954215"/>
                    </a:lnTo>
                    <a:lnTo>
                      <a:pt x="2286000" y="2264898"/>
                    </a:lnTo>
                    <a:close/>
                  </a:path>
                </a:pathLst>
              </a:custGeom>
              <a:solidFill>
                <a:srgbClr val="E3B8C9"/>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9" name="Forme libre 188"/>
              <p:cNvSpPr/>
              <p:nvPr/>
            </p:nvSpPr>
            <p:spPr>
              <a:xfrm>
                <a:off x="1113248" y="2482897"/>
                <a:ext cx="447753" cy="845133"/>
              </a:xfrm>
              <a:custGeom>
                <a:avLst/>
                <a:gdLst>
                  <a:gd name="connsiteX0" fmla="*/ 0 w 1988288"/>
                  <a:gd name="connsiteY0" fmla="*/ 2721935 h 3211033"/>
                  <a:gd name="connsiteX1" fmla="*/ 1988288 w 1988288"/>
                  <a:gd name="connsiteY1" fmla="*/ 0 h 3211033"/>
                  <a:gd name="connsiteX2" fmla="*/ 1765004 w 1988288"/>
                  <a:gd name="connsiteY2" fmla="*/ 3211033 h 3211033"/>
                  <a:gd name="connsiteX3" fmla="*/ 0 w 1988288"/>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Lst>
                <a:ahLst/>
                <a:cxnLst>
                  <a:cxn ang="0">
                    <a:pos x="connsiteX0" y="connsiteY0"/>
                  </a:cxn>
                  <a:cxn ang="0">
                    <a:pos x="connsiteX1" y="connsiteY1"/>
                  </a:cxn>
                  <a:cxn ang="0">
                    <a:pos x="connsiteX2" y="connsiteY2"/>
                  </a:cxn>
                  <a:cxn ang="0">
                    <a:pos x="connsiteX3" y="connsiteY3"/>
                  </a:cxn>
                </a:cxnLst>
                <a:rect l="l" t="t" r="r" b="b"/>
                <a:pathLst>
                  <a:path w="1701209" h="3211033">
                    <a:moveTo>
                      <a:pt x="0" y="2721935"/>
                    </a:moveTo>
                    <a:lnTo>
                      <a:pt x="1701209" y="0"/>
                    </a:lnTo>
                    <a:lnTo>
                      <a:pt x="1477925" y="3211033"/>
                    </a:lnTo>
                    <a:lnTo>
                      <a:pt x="0" y="2721935"/>
                    </a:lnTo>
                    <a:close/>
                  </a:path>
                </a:pathLst>
              </a:custGeom>
              <a:solidFill>
                <a:srgbClr val="E7A075"/>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1" name="ZoneTexte 270"/>
              <p:cNvSpPr txBox="1"/>
              <p:nvPr/>
            </p:nvSpPr>
            <p:spPr>
              <a:xfrm>
                <a:off x="1539947" y="2338839"/>
                <a:ext cx="266420" cy="276999"/>
              </a:xfrm>
              <a:prstGeom prst="rect">
                <a:avLst/>
              </a:prstGeom>
              <a:noFill/>
            </p:spPr>
            <p:txBody>
              <a:bodyPr wrap="none" rtlCol="0">
                <a:spAutoFit/>
              </a:bodyPr>
              <a:lstStyle/>
              <a:p>
                <a:r>
                  <a:rPr lang="fr-FR" sz="1200" dirty="0"/>
                  <a:t>C</a:t>
                </a:r>
              </a:p>
            </p:txBody>
          </p:sp>
        </p:grpSp>
        <p:sp>
          <p:nvSpPr>
            <p:cNvPr id="203" name="Ellipse 202"/>
            <p:cNvSpPr/>
            <p:nvPr/>
          </p:nvSpPr>
          <p:spPr>
            <a:xfrm>
              <a:off x="1542126" y="2463460"/>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97" name="Forme libre 296"/>
          <p:cNvSpPr/>
          <p:nvPr/>
        </p:nvSpPr>
        <p:spPr>
          <a:xfrm>
            <a:off x="2042638" y="1852739"/>
            <a:ext cx="705525" cy="759130"/>
          </a:xfrm>
          <a:custGeom>
            <a:avLst/>
            <a:gdLst>
              <a:gd name="connsiteX0" fmla="*/ 2398541 w 2398541"/>
              <a:gd name="connsiteY0" fmla="*/ 2264898 h 2954215"/>
              <a:gd name="connsiteX1" fmla="*/ 0 w 2398541"/>
              <a:gd name="connsiteY1" fmla="*/ 0 h 2954215"/>
              <a:gd name="connsiteX2" fmla="*/ 829993 w 2398541"/>
              <a:gd name="connsiteY2" fmla="*/ 2954215 h 2954215"/>
              <a:gd name="connsiteX3" fmla="*/ 2398541 w 2398541"/>
              <a:gd name="connsiteY3" fmla="*/ 2264898 h 2954215"/>
              <a:gd name="connsiteX0" fmla="*/ 2286000 w 2286000"/>
              <a:gd name="connsiteY0" fmla="*/ 2264898 h 2954215"/>
              <a:gd name="connsiteX1" fmla="*/ 0 w 2286000"/>
              <a:gd name="connsiteY1" fmla="*/ 0 h 2954215"/>
              <a:gd name="connsiteX2" fmla="*/ 829993 w 2286000"/>
              <a:gd name="connsiteY2" fmla="*/ 2954215 h 2954215"/>
              <a:gd name="connsiteX3" fmla="*/ 2286000 w 2286000"/>
              <a:gd name="connsiteY3" fmla="*/ 2264898 h 2954215"/>
              <a:gd name="connsiteX0" fmla="*/ 2523002 w 2523002"/>
              <a:gd name="connsiteY0" fmla="*/ 2264898 h 2954215"/>
              <a:gd name="connsiteX1" fmla="*/ 237002 w 2523002"/>
              <a:gd name="connsiteY1" fmla="*/ 0 h 2954215"/>
              <a:gd name="connsiteX2" fmla="*/ 0 w 2523002"/>
              <a:gd name="connsiteY2" fmla="*/ 574235 h 2954215"/>
              <a:gd name="connsiteX3" fmla="*/ 1066995 w 2523002"/>
              <a:gd name="connsiteY3" fmla="*/ 2954215 h 2954215"/>
              <a:gd name="connsiteX4" fmla="*/ 2523002 w 2523002"/>
              <a:gd name="connsiteY4" fmla="*/ 2264898 h 2954215"/>
              <a:gd name="connsiteX0" fmla="*/ 2523002 w 2523002"/>
              <a:gd name="connsiteY0" fmla="*/ 1718798 h 2408115"/>
              <a:gd name="connsiteX1" fmla="*/ 2052 w 2523002"/>
              <a:gd name="connsiteY1" fmla="*/ 0 h 2408115"/>
              <a:gd name="connsiteX2" fmla="*/ 0 w 2523002"/>
              <a:gd name="connsiteY2" fmla="*/ 28135 h 2408115"/>
              <a:gd name="connsiteX3" fmla="*/ 1066995 w 2523002"/>
              <a:gd name="connsiteY3" fmla="*/ 2408115 h 2408115"/>
              <a:gd name="connsiteX4" fmla="*/ 2523002 w 2523002"/>
              <a:gd name="connsiteY4" fmla="*/ 1718798 h 2408115"/>
              <a:gd name="connsiteX0" fmla="*/ 2523002 w 2523002"/>
              <a:gd name="connsiteY0" fmla="*/ 1884280 h 2408115"/>
              <a:gd name="connsiteX1" fmla="*/ 2052 w 2523002"/>
              <a:gd name="connsiteY1" fmla="*/ 0 h 2408115"/>
              <a:gd name="connsiteX2" fmla="*/ 0 w 2523002"/>
              <a:gd name="connsiteY2" fmla="*/ 28135 h 2408115"/>
              <a:gd name="connsiteX3" fmla="*/ 1066995 w 2523002"/>
              <a:gd name="connsiteY3" fmla="*/ 2408115 h 2408115"/>
              <a:gd name="connsiteX4" fmla="*/ 2523002 w 2523002"/>
              <a:gd name="connsiteY4" fmla="*/ 1884280 h 2408115"/>
              <a:gd name="connsiteX0" fmla="*/ 2523002 w 2523002"/>
              <a:gd name="connsiteY0" fmla="*/ 2334203 h 2858038"/>
              <a:gd name="connsiteX1" fmla="*/ 2052 w 2523002"/>
              <a:gd name="connsiteY1" fmla="*/ 449923 h 2858038"/>
              <a:gd name="connsiteX2" fmla="*/ 0 w 2523002"/>
              <a:gd name="connsiteY2" fmla="*/ 0 h 2858038"/>
              <a:gd name="connsiteX3" fmla="*/ 1066995 w 2523002"/>
              <a:gd name="connsiteY3" fmla="*/ 2858038 h 2858038"/>
              <a:gd name="connsiteX4" fmla="*/ 2523002 w 2523002"/>
              <a:gd name="connsiteY4" fmla="*/ 2334203 h 2858038"/>
              <a:gd name="connsiteX0" fmla="*/ 2523002 w 2523002"/>
              <a:gd name="connsiteY0" fmla="*/ 2334203 h 2858038"/>
              <a:gd name="connsiteX1" fmla="*/ 388089 w 2523002"/>
              <a:gd name="connsiteY1" fmla="*/ 449923 h 2858038"/>
              <a:gd name="connsiteX2" fmla="*/ 0 w 2523002"/>
              <a:gd name="connsiteY2" fmla="*/ 0 h 2858038"/>
              <a:gd name="connsiteX3" fmla="*/ 1066995 w 2523002"/>
              <a:gd name="connsiteY3" fmla="*/ 2858038 h 2858038"/>
              <a:gd name="connsiteX4" fmla="*/ 2523002 w 2523002"/>
              <a:gd name="connsiteY4" fmla="*/ 2334203 h 2858038"/>
              <a:gd name="connsiteX0" fmla="*/ 2523002 w 2523002"/>
              <a:gd name="connsiteY0" fmla="*/ 2334203 h 2858038"/>
              <a:gd name="connsiteX1" fmla="*/ 0 w 2523002"/>
              <a:gd name="connsiteY1" fmla="*/ 0 h 2858038"/>
              <a:gd name="connsiteX2" fmla="*/ 1066995 w 2523002"/>
              <a:gd name="connsiteY2" fmla="*/ 2858038 h 2858038"/>
              <a:gd name="connsiteX3" fmla="*/ 2523002 w 2523002"/>
              <a:gd name="connsiteY3" fmla="*/ 2334203 h 2858038"/>
            </a:gdLst>
            <a:ahLst/>
            <a:cxnLst>
              <a:cxn ang="0">
                <a:pos x="connsiteX0" y="connsiteY0"/>
              </a:cxn>
              <a:cxn ang="0">
                <a:pos x="connsiteX1" y="connsiteY1"/>
              </a:cxn>
              <a:cxn ang="0">
                <a:pos x="connsiteX2" y="connsiteY2"/>
              </a:cxn>
              <a:cxn ang="0">
                <a:pos x="connsiteX3" y="connsiteY3"/>
              </a:cxn>
            </a:cxnLst>
            <a:rect l="l" t="t" r="r" b="b"/>
            <a:pathLst>
              <a:path w="2523002" h="2858038">
                <a:moveTo>
                  <a:pt x="2523002" y="2334203"/>
                </a:moveTo>
                <a:lnTo>
                  <a:pt x="0" y="0"/>
                </a:lnTo>
                <a:lnTo>
                  <a:pt x="1066995" y="2858038"/>
                </a:lnTo>
                <a:lnTo>
                  <a:pt x="2523002" y="2334203"/>
                </a:lnTo>
                <a:close/>
              </a:path>
            </a:pathLst>
          </a:custGeom>
          <a:solidFill>
            <a:srgbClr val="E3B8C9">
              <a:alpha val="40000"/>
            </a:srgbClr>
          </a:solid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2" name="Forme libre 311"/>
          <p:cNvSpPr/>
          <p:nvPr/>
        </p:nvSpPr>
        <p:spPr>
          <a:xfrm>
            <a:off x="588461" y="1844440"/>
            <a:ext cx="457227" cy="943756"/>
          </a:xfrm>
          <a:custGeom>
            <a:avLst/>
            <a:gdLst>
              <a:gd name="connsiteX0" fmla="*/ 0 w 1988288"/>
              <a:gd name="connsiteY0" fmla="*/ 2721935 h 3211033"/>
              <a:gd name="connsiteX1" fmla="*/ 1988288 w 1988288"/>
              <a:gd name="connsiteY1" fmla="*/ 0 h 3211033"/>
              <a:gd name="connsiteX2" fmla="*/ 1765004 w 1988288"/>
              <a:gd name="connsiteY2" fmla="*/ 3211033 h 3211033"/>
              <a:gd name="connsiteX3" fmla="*/ 0 w 1988288"/>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086935 h 2576033"/>
              <a:gd name="connsiteX1" fmla="*/ 1701209 w 1701209"/>
              <a:gd name="connsiteY1" fmla="*/ 0 h 2576033"/>
              <a:gd name="connsiteX2" fmla="*/ 1477925 w 1701209"/>
              <a:gd name="connsiteY2" fmla="*/ 2576033 h 2576033"/>
              <a:gd name="connsiteX3" fmla="*/ 0 w 1701209"/>
              <a:gd name="connsiteY3" fmla="*/ 2086935 h 2576033"/>
              <a:gd name="connsiteX0" fmla="*/ 0 w 1701209"/>
              <a:gd name="connsiteY0" fmla="*/ 2200892 h 2576033"/>
              <a:gd name="connsiteX1" fmla="*/ 1701209 w 1701209"/>
              <a:gd name="connsiteY1" fmla="*/ 0 h 2576033"/>
              <a:gd name="connsiteX2" fmla="*/ 1477925 w 1701209"/>
              <a:gd name="connsiteY2" fmla="*/ 2576033 h 2576033"/>
              <a:gd name="connsiteX3" fmla="*/ 0 w 1701209"/>
              <a:gd name="connsiteY3" fmla="*/ 2200892 h 2576033"/>
              <a:gd name="connsiteX0" fmla="*/ 0 w 1701209"/>
              <a:gd name="connsiteY0" fmla="*/ 2526484 h 2901625"/>
              <a:gd name="connsiteX1" fmla="*/ 1701209 w 1701209"/>
              <a:gd name="connsiteY1" fmla="*/ 0 h 2901625"/>
              <a:gd name="connsiteX2" fmla="*/ 1477925 w 1701209"/>
              <a:gd name="connsiteY2" fmla="*/ 2901625 h 2901625"/>
              <a:gd name="connsiteX3" fmla="*/ 0 w 1701209"/>
              <a:gd name="connsiteY3" fmla="*/ 2526484 h 2901625"/>
            </a:gdLst>
            <a:ahLst/>
            <a:cxnLst>
              <a:cxn ang="0">
                <a:pos x="connsiteX0" y="connsiteY0"/>
              </a:cxn>
              <a:cxn ang="0">
                <a:pos x="connsiteX1" y="connsiteY1"/>
              </a:cxn>
              <a:cxn ang="0">
                <a:pos x="connsiteX2" y="connsiteY2"/>
              </a:cxn>
              <a:cxn ang="0">
                <a:pos x="connsiteX3" y="connsiteY3"/>
              </a:cxn>
            </a:cxnLst>
            <a:rect l="l" t="t" r="r" b="b"/>
            <a:pathLst>
              <a:path w="1701209" h="2901625">
                <a:moveTo>
                  <a:pt x="0" y="2526484"/>
                </a:moveTo>
                <a:lnTo>
                  <a:pt x="1701209" y="0"/>
                </a:lnTo>
                <a:lnTo>
                  <a:pt x="1477925" y="2901625"/>
                </a:lnTo>
                <a:lnTo>
                  <a:pt x="0" y="2526484"/>
                </a:lnTo>
                <a:close/>
              </a:path>
            </a:pathLst>
          </a:custGeom>
          <a:solidFill>
            <a:srgbClr val="E7A075">
              <a:alpha val="40000"/>
            </a:srgbClr>
          </a:solid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oupe 165"/>
          <p:cNvGrpSpPr/>
          <p:nvPr/>
        </p:nvGrpSpPr>
        <p:grpSpPr>
          <a:xfrm>
            <a:off x="190285" y="1786129"/>
            <a:ext cx="2798528" cy="2202426"/>
            <a:chOff x="190285" y="2112037"/>
            <a:chExt cx="2798528" cy="2202426"/>
          </a:xfrm>
        </p:grpSpPr>
        <p:sp>
          <p:nvSpPr>
            <p:cNvPr id="247" name="ZoneTexte 246"/>
            <p:cNvSpPr txBox="1"/>
            <p:nvPr/>
          </p:nvSpPr>
          <p:spPr>
            <a:xfrm rot="16200000">
              <a:off x="2733" y="2299589"/>
              <a:ext cx="636713" cy="261610"/>
            </a:xfrm>
            <a:prstGeom prst="rect">
              <a:avLst/>
            </a:prstGeom>
            <a:noFill/>
          </p:spPr>
          <p:txBody>
            <a:bodyPr wrap="none" rtlCol="0">
              <a:spAutoFit/>
            </a:bodyPr>
            <a:lstStyle/>
            <a:p>
              <a:r>
                <a:rPr lang="fr-FR" sz="900" dirty="0" err="1">
                  <a:solidFill>
                    <a:schemeClr val="bg1"/>
                  </a:solidFill>
                </a:rPr>
                <a:t>level</a:t>
              </a:r>
              <a:r>
                <a:rPr lang="fr-FR" sz="1050" dirty="0">
                  <a:solidFill>
                    <a:schemeClr val="bg1"/>
                  </a:solidFill>
                </a:rPr>
                <a:t> </a:t>
              </a:r>
              <a:r>
                <a:rPr lang="fr-FR" sz="900" dirty="0">
                  <a:solidFill>
                    <a:schemeClr val="bg1"/>
                  </a:solidFill>
                </a:rPr>
                <a:t>n+1</a:t>
              </a:r>
              <a:endParaRPr lang="fr-FR" sz="1050" dirty="0">
                <a:solidFill>
                  <a:schemeClr val="bg1"/>
                </a:solidFill>
              </a:endParaRPr>
            </a:p>
          </p:txBody>
        </p:sp>
        <p:grpSp>
          <p:nvGrpSpPr>
            <p:cNvPr id="10" name="Groupe 161"/>
            <p:cNvGrpSpPr/>
            <p:nvPr/>
          </p:nvGrpSpPr>
          <p:grpSpPr>
            <a:xfrm>
              <a:off x="197126" y="2680631"/>
              <a:ext cx="2791687" cy="1633832"/>
              <a:chOff x="197126" y="2680631"/>
              <a:chExt cx="2791687" cy="1633832"/>
            </a:xfrm>
          </p:grpSpPr>
          <p:sp>
            <p:nvSpPr>
              <p:cNvPr id="190" name="Ellipse 189"/>
              <p:cNvSpPr/>
              <p:nvPr/>
            </p:nvSpPr>
            <p:spPr>
              <a:xfrm>
                <a:off x="1773692" y="3011805"/>
                <a:ext cx="450543" cy="408574"/>
              </a:xfrm>
              <a:prstGeom prst="ellipse">
                <a:avLst/>
              </a:prstGeom>
              <a:solidFill>
                <a:srgbClr val="F04F3E"/>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3" name="Ellipse 192"/>
              <p:cNvSpPr/>
              <p:nvPr/>
            </p:nvSpPr>
            <p:spPr>
              <a:xfrm>
                <a:off x="1075011" y="3102288"/>
                <a:ext cx="450543" cy="408574"/>
              </a:xfrm>
              <a:prstGeom prst="ellipse">
                <a:avLst/>
              </a:prstGeom>
              <a:solidFill>
                <a:srgbClr val="ECC99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0" name="Ellipse 199"/>
              <p:cNvSpPr/>
              <p:nvPr/>
            </p:nvSpPr>
            <p:spPr>
              <a:xfrm>
                <a:off x="1854313" y="3164750"/>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1" name="Ellipse 200"/>
              <p:cNvSpPr/>
              <p:nvPr/>
            </p:nvSpPr>
            <p:spPr>
              <a:xfrm>
                <a:off x="1979331" y="3224084"/>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2" name="Ellipse 201"/>
              <p:cNvSpPr/>
              <p:nvPr/>
            </p:nvSpPr>
            <p:spPr>
              <a:xfrm>
                <a:off x="2091649" y="3268534"/>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1" name="Ellipse 230"/>
              <p:cNvSpPr/>
              <p:nvPr/>
            </p:nvSpPr>
            <p:spPr>
              <a:xfrm>
                <a:off x="2365099" y="2702107"/>
                <a:ext cx="450542" cy="408574"/>
              </a:xfrm>
              <a:prstGeom prst="ellipse">
                <a:avLst/>
              </a:prstGeom>
              <a:solidFill>
                <a:srgbClr val="F04F3E"/>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9" name="Ellipse 248"/>
              <p:cNvSpPr/>
              <p:nvPr/>
            </p:nvSpPr>
            <p:spPr>
              <a:xfrm>
                <a:off x="550224" y="2888361"/>
                <a:ext cx="450543" cy="408574"/>
              </a:xfrm>
              <a:prstGeom prst="ellipse">
                <a:avLst/>
              </a:prstGeom>
              <a:solidFill>
                <a:srgbClr val="ECC99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 name="Groupe 62"/>
              <p:cNvGrpSpPr/>
              <p:nvPr/>
            </p:nvGrpSpPr>
            <p:grpSpPr>
              <a:xfrm>
                <a:off x="710705" y="2964965"/>
                <a:ext cx="691654" cy="445593"/>
                <a:chOff x="988992" y="3690941"/>
                <a:chExt cx="691654" cy="445593"/>
              </a:xfrm>
            </p:grpSpPr>
            <p:sp>
              <p:nvSpPr>
                <p:cNvPr id="204" name="Ellipse 203"/>
                <p:cNvSpPr/>
                <p:nvPr/>
              </p:nvSpPr>
              <p:spPr>
                <a:xfrm>
                  <a:off x="1643042" y="3929066"/>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5" name="Ellipse 204"/>
                <p:cNvSpPr/>
                <p:nvPr/>
              </p:nvSpPr>
              <p:spPr>
                <a:xfrm>
                  <a:off x="1465241" y="4098930"/>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1549379" y="4008938"/>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988992" y="369094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1017566" y="3924305"/>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1000104" y="3805738"/>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66"/>
              <p:cNvGrpSpPr/>
              <p:nvPr/>
            </p:nvGrpSpPr>
            <p:grpSpPr>
              <a:xfrm rot="19355023">
                <a:off x="2485529" y="2799865"/>
                <a:ext cx="215405" cy="207468"/>
                <a:chOff x="2741591" y="3525841"/>
                <a:chExt cx="215405" cy="207468"/>
              </a:xfrm>
            </p:grpSpPr>
            <p:sp>
              <p:nvSpPr>
                <p:cNvPr id="64" name="Ellipse 63"/>
                <p:cNvSpPr/>
                <p:nvPr/>
              </p:nvSpPr>
              <p:spPr>
                <a:xfrm>
                  <a:off x="2919392" y="352584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2741591" y="3695705"/>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p:cNvSpPr/>
                <p:nvPr/>
              </p:nvSpPr>
              <p:spPr>
                <a:xfrm>
                  <a:off x="2825729" y="3605713"/>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69" name="Connecteur droit avec flèche 68"/>
              <p:cNvCxnSpPr/>
              <p:nvPr/>
            </p:nvCxnSpPr>
            <p:spPr>
              <a:xfrm rot="5400000" flipH="1" flipV="1">
                <a:off x="1955454" y="2873948"/>
                <a:ext cx="222758" cy="3880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V="1">
                <a:off x="2185513" y="2799900"/>
                <a:ext cx="411789" cy="195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flipV="1">
                <a:off x="2019760" y="3042749"/>
                <a:ext cx="305453" cy="1783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flipV="1">
                <a:off x="2175988" y="2897400"/>
                <a:ext cx="425319" cy="23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flipV="1">
                <a:off x="2086435" y="3125299"/>
                <a:ext cx="305453" cy="1783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flipV="1">
                <a:off x="2242663" y="3036496"/>
                <a:ext cx="316632" cy="174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p:nvPr/>
            </p:nvCxnSpPr>
            <p:spPr>
              <a:xfrm flipH="1" flipV="1">
                <a:off x="1022437" y="3079508"/>
                <a:ext cx="379922" cy="14238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rot="21142993" flipH="1" flipV="1">
                <a:off x="700442" y="2958092"/>
                <a:ext cx="404098" cy="18126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rot="21142993" flipH="1" flipV="1">
                <a:off x="994399" y="3153175"/>
                <a:ext cx="299748" cy="16555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rot="10800000">
                <a:off x="705970" y="3080852"/>
                <a:ext cx="358769" cy="130173"/>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rot="10800000">
                <a:off x="756299" y="3214340"/>
                <a:ext cx="286215" cy="104635"/>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p:nvPr/>
            </p:nvCxnSpPr>
            <p:spPr>
              <a:xfrm rot="16200000" flipV="1">
                <a:off x="1015718" y="3178303"/>
                <a:ext cx="108453" cy="29821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a:off x="302738" y="3780313"/>
                <a:ext cx="2616200" cy="15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a:off x="302738" y="2680631"/>
                <a:ext cx="2616200" cy="15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09" name="Ellipse 108"/>
              <p:cNvSpPr/>
              <p:nvPr/>
            </p:nvSpPr>
            <p:spPr>
              <a:xfrm>
                <a:off x="1812494" y="392188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Ellipse 109"/>
              <p:cNvSpPr/>
              <p:nvPr/>
            </p:nvSpPr>
            <p:spPr>
              <a:xfrm>
                <a:off x="2021452" y="4085477"/>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p:cNvSpPr/>
              <p:nvPr/>
            </p:nvSpPr>
            <p:spPr>
              <a:xfrm>
                <a:off x="2507970" y="4010249"/>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p:cNvSpPr/>
              <p:nvPr/>
            </p:nvSpPr>
            <p:spPr>
              <a:xfrm>
                <a:off x="2289622" y="3961106"/>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7" name="ZoneTexte 256"/>
              <p:cNvSpPr txBox="1"/>
              <p:nvPr/>
            </p:nvSpPr>
            <p:spPr>
              <a:xfrm>
                <a:off x="468771" y="2944363"/>
                <a:ext cx="358815" cy="276999"/>
              </a:xfrm>
              <a:prstGeom prst="rect">
                <a:avLst/>
              </a:prstGeom>
              <a:noFill/>
            </p:spPr>
            <p:txBody>
              <a:bodyPr wrap="square" rtlCol="0">
                <a:spAutoFit/>
              </a:bodyPr>
              <a:lstStyle/>
              <a:p>
                <a:r>
                  <a:rPr lang="fr-FR" sz="1200" dirty="0"/>
                  <a:t>Q'</a:t>
                </a:r>
              </a:p>
            </p:txBody>
          </p:sp>
          <p:sp>
            <p:nvSpPr>
              <p:cNvPr id="258" name="ZoneTexte 257"/>
              <p:cNvSpPr txBox="1"/>
              <p:nvPr/>
            </p:nvSpPr>
            <p:spPr>
              <a:xfrm>
                <a:off x="1240371" y="3224391"/>
                <a:ext cx="341471" cy="276999"/>
              </a:xfrm>
              <a:prstGeom prst="rect">
                <a:avLst/>
              </a:prstGeom>
              <a:noFill/>
            </p:spPr>
            <p:txBody>
              <a:bodyPr wrap="square" rtlCol="0">
                <a:spAutoFit/>
              </a:bodyPr>
              <a:lstStyle/>
              <a:p>
                <a:r>
                  <a:rPr lang="fr-FR" sz="1200" dirty="0"/>
                  <a:t>Q</a:t>
                </a:r>
              </a:p>
            </p:txBody>
          </p:sp>
          <p:sp>
            <p:nvSpPr>
              <p:cNvPr id="259" name="ZoneTexte 258"/>
              <p:cNvSpPr txBox="1"/>
              <p:nvPr/>
            </p:nvSpPr>
            <p:spPr>
              <a:xfrm>
                <a:off x="1766373" y="3159345"/>
                <a:ext cx="373264" cy="276999"/>
              </a:xfrm>
              <a:prstGeom prst="rect">
                <a:avLst/>
              </a:prstGeom>
              <a:noFill/>
            </p:spPr>
            <p:txBody>
              <a:bodyPr wrap="square" rtlCol="0">
                <a:spAutoFit/>
              </a:bodyPr>
              <a:lstStyle/>
              <a:p>
                <a:r>
                  <a:rPr lang="fr-FR" sz="1200" dirty="0"/>
                  <a:t>P</a:t>
                </a:r>
              </a:p>
            </p:txBody>
          </p:sp>
          <p:sp>
            <p:nvSpPr>
              <p:cNvPr id="260" name="ZoneTexte 259"/>
              <p:cNvSpPr txBox="1"/>
              <p:nvPr/>
            </p:nvSpPr>
            <p:spPr>
              <a:xfrm>
                <a:off x="2560958" y="2751215"/>
                <a:ext cx="427855" cy="276999"/>
              </a:xfrm>
              <a:prstGeom prst="rect">
                <a:avLst/>
              </a:prstGeom>
              <a:noFill/>
            </p:spPr>
            <p:txBody>
              <a:bodyPr wrap="square" rtlCol="0">
                <a:spAutoFit/>
              </a:bodyPr>
              <a:lstStyle/>
              <a:p>
                <a:r>
                  <a:rPr lang="fr-FR" sz="1200" dirty="0"/>
                  <a:t>P'</a:t>
                </a:r>
              </a:p>
            </p:txBody>
          </p:sp>
          <p:sp>
            <p:nvSpPr>
              <p:cNvPr id="285" name="ZoneTexte 284"/>
              <p:cNvSpPr txBox="1"/>
              <p:nvPr/>
            </p:nvSpPr>
            <p:spPr>
              <a:xfrm rot="16200000">
                <a:off x="74496" y="3243217"/>
                <a:ext cx="506870" cy="261610"/>
              </a:xfrm>
              <a:prstGeom prst="rect">
                <a:avLst/>
              </a:prstGeom>
              <a:noFill/>
            </p:spPr>
            <p:txBody>
              <a:bodyPr wrap="none" rtlCol="0">
                <a:spAutoFit/>
              </a:bodyPr>
              <a:lstStyle/>
              <a:p>
                <a:r>
                  <a:rPr lang="fr-FR" sz="900" dirty="0" err="1">
                    <a:solidFill>
                      <a:schemeClr val="bg1"/>
                    </a:solidFill>
                  </a:rPr>
                  <a:t>level</a:t>
                </a:r>
                <a:r>
                  <a:rPr lang="fr-FR" sz="1050" dirty="0">
                    <a:solidFill>
                      <a:schemeClr val="bg1"/>
                    </a:solidFill>
                  </a:rPr>
                  <a:t> </a:t>
                </a:r>
                <a:r>
                  <a:rPr lang="fr-FR" sz="900" dirty="0">
                    <a:solidFill>
                      <a:schemeClr val="bg1"/>
                    </a:solidFill>
                  </a:rPr>
                  <a:t>n</a:t>
                </a:r>
                <a:endParaRPr lang="fr-FR" sz="1050" dirty="0">
                  <a:solidFill>
                    <a:schemeClr val="bg1"/>
                  </a:solidFill>
                </a:endParaRPr>
              </a:p>
            </p:txBody>
          </p:sp>
          <p:sp>
            <p:nvSpPr>
              <p:cNvPr id="286" name="ZoneTexte 285"/>
              <p:cNvSpPr txBox="1"/>
              <p:nvPr/>
            </p:nvSpPr>
            <p:spPr>
              <a:xfrm rot="16200000">
                <a:off x="74424" y="3953627"/>
                <a:ext cx="490840" cy="230832"/>
              </a:xfrm>
              <a:prstGeom prst="rect">
                <a:avLst/>
              </a:prstGeom>
              <a:noFill/>
            </p:spPr>
            <p:txBody>
              <a:bodyPr wrap="none" rtlCol="0">
                <a:spAutoFit/>
              </a:bodyPr>
              <a:lstStyle/>
              <a:p>
                <a:r>
                  <a:rPr lang="fr-FR" sz="900" dirty="0" err="1">
                    <a:solidFill>
                      <a:schemeClr val="bg1"/>
                    </a:solidFill>
                  </a:rPr>
                  <a:t>level</a:t>
                </a:r>
                <a:r>
                  <a:rPr lang="fr-FR" sz="900" dirty="0">
                    <a:solidFill>
                      <a:schemeClr val="bg1"/>
                    </a:solidFill>
                  </a:rPr>
                  <a:t> 0</a:t>
                </a:r>
              </a:p>
            </p:txBody>
          </p:sp>
          <p:cxnSp>
            <p:nvCxnSpPr>
              <p:cNvPr id="292" name="Connecteur droit avec flèche 291"/>
              <p:cNvCxnSpPr>
                <a:stCxn id="110" idx="6"/>
                <a:endCxn id="112" idx="2"/>
              </p:cNvCxnSpPr>
              <p:nvPr/>
            </p:nvCxnSpPr>
            <p:spPr>
              <a:xfrm flipV="1">
                <a:off x="2059056" y="3979908"/>
                <a:ext cx="230566" cy="1243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3" name="Groupe 151"/>
          <p:cNvGrpSpPr/>
          <p:nvPr/>
        </p:nvGrpSpPr>
        <p:grpSpPr>
          <a:xfrm>
            <a:off x="2770956" y="1273223"/>
            <a:ext cx="3057695" cy="2901663"/>
            <a:chOff x="2770956" y="1599131"/>
            <a:chExt cx="3057695" cy="2901663"/>
          </a:xfrm>
        </p:grpSpPr>
        <p:grpSp>
          <p:nvGrpSpPr>
            <p:cNvPr id="14" name="Groupe 145"/>
            <p:cNvGrpSpPr/>
            <p:nvPr/>
          </p:nvGrpSpPr>
          <p:grpSpPr>
            <a:xfrm>
              <a:off x="3030123" y="1797527"/>
              <a:ext cx="2798528" cy="2518267"/>
              <a:chOff x="3030123" y="1797527"/>
              <a:chExt cx="2798528" cy="2518267"/>
            </a:xfrm>
          </p:grpSpPr>
          <p:sp>
            <p:nvSpPr>
              <p:cNvPr id="172" name="Organigramme : Alternative 171"/>
              <p:cNvSpPr/>
              <p:nvPr/>
            </p:nvSpPr>
            <p:spPr>
              <a:xfrm>
                <a:off x="3261582" y="1797527"/>
                <a:ext cx="2518476" cy="2433899"/>
              </a:xfrm>
              <a:prstGeom prst="flowChartAlternateProcess">
                <a:avLst/>
              </a:prstGeom>
              <a:solidFill>
                <a:schemeClr val="accent3">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5" name="Groupe 282"/>
              <p:cNvGrpSpPr/>
              <p:nvPr/>
            </p:nvGrpSpPr>
            <p:grpSpPr>
              <a:xfrm>
                <a:off x="4865309" y="2046601"/>
                <a:ext cx="722692" cy="892507"/>
                <a:chOff x="2025471" y="1777320"/>
                <a:chExt cx="722692" cy="1160457"/>
              </a:xfrm>
            </p:grpSpPr>
            <p:sp>
              <p:nvSpPr>
                <p:cNvPr id="174" name="Forme libre 173"/>
                <p:cNvSpPr/>
                <p:nvPr/>
              </p:nvSpPr>
              <p:spPr>
                <a:xfrm>
                  <a:off x="2042638" y="1950740"/>
                  <a:ext cx="705525" cy="987037"/>
                </a:xfrm>
                <a:custGeom>
                  <a:avLst/>
                  <a:gdLst>
                    <a:gd name="connsiteX0" fmla="*/ 2398541 w 2398541"/>
                    <a:gd name="connsiteY0" fmla="*/ 2264898 h 2954215"/>
                    <a:gd name="connsiteX1" fmla="*/ 0 w 2398541"/>
                    <a:gd name="connsiteY1" fmla="*/ 0 h 2954215"/>
                    <a:gd name="connsiteX2" fmla="*/ 829993 w 2398541"/>
                    <a:gd name="connsiteY2" fmla="*/ 2954215 h 2954215"/>
                    <a:gd name="connsiteX3" fmla="*/ 2398541 w 2398541"/>
                    <a:gd name="connsiteY3" fmla="*/ 2264898 h 2954215"/>
                    <a:gd name="connsiteX0" fmla="*/ 2286000 w 2286000"/>
                    <a:gd name="connsiteY0" fmla="*/ 2264898 h 2954215"/>
                    <a:gd name="connsiteX1" fmla="*/ 0 w 2286000"/>
                    <a:gd name="connsiteY1" fmla="*/ 0 h 2954215"/>
                    <a:gd name="connsiteX2" fmla="*/ 829993 w 2286000"/>
                    <a:gd name="connsiteY2" fmla="*/ 2954215 h 2954215"/>
                    <a:gd name="connsiteX3" fmla="*/ 2286000 w 2286000"/>
                    <a:gd name="connsiteY3" fmla="*/ 2264898 h 2954215"/>
                    <a:gd name="connsiteX0" fmla="*/ 2523002 w 2523002"/>
                    <a:gd name="connsiteY0" fmla="*/ 2264898 h 2954215"/>
                    <a:gd name="connsiteX1" fmla="*/ 237002 w 2523002"/>
                    <a:gd name="connsiteY1" fmla="*/ 0 h 2954215"/>
                    <a:gd name="connsiteX2" fmla="*/ 0 w 2523002"/>
                    <a:gd name="connsiteY2" fmla="*/ 574235 h 2954215"/>
                    <a:gd name="connsiteX3" fmla="*/ 1066995 w 2523002"/>
                    <a:gd name="connsiteY3" fmla="*/ 2954215 h 2954215"/>
                    <a:gd name="connsiteX4" fmla="*/ 2523002 w 2523002"/>
                    <a:gd name="connsiteY4" fmla="*/ 2264898 h 2954215"/>
                    <a:gd name="connsiteX0" fmla="*/ 2523002 w 2523002"/>
                    <a:gd name="connsiteY0" fmla="*/ 1718798 h 2408115"/>
                    <a:gd name="connsiteX1" fmla="*/ 2052 w 2523002"/>
                    <a:gd name="connsiteY1" fmla="*/ 0 h 2408115"/>
                    <a:gd name="connsiteX2" fmla="*/ 0 w 2523002"/>
                    <a:gd name="connsiteY2" fmla="*/ 28135 h 2408115"/>
                    <a:gd name="connsiteX3" fmla="*/ 1066995 w 2523002"/>
                    <a:gd name="connsiteY3" fmla="*/ 2408115 h 2408115"/>
                    <a:gd name="connsiteX4" fmla="*/ 2523002 w 2523002"/>
                    <a:gd name="connsiteY4" fmla="*/ 1718798 h 2408115"/>
                    <a:gd name="connsiteX0" fmla="*/ 2523002 w 2523002"/>
                    <a:gd name="connsiteY0" fmla="*/ 1884280 h 2408115"/>
                    <a:gd name="connsiteX1" fmla="*/ 2052 w 2523002"/>
                    <a:gd name="connsiteY1" fmla="*/ 0 h 2408115"/>
                    <a:gd name="connsiteX2" fmla="*/ 0 w 2523002"/>
                    <a:gd name="connsiteY2" fmla="*/ 28135 h 2408115"/>
                    <a:gd name="connsiteX3" fmla="*/ 1066995 w 2523002"/>
                    <a:gd name="connsiteY3" fmla="*/ 2408115 h 2408115"/>
                    <a:gd name="connsiteX4" fmla="*/ 2523002 w 2523002"/>
                    <a:gd name="connsiteY4" fmla="*/ 1884280 h 2408115"/>
                    <a:gd name="connsiteX0" fmla="*/ 2523002 w 2523002"/>
                    <a:gd name="connsiteY0" fmla="*/ 2334203 h 2858038"/>
                    <a:gd name="connsiteX1" fmla="*/ 2052 w 2523002"/>
                    <a:gd name="connsiteY1" fmla="*/ 449923 h 2858038"/>
                    <a:gd name="connsiteX2" fmla="*/ 0 w 2523002"/>
                    <a:gd name="connsiteY2" fmla="*/ 0 h 2858038"/>
                    <a:gd name="connsiteX3" fmla="*/ 1066995 w 2523002"/>
                    <a:gd name="connsiteY3" fmla="*/ 2858038 h 2858038"/>
                    <a:gd name="connsiteX4" fmla="*/ 2523002 w 2523002"/>
                    <a:gd name="connsiteY4" fmla="*/ 2334203 h 2858038"/>
                    <a:gd name="connsiteX0" fmla="*/ 2523002 w 2523002"/>
                    <a:gd name="connsiteY0" fmla="*/ 2334203 h 2858038"/>
                    <a:gd name="connsiteX1" fmla="*/ 388089 w 2523002"/>
                    <a:gd name="connsiteY1" fmla="*/ 449923 h 2858038"/>
                    <a:gd name="connsiteX2" fmla="*/ 0 w 2523002"/>
                    <a:gd name="connsiteY2" fmla="*/ 0 h 2858038"/>
                    <a:gd name="connsiteX3" fmla="*/ 1066995 w 2523002"/>
                    <a:gd name="connsiteY3" fmla="*/ 2858038 h 2858038"/>
                    <a:gd name="connsiteX4" fmla="*/ 2523002 w 2523002"/>
                    <a:gd name="connsiteY4" fmla="*/ 2334203 h 2858038"/>
                    <a:gd name="connsiteX0" fmla="*/ 2523002 w 2523002"/>
                    <a:gd name="connsiteY0" fmla="*/ 2334203 h 2858038"/>
                    <a:gd name="connsiteX1" fmla="*/ 0 w 2523002"/>
                    <a:gd name="connsiteY1" fmla="*/ 0 h 2858038"/>
                    <a:gd name="connsiteX2" fmla="*/ 1066995 w 2523002"/>
                    <a:gd name="connsiteY2" fmla="*/ 2858038 h 2858038"/>
                    <a:gd name="connsiteX3" fmla="*/ 2523002 w 2523002"/>
                    <a:gd name="connsiteY3" fmla="*/ 2334203 h 2858038"/>
                  </a:gdLst>
                  <a:ahLst/>
                  <a:cxnLst>
                    <a:cxn ang="0">
                      <a:pos x="connsiteX0" y="connsiteY0"/>
                    </a:cxn>
                    <a:cxn ang="0">
                      <a:pos x="connsiteX1" y="connsiteY1"/>
                    </a:cxn>
                    <a:cxn ang="0">
                      <a:pos x="connsiteX2" y="connsiteY2"/>
                    </a:cxn>
                    <a:cxn ang="0">
                      <a:pos x="connsiteX3" y="connsiteY3"/>
                    </a:cxn>
                  </a:cxnLst>
                  <a:rect l="l" t="t" r="r" b="b"/>
                  <a:pathLst>
                    <a:path w="2523002" h="2858038">
                      <a:moveTo>
                        <a:pt x="2523002" y="2334203"/>
                      </a:moveTo>
                      <a:lnTo>
                        <a:pt x="0" y="0"/>
                      </a:lnTo>
                      <a:lnTo>
                        <a:pt x="1066995" y="2858038"/>
                      </a:lnTo>
                      <a:lnTo>
                        <a:pt x="2523002" y="2334203"/>
                      </a:lnTo>
                      <a:close/>
                    </a:path>
                  </a:pathLst>
                </a:custGeom>
                <a:solidFill>
                  <a:srgbClr val="E3B8C9"/>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5" name="Ellipse 174"/>
                <p:cNvSpPr/>
                <p:nvPr/>
              </p:nvSpPr>
              <p:spPr>
                <a:xfrm>
                  <a:off x="2025471" y="1951539"/>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ZoneTexte 175"/>
                <p:cNvSpPr txBox="1"/>
                <p:nvPr/>
              </p:nvSpPr>
              <p:spPr>
                <a:xfrm>
                  <a:off x="2043114" y="1777320"/>
                  <a:ext cx="316112" cy="360160"/>
                </a:xfrm>
                <a:prstGeom prst="rect">
                  <a:avLst/>
                </a:prstGeom>
                <a:noFill/>
              </p:spPr>
              <p:txBody>
                <a:bodyPr wrap="none" rtlCol="0">
                  <a:spAutoFit/>
                </a:bodyPr>
                <a:lstStyle/>
                <a:p>
                  <a:r>
                    <a:rPr lang="fr-FR" sz="1200" dirty="0"/>
                    <a:t>M</a:t>
                  </a:r>
                </a:p>
              </p:txBody>
            </p:sp>
          </p:grpSp>
          <p:grpSp>
            <p:nvGrpSpPr>
              <p:cNvPr id="16" name="Groupe 260"/>
              <p:cNvGrpSpPr/>
              <p:nvPr/>
            </p:nvGrpSpPr>
            <p:grpSpPr>
              <a:xfrm>
                <a:off x="3428299" y="2027940"/>
                <a:ext cx="516257" cy="1087495"/>
                <a:chOff x="588461" y="1809920"/>
                <a:chExt cx="516257" cy="1304184"/>
              </a:xfrm>
            </p:grpSpPr>
            <p:sp>
              <p:nvSpPr>
                <p:cNvPr id="178" name="Forme libre 177"/>
                <p:cNvSpPr/>
                <p:nvPr/>
              </p:nvSpPr>
              <p:spPr>
                <a:xfrm>
                  <a:off x="588461" y="1982300"/>
                  <a:ext cx="457227" cy="1131804"/>
                </a:xfrm>
                <a:custGeom>
                  <a:avLst/>
                  <a:gdLst>
                    <a:gd name="connsiteX0" fmla="*/ 0 w 1988288"/>
                    <a:gd name="connsiteY0" fmla="*/ 2721935 h 3211033"/>
                    <a:gd name="connsiteX1" fmla="*/ 1988288 w 1988288"/>
                    <a:gd name="connsiteY1" fmla="*/ 0 h 3211033"/>
                    <a:gd name="connsiteX2" fmla="*/ 1765004 w 1988288"/>
                    <a:gd name="connsiteY2" fmla="*/ 3211033 h 3211033"/>
                    <a:gd name="connsiteX3" fmla="*/ 0 w 1988288"/>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086935 h 2576033"/>
                    <a:gd name="connsiteX1" fmla="*/ 1701209 w 1701209"/>
                    <a:gd name="connsiteY1" fmla="*/ 0 h 2576033"/>
                    <a:gd name="connsiteX2" fmla="*/ 1477925 w 1701209"/>
                    <a:gd name="connsiteY2" fmla="*/ 2576033 h 2576033"/>
                    <a:gd name="connsiteX3" fmla="*/ 0 w 1701209"/>
                    <a:gd name="connsiteY3" fmla="*/ 2086935 h 2576033"/>
                    <a:gd name="connsiteX0" fmla="*/ 0 w 1701209"/>
                    <a:gd name="connsiteY0" fmla="*/ 2200892 h 2576033"/>
                    <a:gd name="connsiteX1" fmla="*/ 1701209 w 1701209"/>
                    <a:gd name="connsiteY1" fmla="*/ 0 h 2576033"/>
                    <a:gd name="connsiteX2" fmla="*/ 1477925 w 1701209"/>
                    <a:gd name="connsiteY2" fmla="*/ 2576033 h 2576033"/>
                    <a:gd name="connsiteX3" fmla="*/ 0 w 1701209"/>
                    <a:gd name="connsiteY3" fmla="*/ 2200892 h 2576033"/>
                    <a:gd name="connsiteX0" fmla="*/ 0 w 1701209"/>
                    <a:gd name="connsiteY0" fmla="*/ 2526484 h 2901625"/>
                    <a:gd name="connsiteX1" fmla="*/ 1701209 w 1701209"/>
                    <a:gd name="connsiteY1" fmla="*/ 0 h 2901625"/>
                    <a:gd name="connsiteX2" fmla="*/ 1477925 w 1701209"/>
                    <a:gd name="connsiteY2" fmla="*/ 2901625 h 2901625"/>
                    <a:gd name="connsiteX3" fmla="*/ 0 w 1701209"/>
                    <a:gd name="connsiteY3" fmla="*/ 2526484 h 2901625"/>
                  </a:gdLst>
                  <a:ahLst/>
                  <a:cxnLst>
                    <a:cxn ang="0">
                      <a:pos x="connsiteX0" y="connsiteY0"/>
                    </a:cxn>
                    <a:cxn ang="0">
                      <a:pos x="connsiteX1" y="connsiteY1"/>
                    </a:cxn>
                    <a:cxn ang="0">
                      <a:pos x="connsiteX2" y="connsiteY2"/>
                    </a:cxn>
                    <a:cxn ang="0">
                      <a:pos x="connsiteX3" y="connsiteY3"/>
                    </a:cxn>
                  </a:cxnLst>
                  <a:rect l="l" t="t" r="r" b="b"/>
                  <a:pathLst>
                    <a:path w="1701209" h="2901625">
                      <a:moveTo>
                        <a:pt x="0" y="2526484"/>
                      </a:moveTo>
                      <a:lnTo>
                        <a:pt x="1701209" y="0"/>
                      </a:lnTo>
                      <a:lnTo>
                        <a:pt x="1477925" y="2901625"/>
                      </a:lnTo>
                      <a:lnTo>
                        <a:pt x="0" y="2526484"/>
                      </a:lnTo>
                      <a:close/>
                    </a:path>
                  </a:pathLst>
                </a:custGeom>
                <a:solidFill>
                  <a:srgbClr val="E7A075"/>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Ellipse 178"/>
                <p:cNvSpPr/>
                <p:nvPr/>
              </p:nvSpPr>
              <p:spPr>
                <a:xfrm>
                  <a:off x="1033259" y="1954978"/>
                  <a:ext cx="37605"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0" name="ZoneTexte 179"/>
                <p:cNvSpPr txBox="1"/>
                <p:nvPr/>
              </p:nvSpPr>
              <p:spPr>
                <a:xfrm>
                  <a:off x="754942" y="1809920"/>
                  <a:ext cx="349776" cy="332192"/>
                </a:xfrm>
                <a:prstGeom prst="rect">
                  <a:avLst/>
                </a:prstGeom>
                <a:noFill/>
              </p:spPr>
              <p:txBody>
                <a:bodyPr wrap="none" rtlCol="0">
                  <a:spAutoFit/>
                </a:bodyPr>
                <a:lstStyle/>
                <a:p>
                  <a:r>
                    <a:rPr lang="fr-FR" sz="1200" dirty="0"/>
                    <a:t>M'</a:t>
                  </a:r>
                </a:p>
              </p:txBody>
            </p:sp>
          </p:grpSp>
          <p:grpSp>
            <p:nvGrpSpPr>
              <p:cNvPr id="17" name="Groupe 169"/>
              <p:cNvGrpSpPr/>
              <p:nvPr/>
            </p:nvGrpSpPr>
            <p:grpSpPr>
              <a:xfrm>
                <a:off x="3953086" y="2364620"/>
                <a:ext cx="1054975" cy="964741"/>
                <a:chOff x="1113248" y="2363289"/>
                <a:chExt cx="1054975" cy="964741"/>
              </a:xfrm>
            </p:grpSpPr>
            <p:sp>
              <p:nvSpPr>
                <p:cNvPr id="185" name="Forme libre 184"/>
                <p:cNvSpPr/>
                <p:nvPr/>
              </p:nvSpPr>
              <p:spPr>
                <a:xfrm>
                  <a:off x="1566555" y="2489484"/>
                  <a:ext cx="601668" cy="777540"/>
                </a:xfrm>
                <a:custGeom>
                  <a:avLst/>
                  <a:gdLst>
                    <a:gd name="connsiteX0" fmla="*/ 2398541 w 2398541"/>
                    <a:gd name="connsiteY0" fmla="*/ 2264898 h 2954215"/>
                    <a:gd name="connsiteX1" fmla="*/ 0 w 2398541"/>
                    <a:gd name="connsiteY1" fmla="*/ 0 h 2954215"/>
                    <a:gd name="connsiteX2" fmla="*/ 829993 w 2398541"/>
                    <a:gd name="connsiteY2" fmla="*/ 2954215 h 2954215"/>
                    <a:gd name="connsiteX3" fmla="*/ 2398541 w 2398541"/>
                    <a:gd name="connsiteY3" fmla="*/ 2264898 h 2954215"/>
                    <a:gd name="connsiteX0" fmla="*/ 2286000 w 2286000"/>
                    <a:gd name="connsiteY0" fmla="*/ 2264898 h 2954215"/>
                    <a:gd name="connsiteX1" fmla="*/ 0 w 2286000"/>
                    <a:gd name="connsiteY1" fmla="*/ 0 h 2954215"/>
                    <a:gd name="connsiteX2" fmla="*/ 829993 w 2286000"/>
                    <a:gd name="connsiteY2" fmla="*/ 2954215 h 2954215"/>
                    <a:gd name="connsiteX3" fmla="*/ 2286000 w 2286000"/>
                    <a:gd name="connsiteY3" fmla="*/ 2264898 h 2954215"/>
                  </a:gdLst>
                  <a:ahLst/>
                  <a:cxnLst>
                    <a:cxn ang="0">
                      <a:pos x="connsiteX0" y="connsiteY0"/>
                    </a:cxn>
                    <a:cxn ang="0">
                      <a:pos x="connsiteX1" y="connsiteY1"/>
                    </a:cxn>
                    <a:cxn ang="0">
                      <a:pos x="connsiteX2" y="connsiteY2"/>
                    </a:cxn>
                    <a:cxn ang="0">
                      <a:pos x="connsiteX3" y="connsiteY3"/>
                    </a:cxn>
                  </a:cxnLst>
                  <a:rect l="l" t="t" r="r" b="b"/>
                  <a:pathLst>
                    <a:path w="2286000" h="2954215">
                      <a:moveTo>
                        <a:pt x="2286000" y="2264898"/>
                      </a:moveTo>
                      <a:lnTo>
                        <a:pt x="0" y="0"/>
                      </a:lnTo>
                      <a:lnTo>
                        <a:pt x="829993" y="2954215"/>
                      </a:lnTo>
                      <a:lnTo>
                        <a:pt x="2286000" y="2264898"/>
                      </a:lnTo>
                      <a:close/>
                    </a:path>
                  </a:pathLst>
                </a:custGeom>
                <a:solidFill>
                  <a:srgbClr val="E3B8C9"/>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Forme libre 185"/>
                <p:cNvSpPr/>
                <p:nvPr/>
              </p:nvSpPr>
              <p:spPr>
                <a:xfrm>
                  <a:off x="1113248" y="2482897"/>
                  <a:ext cx="447753" cy="845133"/>
                </a:xfrm>
                <a:custGeom>
                  <a:avLst/>
                  <a:gdLst>
                    <a:gd name="connsiteX0" fmla="*/ 0 w 1988288"/>
                    <a:gd name="connsiteY0" fmla="*/ 2721935 h 3211033"/>
                    <a:gd name="connsiteX1" fmla="*/ 1988288 w 1988288"/>
                    <a:gd name="connsiteY1" fmla="*/ 0 h 3211033"/>
                    <a:gd name="connsiteX2" fmla="*/ 1765004 w 1988288"/>
                    <a:gd name="connsiteY2" fmla="*/ 3211033 h 3211033"/>
                    <a:gd name="connsiteX3" fmla="*/ 0 w 1988288"/>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Lst>
                  <a:ahLst/>
                  <a:cxnLst>
                    <a:cxn ang="0">
                      <a:pos x="connsiteX0" y="connsiteY0"/>
                    </a:cxn>
                    <a:cxn ang="0">
                      <a:pos x="connsiteX1" y="connsiteY1"/>
                    </a:cxn>
                    <a:cxn ang="0">
                      <a:pos x="connsiteX2" y="connsiteY2"/>
                    </a:cxn>
                    <a:cxn ang="0">
                      <a:pos x="connsiteX3" y="connsiteY3"/>
                    </a:cxn>
                  </a:cxnLst>
                  <a:rect l="l" t="t" r="r" b="b"/>
                  <a:pathLst>
                    <a:path w="1701209" h="3211033">
                      <a:moveTo>
                        <a:pt x="0" y="2721935"/>
                      </a:moveTo>
                      <a:lnTo>
                        <a:pt x="1701209" y="0"/>
                      </a:lnTo>
                      <a:lnTo>
                        <a:pt x="1477925" y="3211033"/>
                      </a:lnTo>
                      <a:lnTo>
                        <a:pt x="0" y="2721935"/>
                      </a:lnTo>
                      <a:close/>
                    </a:path>
                  </a:pathLst>
                </a:custGeom>
                <a:solidFill>
                  <a:srgbClr val="E7A075"/>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ZoneTexte 186"/>
                <p:cNvSpPr txBox="1"/>
                <p:nvPr/>
              </p:nvSpPr>
              <p:spPr>
                <a:xfrm>
                  <a:off x="1549727" y="2363289"/>
                  <a:ext cx="266420" cy="276999"/>
                </a:xfrm>
                <a:prstGeom prst="rect">
                  <a:avLst/>
                </a:prstGeom>
                <a:noFill/>
              </p:spPr>
              <p:txBody>
                <a:bodyPr wrap="none" rtlCol="0">
                  <a:spAutoFit/>
                </a:bodyPr>
                <a:lstStyle/>
                <a:p>
                  <a:r>
                    <a:rPr lang="fr-FR" sz="1200" dirty="0"/>
                    <a:t>C</a:t>
                  </a:r>
                </a:p>
              </p:txBody>
            </p:sp>
          </p:grpSp>
          <p:grpSp>
            <p:nvGrpSpPr>
              <p:cNvPr id="18" name="Groupe 190"/>
              <p:cNvGrpSpPr/>
              <p:nvPr/>
            </p:nvGrpSpPr>
            <p:grpSpPr>
              <a:xfrm>
                <a:off x="3030123" y="2113368"/>
                <a:ext cx="2798528" cy="2202426"/>
                <a:chOff x="190285" y="2112037"/>
                <a:chExt cx="2798528" cy="2202426"/>
              </a:xfrm>
            </p:grpSpPr>
            <p:sp>
              <p:nvSpPr>
                <p:cNvPr id="192" name="ZoneTexte 191"/>
                <p:cNvSpPr txBox="1"/>
                <p:nvPr/>
              </p:nvSpPr>
              <p:spPr>
                <a:xfrm rot="16200000">
                  <a:off x="2733" y="2299589"/>
                  <a:ext cx="636713" cy="261610"/>
                </a:xfrm>
                <a:prstGeom prst="rect">
                  <a:avLst/>
                </a:prstGeom>
                <a:noFill/>
              </p:spPr>
              <p:txBody>
                <a:bodyPr wrap="none" rtlCol="0">
                  <a:spAutoFit/>
                </a:bodyPr>
                <a:lstStyle/>
                <a:p>
                  <a:r>
                    <a:rPr lang="fr-FR" sz="900" dirty="0" err="1">
                      <a:solidFill>
                        <a:schemeClr val="bg1"/>
                      </a:solidFill>
                    </a:rPr>
                    <a:t>level</a:t>
                  </a:r>
                  <a:r>
                    <a:rPr lang="fr-FR" sz="1050" dirty="0">
                      <a:solidFill>
                        <a:schemeClr val="bg1"/>
                      </a:solidFill>
                    </a:rPr>
                    <a:t> </a:t>
                  </a:r>
                  <a:r>
                    <a:rPr lang="fr-FR" sz="900" dirty="0">
                      <a:solidFill>
                        <a:schemeClr val="bg1"/>
                      </a:solidFill>
                    </a:rPr>
                    <a:t>n+1</a:t>
                  </a:r>
                  <a:endParaRPr lang="fr-FR" sz="1050" dirty="0">
                    <a:solidFill>
                      <a:schemeClr val="bg1"/>
                    </a:solidFill>
                  </a:endParaRPr>
                </a:p>
              </p:txBody>
            </p:sp>
            <p:grpSp>
              <p:nvGrpSpPr>
                <p:cNvPr id="19" name="Groupe 161"/>
                <p:cNvGrpSpPr/>
                <p:nvPr/>
              </p:nvGrpSpPr>
              <p:grpSpPr>
                <a:xfrm>
                  <a:off x="197126" y="2680631"/>
                  <a:ext cx="2791687" cy="1633832"/>
                  <a:chOff x="197126" y="2680631"/>
                  <a:chExt cx="2791687" cy="1633832"/>
                </a:xfrm>
              </p:grpSpPr>
              <p:sp>
                <p:nvSpPr>
                  <p:cNvPr id="195" name="Ellipse 194"/>
                  <p:cNvSpPr/>
                  <p:nvPr/>
                </p:nvSpPr>
                <p:spPr>
                  <a:xfrm>
                    <a:off x="1773692" y="3011805"/>
                    <a:ext cx="450543" cy="408574"/>
                  </a:xfrm>
                  <a:prstGeom prst="ellipse">
                    <a:avLst/>
                  </a:prstGeom>
                  <a:solidFill>
                    <a:srgbClr val="F04F3E"/>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6" name="Ellipse 195"/>
                  <p:cNvSpPr/>
                  <p:nvPr/>
                </p:nvSpPr>
                <p:spPr>
                  <a:xfrm>
                    <a:off x="1075011" y="3102288"/>
                    <a:ext cx="450543" cy="408574"/>
                  </a:xfrm>
                  <a:prstGeom prst="ellipse">
                    <a:avLst/>
                  </a:prstGeom>
                  <a:solidFill>
                    <a:srgbClr val="ECC99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7" name="Ellipse 196"/>
                  <p:cNvSpPr/>
                  <p:nvPr/>
                </p:nvSpPr>
                <p:spPr>
                  <a:xfrm>
                    <a:off x="1854313" y="3164750"/>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8" name="Ellipse 197"/>
                  <p:cNvSpPr/>
                  <p:nvPr/>
                </p:nvSpPr>
                <p:spPr>
                  <a:xfrm>
                    <a:off x="1979331" y="3224084"/>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9" name="Ellipse 198"/>
                  <p:cNvSpPr/>
                  <p:nvPr/>
                </p:nvSpPr>
                <p:spPr>
                  <a:xfrm>
                    <a:off x="2091649" y="3268534"/>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6" name="Ellipse 205"/>
                  <p:cNvSpPr/>
                  <p:nvPr/>
                </p:nvSpPr>
                <p:spPr>
                  <a:xfrm>
                    <a:off x="2365099" y="2702107"/>
                    <a:ext cx="450542" cy="408574"/>
                  </a:xfrm>
                  <a:prstGeom prst="ellipse">
                    <a:avLst/>
                  </a:prstGeom>
                  <a:solidFill>
                    <a:srgbClr val="F04F3E"/>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7" name="Ellipse 206"/>
                  <p:cNvSpPr/>
                  <p:nvPr/>
                </p:nvSpPr>
                <p:spPr>
                  <a:xfrm>
                    <a:off x="550224" y="2888361"/>
                    <a:ext cx="450543" cy="408574"/>
                  </a:xfrm>
                  <a:prstGeom prst="ellipse">
                    <a:avLst/>
                  </a:prstGeom>
                  <a:solidFill>
                    <a:srgbClr val="ECC99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0" name="Groupe 62"/>
                  <p:cNvGrpSpPr/>
                  <p:nvPr/>
                </p:nvGrpSpPr>
                <p:grpSpPr>
                  <a:xfrm>
                    <a:off x="710705" y="2964965"/>
                    <a:ext cx="691654" cy="445593"/>
                    <a:chOff x="988992" y="3690941"/>
                    <a:chExt cx="691654" cy="445593"/>
                  </a:xfrm>
                </p:grpSpPr>
                <p:sp>
                  <p:nvSpPr>
                    <p:cNvPr id="239" name="Ellipse 238"/>
                    <p:cNvSpPr/>
                    <p:nvPr/>
                  </p:nvSpPr>
                  <p:spPr>
                    <a:xfrm>
                      <a:off x="1643042" y="3929066"/>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0" name="Ellipse 239"/>
                    <p:cNvSpPr/>
                    <p:nvPr/>
                  </p:nvSpPr>
                  <p:spPr>
                    <a:xfrm>
                      <a:off x="1465241" y="4098930"/>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1" name="Ellipse 240"/>
                    <p:cNvSpPr/>
                    <p:nvPr/>
                  </p:nvSpPr>
                  <p:spPr>
                    <a:xfrm>
                      <a:off x="1549379" y="4008938"/>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5" name="Ellipse 244"/>
                    <p:cNvSpPr/>
                    <p:nvPr/>
                  </p:nvSpPr>
                  <p:spPr>
                    <a:xfrm>
                      <a:off x="988992" y="369094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6" name="Ellipse 245"/>
                    <p:cNvSpPr/>
                    <p:nvPr/>
                  </p:nvSpPr>
                  <p:spPr>
                    <a:xfrm>
                      <a:off x="1017566" y="3924305"/>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0" name="Ellipse 249"/>
                    <p:cNvSpPr/>
                    <p:nvPr/>
                  </p:nvSpPr>
                  <p:spPr>
                    <a:xfrm>
                      <a:off x="1000104" y="3805738"/>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 name="Groupe 66"/>
                  <p:cNvGrpSpPr/>
                  <p:nvPr/>
                </p:nvGrpSpPr>
                <p:grpSpPr>
                  <a:xfrm rot="19355023">
                    <a:off x="2485529" y="2799865"/>
                    <a:ext cx="215405" cy="207468"/>
                    <a:chOff x="2741591" y="3525841"/>
                    <a:chExt cx="215405" cy="207468"/>
                  </a:xfrm>
                </p:grpSpPr>
                <p:sp>
                  <p:nvSpPr>
                    <p:cNvPr id="236" name="Ellipse 235"/>
                    <p:cNvSpPr/>
                    <p:nvPr/>
                  </p:nvSpPr>
                  <p:spPr>
                    <a:xfrm>
                      <a:off x="2919392" y="352584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7" name="Ellipse 236"/>
                    <p:cNvSpPr/>
                    <p:nvPr/>
                  </p:nvSpPr>
                  <p:spPr>
                    <a:xfrm>
                      <a:off x="2741591" y="3695705"/>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8" name="Ellipse 237"/>
                    <p:cNvSpPr/>
                    <p:nvPr/>
                  </p:nvSpPr>
                  <p:spPr>
                    <a:xfrm>
                      <a:off x="2825729" y="3605713"/>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10" name="Connecteur droit avec flèche 209"/>
                  <p:cNvCxnSpPr/>
                  <p:nvPr/>
                </p:nvCxnSpPr>
                <p:spPr>
                  <a:xfrm rot="5400000" flipH="1" flipV="1">
                    <a:off x="1955454" y="2873948"/>
                    <a:ext cx="222758" cy="3880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Connecteur droit 210"/>
                  <p:cNvCxnSpPr/>
                  <p:nvPr/>
                </p:nvCxnSpPr>
                <p:spPr>
                  <a:xfrm flipV="1">
                    <a:off x="2185513" y="2799900"/>
                    <a:ext cx="411789" cy="195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Connecteur droit avec flèche 211"/>
                  <p:cNvCxnSpPr/>
                  <p:nvPr/>
                </p:nvCxnSpPr>
                <p:spPr>
                  <a:xfrm flipV="1">
                    <a:off x="2019760" y="3042749"/>
                    <a:ext cx="305453" cy="1783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Connecteur droit 212"/>
                  <p:cNvCxnSpPr/>
                  <p:nvPr/>
                </p:nvCxnSpPr>
                <p:spPr>
                  <a:xfrm flipV="1">
                    <a:off x="2175988" y="2897400"/>
                    <a:ext cx="425319" cy="23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Connecteur droit avec flèche 213"/>
                  <p:cNvCxnSpPr/>
                  <p:nvPr/>
                </p:nvCxnSpPr>
                <p:spPr>
                  <a:xfrm flipV="1">
                    <a:off x="2086435" y="3125299"/>
                    <a:ext cx="305453" cy="1783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Connecteur droit 214"/>
                  <p:cNvCxnSpPr/>
                  <p:nvPr/>
                </p:nvCxnSpPr>
                <p:spPr>
                  <a:xfrm flipV="1">
                    <a:off x="2242663" y="3036496"/>
                    <a:ext cx="316632" cy="174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Connecteur droit avec flèche 215"/>
                  <p:cNvCxnSpPr/>
                  <p:nvPr/>
                </p:nvCxnSpPr>
                <p:spPr>
                  <a:xfrm flipH="1" flipV="1">
                    <a:off x="1022437" y="3079508"/>
                    <a:ext cx="379922" cy="14238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Connecteur droit 216"/>
                  <p:cNvCxnSpPr/>
                  <p:nvPr/>
                </p:nvCxnSpPr>
                <p:spPr>
                  <a:xfrm rot="21142993" flipH="1" flipV="1">
                    <a:off x="700442" y="2958092"/>
                    <a:ext cx="404098" cy="18126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8" name="Connecteur droit avec flèche 217"/>
                  <p:cNvCxnSpPr/>
                  <p:nvPr/>
                </p:nvCxnSpPr>
                <p:spPr>
                  <a:xfrm rot="21142993" flipH="1" flipV="1">
                    <a:off x="994399" y="3153175"/>
                    <a:ext cx="299748" cy="16555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Connecteur droit 218"/>
                  <p:cNvCxnSpPr/>
                  <p:nvPr/>
                </p:nvCxnSpPr>
                <p:spPr>
                  <a:xfrm rot="10800000">
                    <a:off x="705970" y="3080852"/>
                    <a:ext cx="358769" cy="130173"/>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Connecteur droit 219"/>
                  <p:cNvCxnSpPr/>
                  <p:nvPr/>
                </p:nvCxnSpPr>
                <p:spPr>
                  <a:xfrm rot="10800000">
                    <a:off x="756299" y="3214340"/>
                    <a:ext cx="286215" cy="104635"/>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Connecteur droit avec flèche 220"/>
                  <p:cNvCxnSpPr/>
                  <p:nvPr/>
                </p:nvCxnSpPr>
                <p:spPr>
                  <a:xfrm rot="16200000" flipV="1">
                    <a:off x="1015718" y="3178303"/>
                    <a:ext cx="108453" cy="29821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Connecteur droit 221"/>
                  <p:cNvCxnSpPr/>
                  <p:nvPr/>
                </p:nvCxnSpPr>
                <p:spPr>
                  <a:xfrm>
                    <a:off x="302738" y="3780313"/>
                    <a:ext cx="2616200" cy="15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23" name="Connecteur droit 222"/>
                  <p:cNvCxnSpPr/>
                  <p:nvPr/>
                </p:nvCxnSpPr>
                <p:spPr>
                  <a:xfrm>
                    <a:off x="302738" y="2680631"/>
                    <a:ext cx="2616200" cy="15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24" name="Ellipse 223"/>
                  <p:cNvSpPr/>
                  <p:nvPr/>
                </p:nvSpPr>
                <p:spPr>
                  <a:xfrm>
                    <a:off x="1812494" y="392188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5" name="Ellipse 224"/>
                  <p:cNvSpPr/>
                  <p:nvPr/>
                </p:nvSpPr>
                <p:spPr>
                  <a:xfrm>
                    <a:off x="2021452" y="4085477"/>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6" name="Ellipse 225"/>
                  <p:cNvSpPr/>
                  <p:nvPr/>
                </p:nvSpPr>
                <p:spPr>
                  <a:xfrm>
                    <a:off x="2507970" y="4010249"/>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7" name="Ellipse 226"/>
                  <p:cNvSpPr/>
                  <p:nvPr/>
                </p:nvSpPr>
                <p:spPr>
                  <a:xfrm>
                    <a:off x="2289622" y="3961106"/>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8" name="ZoneTexte 227"/>
                  <p:cNvSpPr txBox="1"/>
                  <p:nvPr/>
                </p:nvSpPr>
                <p:spPr>
                  <a:xfrm>
                    <a:off x="468771" y="2944363"/>
                    <a:ext cx="358815" cy="276999"/>
                  </a:xfrm>
                  <a:prstGeom prst="rect">
                    <a:avLst/>
                  </a:prstGeom>
                  <a:noFill/>
                </p:spPr>
                <p:txBody>
                  <a:bodyPr wrap="square" rtlCol="0">
                    <a:spAutoFit/>
                  </a:bodyPr>
                  <a:lstStyle/>
                  <a:p>
                    <a:r>
                      <a:rPr lang="fr-FR" sz="1200" dirty="0"/>
                      <a:t>Q'</a:t>
                    </a:r>
                  </a:p>
                </p:txBody>
              </p:sp>
              <p:sp>
                <p:nvSpPr>
                  <p:cNvPr id="229" name="ZoneTexte 228"/>
                  <p:cNvSpPr txBox="1"/>
                  <p:nvPr/>
                </p:nvSpPr>
                <p:spPr>
                  <a:xfrm>
                    <a:off x="1240371" y="3224391"/>
                    <a:ext cx="341471" cy="276999"/>
                  </a:xfrm>
                  <a:prstGeom prst="rect">
                    <a:avLst/>
                  </a:prstGeom>
                  <a:noFill/>
                </p:spPr>
                <p:txBody>
                  <a:bodyPr wrap="square" rtlCol="0">
                    <a:spAutoFit/>
                  </a:bodyPr>
                  <a:lstStyle/>
                  <a:p>
                    <a:r>
                      <a:rPr lang="fr-FR" sz="1200" dirty="0"/>
                      <a:t>Q</a:t>
                    </a:r>
                  </a:p>
                </p:txBody>
              </p:sp>
              <p:sp>
                <p:nvSpPr>
                  <p:cNvPr id="230" name="ZoneTexte 229"/>
                  <p:cNvSpPr txBox="1"/>
                  <p:nvPr/>
                </p:nvSpPr>
                <p:spPr>
                  <a:xfrm>
                    <a:off x="1766373" y="3159345"/>
                    <a:ext cx="373264" cy="276999"/>
                  </a:xfrm>
                  <a:prstGeom prst="rect">
                    <a:avLst/>
                  </a:prstGeom>
                  <a:noFill/>
                </p:spPr>
                <p:txBody>
                  <a:bodyPr wrap="square" rtlCol="0">
                    <a:spAutoFit/>
                  </a:bodyPr>
                  <a:lstStyle/>
                  <a:p>
                    <a:r>
                      <a:rPr lang="fr-FR" sz="1200" dirty="0"/>
                      <a:t>P</a:t>
                    </a:r>
                  </a:p>
                </p:txBody>
              </p:sp>
              <p:sp>
                <p:nvSpPr>
                  <p:cNvPr id="232" name="ZoneTexte 231"/>
                  <p:cNvSpPr txBox="1"/>
                  <p:nvPr/>
                </p:nvSpPr>
                <p:spPr>
                  <a:xfrm>
                    <a:off x="2560958" y="2751215"/>
                    <a:ext cx="427855" cy="276999"/>
                  </a:xfrm>
                  <a:prstGeom prst="rect">
                    <a:avLst/>
                  </a:prstGeom>
                  <a:noFill/>
                </p:spPr>
                <p:txBody>
                  <a:bodyPr wrap="square" rtlCol="0">
                    <a:spAutoFit/>
                  </a:bodyPr>
                  <a:lstStyle/>
                  <a:p>
                    <a:r>
                      <a:rPr lang="fr-FR" sz="1200" dirty="0"/>
                      <a:t>P'</a:t>
                    </a:r>
                  </a:p>
                </p:txBody>
              </p:sp>
              <p:sp>
                <p:nvSpPr>
                  <p:cNvPr id="233" name="ZoneTexte 232"/>
                  <p:cNvSpPr txBox="1"/>
                  <p:nvPr/>
                </p:nvSpPr>
                <p:spPr>
                  <a:xfrm rot="16200000">
                    <a:off x="74496" y="3243217"/>
                    <a:ext cx="506870" cy="261610"/>
                  </a:xfrm>
                  <a:prstGeom prst="rect">
                    <a:avLst/>
                  </a:prstGeom>
                  <a:noFill/>
                </p:spPr>
                <p:txBody>
                  <a:bodyPr wrap="none" rtlCol="0">
                    <a:spAutoFit/>
                  </a:bodyPr>
                  <a:lstStyle/>
                  <a:p>
                    <a:r>
                      <a:rPr lang="fr-FR" sz="900" dirty="0" err="1">
                        <a:solidFill>
                          <a:schemeClr val="bg1"/>
                        </a:solidFill>
                      </a:rPr>
                      <a:t>level</a:t>
                    </a:r>
                    <a:r>
                      <a:rPr lang="fr-FR" sz="1050" dirty="0">
                        <a:solidFill>
                          <a:schemeClr val="bg1"/>
                        </a:solidFill>
                      </a:rPr>
                      <a:t> </a:t>
                    </a:r>
                    <a:r>
                      <a:rPr lang="fr-FR" sz="900" dirty="0">
                        <a:solidFill>
                          <a:schemeClr val="bg1"/>
                        </a:solidFill>
                      </a:rPr>
                      <a:t>n</a:t>
                    </a:r>
                    <a:endParaRPr lang="fr-FR" sz="1050" dirty="0">
                      <a:solidFill>
                        <a:schemeClr val="bg1"/>
                      </a:solidFill>
                    </a:endParaRPr>
                  </a:p>
                </p:txBody>
              </p:sp>
              <p:sp>
                <p:nvSpPr>
                  <p:cNvPr id="234" name="ZoneTexte 233"/>
                  <p:cNvSpPr txBox="1"/>
                  <p:nvPr/>
                </p:nvSpPr>
                <p:spPr>
                  <a:xfrm rot="16200000">
                    <a:off x="74424" y="3953627"/>
                    <a:ext cx="490840" cy="230832"/>
                  </a:xfrm>
                  <a:prstGeom prst="rect">
                    <a:avLst/>
                  </a:prstGeom>
                  <a:noFill/>
                </p:spPr>
                <p:txBody>
                  <a:bodyPr wrap="none" rtlCol="0">
                    <a:spAutoFit/>
                  </a:bodyPr>
                  <a:lstStyle/>
                  <a:p>
                    <a:r>
                      <a:rPr lang="fr-FR" sz="900" dirty="0" err="1">
                        <a:solidFill>
                          <a:schemeClr val="bg1"/>
                        </a:solidFill>
                      </a:rPr>
                      <a:t>level</a:t>
                    </a:r>
                    <a:r>
                      <a:rPr lang="fr-FR" sz="900" dirty="0">
                        <a:solidFill>
                          <a:schemeClr val="bg1"/>
                        </a:solidFill>
                      </a:rPr>
                      <a:t> 0</a:t>
                    </a:r>
                  </a:p>
                </p:txBody>
              </p:sp>
              <p:cxnSp>
                <p:nvCxnSpPr>
                  <p:cNvPr id="235" name="Connecteur droit avec flèche 234"/>
                  <p:cNvCxnSpPr>
                    <a:stCxn id="225" idx="6"/>
                    <a:endCxn id="227" idx="2"/>
                  </p:cNvCxnSpPr>
                  <p:nvPr/>
                </p:nvCxnSpPr>
                <p:spPr>
                  <a:xfrm flipV="1">
                    <a:off x="2059056" y="3979908"/>
                    <a:ext cx="230566" cy="1243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84" name="Ellipse 183"/>
              <p:cNvSpPr/>
              <p:nvPr/>
            </p:nvSpPr>
            <p:spPr>
              <a:xfrm>
                <a:off x="4381964" y="246479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66" name="Connecteur droit avec flèche 265"/>
            <p:cNvCxnSpPr/>
            <p:nvPr/>
          </p:nvCxnSpPr>
          <p:spPr>
            <a:xfrm rot="16200000" flipH="1">
              <a:off x="4007373" y="2079449"/>
              <a:ext cx="288637" cy="4804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7" name="Connecteur droit avec flèche 266"/>
            <p:cNvCxnSpPr>
              <a:stCxn id="184" idx="0"/>
              <a:endCxn id="175" idx="3"/>
            </p:cNvCxnSpPr>
            <p:nvPr/>
          </p:nvCxnSpPr>
          <p:spPr>
            <a:xfrm rot="5400000" flipH="1" flipV="1">
              <a:off x="4506035" y="2100010"/>
              <a:ext cx="259512" cy="4700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7" name="ZoneTexte 276"/>
            <p:cNvSpPr txBox="1"/>
            <p:nvPr/>
          </p:nvSpPr>
          <p:spPr>
            <a:xfrm>
              <a:off x="3953074" y="2186470"/>
              <a:ext cx="922240" cy="276999"/>
            </a:xfrm>
            <a:prstGeom prst="rect">
              <a:avLst/>
            </a:prstGeom>
            <a:noFill/>
          </p:spPr>
          <p:txBody>
            <a:bodyPr wrap="none" rtlCol="0">
              <a:spAutoFit/>
            </a:bodyPr>
            <a:lstStyle/>
            <a:p>
              <a:r>
                <a:rPr lang="fr-FR" sz="1200" dirty="0">
                  <a:solidFill>
                    <a:srgbClr val="FF0000"/>
                  </a:solidFill>
                </a:rPr>
                <a:t>Simple links</a:t>
              </a:r>
            </a:p>
          </p:txBody>
        </p:sp>
        <p:grpSp>
          <p:nvGrpSpPr>
            <p:cNvPr id="25" name="Groupe 146"/>
            <p:cNvGrpSpPr/>
            <p:nvPr/>
          </p:nvGrpSpPr>
          <p:grpSpPr>
            <a:xfrm>
              <a:off x="3902598" y="1734220"/>
              <a:ext cx="1007109" cy="434043"/>
              <a:chOff x="3902598" y="1734220"/>
              <a:chExt cx="1007109" cy="434043"/>
            </a:xfrm>
          </p:grpSpPr>
          <p:grpSp>
            <p:nvGrpSpPr>
              <p:cNvPr id="26" name="Groupe 282"/>
              <p:cNvGrpSpPr/>
              <p:nvPr/>
            </p:nvGrpSpPr>
            <p:grpSpPr>
              <a:xfrm>
                <a:off x="3902598" y="1973614"/>
                <a:ext cx="982301" cy="194649"/>
                <a:chOff x="3902598" y="1973614"/>
                <a:chExt cx="982301" cy="194649"/>
              </a:xfrm>
            </p:grpSpPr>
            <p:sp>
              <p:nvSpPr>
                <p:cNvPr id="278" name="Forme libre 277"/>
                <p:cNvSpPr/>
                <p:nvPr/>
              </p:nvSpPr>
              <p:spPr>
                <a:xfrm>
                  <a:off x="3902598" y="1974368"/>
                  <a:ext cx="982301" cy="193895"/>
                </a:xfrm>
                <a:custGeom>
                  <a:avLst/>
                  <a:gdLst>
                    <a:gd name="connsiteX0" fmla="*/ 0 w 982301"/>
                    <a:gd name="connsiteY0" fmla="*/ 171261 h 193895"/>
                    <a:gd name="connsiteX1" fmla="*/ 502467 w 982301"/>
                    <a:gd name="connsiteY1" fmla="*/ 3772 h 193895"/>
                    <a:gd name="connsiteX2" fmla="*/ 982301 w 982301"/>
                    <a:gd name="connsiteY2" fmla="*/ 193895 h 193895"/>
                    <a:gd name="connsiteX3" fmla="*/ 982301 w 982301"/>
                    <a:gd name="connsiteY3" fmla="*/ 193895 h 193895"/>
                    <a:gd name="connsiteX4" fmla="*/ 982301 w 982301"/>
                    <a:gd name="connsiteY4" fmla="*/ 193895 h 193895"/>
                    <a:gd name="connsiteX5" fmla="*/ 982301 w 982301"/>
                    <a:gd name="connsiteY5" fmla="*/ 193895 h 19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301" h="193895">
                      <a:moveTo>
                        <a:pt x="0" y="171261"/>
                      </a:moveTo>
                      <a:cubicBezTo>
                        <a:pt x="169375" y="85630"/>
                        <a:pt x="338750" y="0"/>
                        <a:pt x="502467" y="3772"/>
                      </a:cubicBezTo>
                      <a:cubicBezTo>
                        <a:pt x="666184" y="7544"/>
                        <a:pt x="982301" y="193895"/>
                        <a:pt x="982301" y="193895"/>
                      </a:cubicBezTo>
                      <a:lnTo>
                        <a:pt x="982301" y="193895"/>
                      </a:lnTo>
                      <a:lnTo>
                        <a:pt x="982301" y="193895"/>
                      </a:lnTo>
                      <a:lnTo>
                        <a:pt x="982301" y="1938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79" name="Connecteur droit avec flèche 278"/>
                <p:cNvCxnSpPr/>
                <p:nvPr/>
              </p:nvCxnSpPr>
              <p:spPr>
                <a:xfrm>
                  <a:off x="4366144" y="1973614"/>
                  <a:ext cx="72000" cy="45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82" name="ZoneTexte 281"/>
              <p:cNvSpPr txBox="1"/>
              <p:nvPr/>
            </p:nvSpPr>
            <p:spPr>
              <a:xfrm>
                <a:off x="3924244" y="1734220"/>
                <a:ext cx="985463" cy="276999"/>
              </a:xfrm>
              <a:prstGeom prst="rect">
                <a:avLst/>
              </a:prstGeom>
              <a:noFill/>
              <a:ln>
                <a:noFill/>
              </a:ln>
            </p:spPr>
            <p:txBody>
              <a:bodyPr wrap="none" rtlCol="0">
                <a:spAutoFit/>
              </a:bodyPr>
              <a:lstStyle/>
              <a:p>
                <a:r>
                  <a:rPr lang="fr-FR" sz="1200" dirty="0" err="1">
                    <a:solidFill>
                      <a:srgbClr val="FF0000"/>
                    </a:solidFill>
                  </a:rPr>
                  <a:t>Complex</a:t>
                </a:r>
                <a:r>
                  <a:rPr lang="fr-FR" sz="1200" dirty="0">
                    <a:solidFill>
                      <a:srgbClr val="FF0000"/>
                    </a:solidFill>
                  </a:rPr>
                  <a:t> </a:t>
                </a:r>
                <a:r>
                  <a:rPr lang="fr-FR" sz="1200" dirty="0" err="1">
                    <a:solidFill>
                      <a:srgbClr val="FF0000"/>
                    </a:solidFill>
                  </a:rPr>
                  <a:t>link</a:t>
                </a:r>
                <a:endParaRPr lang="fr-FR" sz="1200" dirty="0">
                  <a:solidFill>
                    <a:srgbClr val="FF0000"/>
                  </a:solidFill>
                </a:endParaRPr>
              </a:p>
            </p:txBody>
          </p:sp>
        </p:grpSp>
        <p:grpSp>
          <p:nvGrpSpPr>
            <p:cNvPr id="27" name="Groupe 147"/>
            <p:cNvGrpSpPr/>
            <p:nvPr/>
          </p:nvGrpSpPr>
          <p:grpSpPr>
            <a:xfrm>
              <a:off x="2770956" y="1599131"/>
              <a:ext cx="1108834" cy="627956"/>
              <a:chOff x="2575464" y="3261133"/>
              <a:chExt cx="1108834" cy="627956"/>
            </a:xfrm>
          </p:grpSpPr>
          <p:sp>
            <p:nvSpPr>
              <p:cNvPr id="149" name="Forme libre 148"/>
              <p:cNvSpPr/>
              <p:nvPr/>
            </p:nvSpPr>
            <p:spPr bwMode="auto">
              <a:xfrm>
                <a:off x="2634836" y="3560477"/>
                <a:ext cx="746125" cy="328612"/>
              </a:xfrm>
              <a:custGeom>
                <a:avLst/>
                <a:gdLst>
                  <a:gd name="connsiteX0" fmla="*/ 0 w 982980"/>
                  <a:gd name="connsiteY0" fmla="*/ 327660 h 327660"/>
                  <a:gd name="connsiteX1" fmla="*/ 468630 w 982980"/>
                  <a:gd name="connsiteY1" fmla="*/ 53340 h 327660"/>
                  <a:gd name="connsiteX2" fmla="*/ 982980 w 982980"/>
                  <a:gd name="connsiteY2" fmla="*/ 7620 h 327660"/>
                </a:gdLst>
                <a:ahLst/>
                <a:cxnLst>
                  <a:cxn ang="0">
                    <a:pos x="connsiteX0" y="connsiteY0"/>
                  </a:cxn>
                  <a:cxn ang="0">
                    <a:pos x="connsiteX1" y="connsiteY1"/>
                  </a:cxn>
                  <a:cxn ang="0">
                    <a:pos x="connsiteX2" y="connsiteY2"/>
                  </a:cxn>
                </a:cxnLst>
                <a:rect l="l" t="t" r="r" b="b"/>
                <a:pathLst>
                  <a:path w="982980" h="327660">
                    <a:moveTo>
                      <a:pt x="0" y="327660"/>
                    </a:moveTo>
                    <a:cubicBezTo>
                      <a:pt x="152400" y="217170"/>
                      <a:pt x="304800" y="106680"/>
                      <a:pt x="468630" y="53340"/>
                    </a:cubicBezTo>
                    <a:cubicBezTo>
                      <a:pt x="632460" y="0"/>
                      <a:pt x="807720" y="3810"/>
                      <a:pt x="982980" y="7620"/>
                    </a:cubicBezTo>
                  </a:path>
                </a:pathLst>
              </a:custGeom>
              <a:ln w="15875">
                <a:solidFill>
                  <a:schemeClr val="tx2">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150" name="ZoneTexte 17"/>
              <p:cNvSpPr txBox="1">
                <a:spLocks noChangeArrowheads="1"/>
              </p:cNvSpPr>
              <p:nvPr/>
            </p:nvSpPr>
            <p:spPr bwMode="auto">
              <a:xfrm rot="20156086">
                <a:off x="2575464" y="3261133"/>
                <a:ext cx="1108834" cy="3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dirty="0">
                    <a:solidFill>
                      <a:schemeClr val="tx2">
                        <a:lumMod val="40000"/>
                        <a:lumOff val="60000"/>
                      </a:schemeClr>
                    </a:solidFill>
                    <a:latin typeface="Calibri" panose="020F0502020204030204" pitchFamily="34" charset="0"/>
                  </a:rPr>
                  <a:t>transition</a:t>
                </a:r>
              </a:p>
            </p:txBody>
          </p:sp>
        </p:grpSp>
        <p:sp>
          <p:nvSpPr>
            <p:cNvPr id="151" name="ZoneTexte 150"/>
            <p:cNvSpPr txBox="1"/>
            <p:nvPr/>
          </p:nvSpPr>
          <p:spPr>
            <a:xfrm>
              <a:off x="3187406" y="4131462"/>
              <a:ext cx="465192" cy="369332"/>
            </a:xfrm>
            <a:prstGeom prst="rect">
              <a:avLst/>
            </a:prstGeom>
            <a:noFill/>
          </p:spPr>
          <p:txBody>
            <a:bodyPr wrap="none" rtlCol="0">
              <a:spAutoFit/>
            </a:bodyPr>
            <a:lstStyle/>
            <a:p>
              <a:r>
                <a:rPr lang="fr-FR" b="1" dirty="0">
                  <a:solidFill>
                    <a:schemeClr val="accent3">
                      <a:lumMod val="40000"/>
                      <a:lumOff val="60000"/>
                    </a:schemeClr>
                  </a:solidFill>
                </a:rPr>
                <a:t>Ht'</a:t>
              </a:r>
            </a:p>
          </p:txBody>
        </p:sp>
      </p:grpSp>
      <p:sp>
        <p:nvSpPr>
          <p:cNvPr id="154" name="Organigramme : Alternative 153"/>
          <p:cNvSpPr/>
          <p:nvPr/>
        </p:nvSpPr>
        <p:spPr>
          <a:xfrm>
            <a:off x="6041124" y="1470725"/>
            <a:ext cx="2518476" cy="2433899"/>
          </a:xfrm>
          <a:prstGeom prst="flowChartAlternateProcess">
            <a:avLst/>
          </a:prstGeom>
          <a:solidFill>
            <a:schemeClr val="accent3">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29" name="Groupe 383"/>
          <p:cNvGrpSpPr/>
          <p:nvPr/>
        </p:nvGrpSpPr>
        <p:grpSpPr>
          <a:xfrm>
            <a:off x="6344548" y="747921"/>
            <a:ext cx="1637180" cy="1326471"/>
            <a:chOff x="6344548" y="1073829"/>
            <a:chExt cx="1637180" cy="1326471"/>
          </a:xfrm>
        </p:grpSpPr>
        <p:sp>
          <p:nvSpPr>
            <p:cNvPr id="381" name="Forme libre 380"/>
            <p:cNvSpPr/>
            <p:nvPr/>
          </p:nvSpPr>
          <p:spPr>
            <a:xfrm>
              <a:off x="6359662" y="1225550"/>
              <a:ext cx="1622066" cy="808050"/>
            </a:xfrm>
            <a:custGeom>
              <a:avLst/>
              <a:gdLst>
                <a:gd name="connsiteX0" fmla="*/ 0 w 1622066"/>
                <a:gd name="connsiteY0" fmla="*/ 747423 h 755374"/>
                <a:gd name="connsiteX1" fmla="*/ 826936 w 1622066"/>
                <a:gd name="connsiteY1" fmla="*/ 0 h 755374"/>
                <a:gd name="connsiteX2" fmla="*/ 1622066 w 1622066"/>
                <a:gd name="connsiteY2" fmla="*/ 755374 h 755374"/>
                <a:gd name="connsiteX3" fmla="*/ 1622066 w 1622066"/>
                <a:gd name="connsiteY3" fmla="*/ 755374 h 755374"/>
                <a:gd name="connsiteX0" fmla="*/ 0 w 1622066"/>
                <a:gd name="connsiteY0" fmla="*/ 747423 h 755374"/>
                <a:gd name="connsiteX1" fmla="*/ 826936 w 1622066"/>
                <a:gd name="connsiteY1" fmla="*/ 0 h 755374"/>
                <a:gd name="connsiteX2" fmla="*/ 1622066 w 1622066"/>
                <a:gd name="connsiteY2" fmla="*/ 755374 h 755374"/>
                <a:gd name="connsiteX3" fmla="*/ 1622066 w 1622066"/>
                <a:gd name="connsiteY3" fmla="*/ 755374 h 755374"/>
                <a:gd name="connsiteX0" fmla="*/ 0 w 1622066"/>
                <a:gd name="connsiteY0" fmla="*/ 747423 h 755374"/>
                <a:gd name="connsiteX1" fmla="*/ 826936 w 1622066"/>
                <a:gd name="connsiteY1" fmla="*/ 0 h 755374"/>
                <a:gd name="connsiteX2" fmla="*/ 1622066 w 1622066"/>
                <a:gd name="connsiteY2" fmla="*/ 755374 h 755374"/>
                <a:gd name="connsiteX3" fmla="*/ 1622066 w 1622066"/>
                <a:gd name="connsiteY3" fmla="*/ 755374 h 755374"/>
              </a:gdLst>
              <a:ahLst/>
              <a:cxnLst>
                <a:cxn ang="0">
                  <a:pos x="connsiteX0" y="connsiteY0"/>
                </a:cxn>
                <a:cxn ang="0">
                  <a:pos x="connsiteX1" y="connsiteY1"/>
                </a:cxn>
                <a:cxn ang="0">
                  <a:pos x="connsiteX2" y="connsiteY2"/>
                </a:cxn>
                <a:cxn ang="0">
                  <a:pos x="connsiteX3" y="connsiteY3"/>
                </a:cxn>
              </a:cxnLst>
              <a:rect l="l" t="t" r="r" b="b"/>
              <a:pathLst>
                <a:path w="1622066" h="755374">
                  <a:moveTo>
                    <a:pt x="0" y="747423"/>
                  </a:moveTo>
                  <a:cubicBezTo>
                    <a:pt x="274444" y="496959"/>
                    <a:pt x="534896" y="230588"/>
                    <a:pt x="826936" y="0"/>
                  </a:cubicBezTo>
                  <a:lnTo>
                    <a:pt x="1622066" y="755374"/>
                  </a:lnTo>
                  <a:lnTo>
                    <a:pt x="1622066" y="755374"/>
                  </a:lnTo>
                </a:path>
              </a:pathLst>
            </a:cu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0" scaled="1"/>
              <a:tileRect/>
            </a:gra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2" name="Ellipse 381"/>
            <p:cNvSpPr/>
            <p:nvPr/>
          </p:nvSpPr>
          <p:spPr>
            <a:xfrm>
              <a:off x="6344548" y="1701800"/>
              <a:ext cx="1634150" cy="698500"/>
            </a:xfrm>
            <a:prstGeom prst="ellipse">
              <a:avLst/>
            </a:prstGeom>
            <a:gradFill flip="none" rotWithShape="1">
              <a:gsLst>
                <a:gs pos="0">
                  <a:schemeClr val="bg1">
                    <a:lumMod val="7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ln w="3175">
              <a:solidFill>
                <a:schemeClr val="tx1">
                  <a:lumMod val="75000"/>
                  <a:lumOff val="2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3" name="ZoneTexte 382"/>
            <p:cNvSpPr txBox="1"/>
            <p:nvPr/>
          </p:nvSpPr>
          <p:spPr>
            <a:xfrm>
              <a:off x="7187192" y="1073829"/>
              <a:ext cx="288862" cy="307777"/>
            </a:xfrm>
            <a:prstGeom prst="rect">
              <a:avLst/>
            </a:prstGeom>
            <a:noFill/>
          </p:spPr>
          <p:txBody>
            <a:bodyPr wrap="none" rtlCol="0">
              <a:spAutoFit/>
            </a:bodyPr>
            <a:lstStyle/>
            <a:p>
              <a:r>
                <a:rPr lang="fr-FR" sz="1400" dirty="0"/>
                <a:t>A</a:t>
              </a:r>
            </a:p>
          </p:txBody>
        </p:sp>
      </p:grpSp>
      <p:grpSp>
        <p:nvGrpSpPr>
          <p:cNvPr id="30" name="Groupe 386"/>
          <p:cNvGrpSpPr/>
          <p:nvPr/>
        </p:nvGrpSpPr>
        <p:grpSpPr>
          <a:xfrm>
            <a:off x="5809665" y="1407418"/>
            <a:ext cx="2798528" cy="2581574"/>
            <a:chOff x="5809665" y="1733326"/>
            <a:chExt cx="2798528" cy="2581574"/>
          </a:xfrm>
        </p:grpSpPr>
        <p:grpSp>
          <p:nvGrpSpPr>
            <p:cNvPr id="31" name="Groupe 385"/>
            <p:cNvGrpSpPr/>
            <p:nvPr/>
          </p:nvGrpSpPr>
          <p:grpSpPr>
            <a:xfrm>
              <a:off x="5809665" y="2027048"/>
              <a:ext cx="2798528" cy="2287852"/>
              <a:chOff x="5809665" y="2027048"/>
              <a:chExt cx="2798528" cy="2287852"/>
            </a:xfrm>
          </p:grpSpPr>
          <p:grpSp>
            <p:nvGrpSpPr>
              <p:cNvPr id="32" name="Groupe 282"/>
              <p:cNvGrpSpPr/>
              <p:nvPr/>
            </p:nvGrpSpPr>
            <p:grpSpPr>
              <a:xfrm>
                <a:off x="7644851" y="2045707"/>
                <a:ext cx="722692" cy="892507"/>
                <a:chOff x="2025471" y="1777320"/>
                <a:chExt cx="722692" cy="1160457"/>
              </a:xfrm>
            </p:grpSpPr>
            <p:sp>
              <p:nvSpPr>
                <p:cNvPr id="301" name="Forme libre 300"/>
                <p:cNvSpPr/>
                <p:nvPr/>
              </p:nvSpPr>
              <p:spPr>
                <a:xfrm>
                  <a:off x="2042638" y="1950740"/>
                  <a:ext cx="705525" cy="987037"/>
                </a:xfrm>
                <a:custGeom>
                  <a:avLst/>
                  <a:gdLst>
                    <a:gd name="connsiteX0" fmla="*/ 2398541 w 2398541"/>
                    <a:gd name="connsiteY0" fmla="*/ 2264898 h 2954215"/>
                    <a:gd name="connsiteX1" fmla="*/ 0 w 2398541"/>
                    <a:gd name="connsiteY1" fmla="*/ 0 h 2954215"/>
                    <a:gd name="connsiteX2" fmla="*/ 829993 w 2398541"/>
                    <a:gd name="connsiteY2" fmla="*/ 2954215 h 2954215"/>
                    <a:gd name="connsiteX3" fmla="*/ 2398541 w 2398541"/>
                    <a:gd name="connsiteY3" fmla="*/ 2264898 h 2954215"/>
                    <a:gd name="connsiteX0" fmla="*/ 2286000 w 2286000"/>
                    <a:gd name="connsiteY0" fmla="*/ 2264898 h 2954215"/>
                    <a:gd name="connsiteX1" fmla="*/ 0 w 2286000"/>
                    <a:gd name="connsiteY1" fmla="*/ 0 h 2954215"/>
                    <a:gd name="connsiteX2" fmla="*/ 829993 w 2286000"/>
                    <a:gd name="connsiteY2" fmla="*/ 2954215 h 2954215"/>
                    <a:gd name="connsiteX3" fmla="*/ 2286000 w 2286000"/>
                    <a:gd name="connsiteY3" fmla="*/ 2264898 h 2954215"/>
                    <a:gd name="connsiteX0" fmla="*/ 2523002 w 2523002"/>
                    <a:gd name="connsiteY0" fmla="*/ 2264898 h 2954215"/>
                    <a:gd name="connsiteX1" fmla="*/ 237002 w 2523002"/>
                    <a:gd name="connsiteY1" fmla="*/ 0 h 2954215"/>
                    <a:gd name="connsiteX2" fmla="*/ 0 w 2523002"/>
                    <a:gd name="connsiteY2" fmla="*/ 574235 h 2954215"/>
                    <a:gd name="connsiteX3" fmla="*/ 1066995 w 2523002"/>
                    <a:gd name="connsiteY3" fmla="*/ 2954215 h 2954215"/>
                    <a:gd name="connsiteX4" fmla="*/ 2523002 w 2523002"/>
                    <a:gd name="connsiteY4" fmla="*/ 2264898 h 2954215"/>
                    <a:gd name="connsiteX0" fmla="*/ 2523002 w 2523002"/>
                    <a:gd name="connsiteY0" fmla="*/ 1718798 h 2408115"/>
                    <a:gd name="connsiteX1" fmla="*/ 2052 w 2523002"/>
                    <a:gd name="connsiteY1" fmla="*/ 0 h 2408115"/>
                    <a:gd name="connsiteX2" fmla="*/ 0 w 2523002"/>
                    <a:gd name="connsiteY2" fmla="*/ 28135 h 2408115"/>
                    <a:gd name="connsiteX3" fmla="*/ 1066995 w 2523002"/>
                    <a:gd name="connsiteY3" fmla="*/ 2408115 h 2408115"/>
                    <a:gd name="connsiteX4" fmla="*/ 2523002 w 2523002"/>
                    <a:gd name="connsiteY4" fmla="*/ 1718798 h 2408115"/>
                    <a:gd name="connsiteX0" fmla="*/ 2523002 w 2523002"/>
                    <a:gd name="connsiteY0" fmla="*/ 1884280 h 2408115"/>
                    <a:gd name="connsiteX1" fmla="*/ 2052 w 2523002"/>
                    <a:gd name="connsiteY1" fmla="*/ 0 h 2408115"/>
                    <a:gd name="connsiteX2" fmla="*/ 0 w 2523002"/>
                    <a:gd name="connsiteY2" fmla="*/ 28135 h 2408115"/>
                    <a:gd name="connsiteX3" fmla="*/ 1066995 w 2523002"/>
                    <a:gd name="connsiteY3" fmla="*/ 2408115 h 2408115"/>
                    <a:gd name="connsiteX4" fmla="*/ 2523002 w 2523002"/>
                    <a:gd name="connsiteY4" fmla="*/ 1884280 h 2408115"/>
                    <a:gd name="connsiteX0" fmla="*/ 2523002 w 2523002"/>
                    <a:gd name="connsiteY0" fmla="*/ 2334203 h 2858038"/>
                    <a:gd name="connsiteX1" fmla="*/ 2052 w 2523002"/>
                    <a:gd name="connsiteY1" fmla="*/ 449923 h 2858038"/>
                    <a:gd name="connsiteX2" fmla="*/ 0 w 2523002"/>
                    <a:gd name="connsiteY2" fmla="*/ 0 h 2858038"/>
                    <a:gd name="connsiteX3" fmla="*/ 1066995 w 2523002"/>
                    <a:gd name="connsiteY3" fmla="*/ 2858038 h 2858038"/>
                    <a:gd name="connsiteX4" fmla="*/ 2523002 w 2523002"/>
                    <a:gd name="connsiteY4" fmla="*/ 2334203 h 2858038"/>
                    <a:gd name="connsiteX0" fmla="*/ 2523002 w 2523002"/>
                    <a:gd name="connsiteY0" fmla="*/ 2334203 h 2858038"/>
                    <a:gd name="connsiteX1" fmla="*/ 388089 w 2523002"/>
                    <a:gd name="connsiteY1" fmla="*/ 449923 h 2858038"/>
                    <a:gd name="connsiteX2" fmla="*/ 0 w 2523002"/>
                    <a:gd name="connsiteY2" fmla="*/ 0 h 2858038"/>
                    <a:gd name="connsiteX3" fmla="*/ 1066995 w 2523002"/>
                    <a:gd name="connsiteY3" fmla="*/ 2858038 h 2858038"/>
                    <a:gd name="connsiteX4" fmla="*/ 2523002 w 2523002"/>
                    <a:gd name="connsiteY4" fmla="*/ 2334203 h 2858038"/>
                    <a:gd name="connsiteX0" fmla="*/ 2523002 w 2523002"/>
                    <a:gd name="connsiteY0" fmla="*/ 2334203 h 2858038"/>
                    <a:gd name="connsiteX1" fmla="*/ 0 w 2523002"/>
                    <a:gd name="connsiteY1" fmla="*/ 0 h 2858038"/>
                    <a:gd name="connsiteX2" fmla="*/ 1066995 w 2523002"/>
                    <a:gd name="connsiteY2" fmla="*/ 2858038 h 2858038"/>
                    <a:gd name="connsiteX3" fmla="*/ 2523002 w 2523002"/>
                    <a:gd name="connsiteY3" fmla="*/ 2334203 h 2858038"/>
                  </a:gdLst>
                  <a:ahLst/>
                  <a:cxnLst>
                    <a:cxn ang="0">
                      <a:pos x="connsiteX0" y="connsiteY0"/>
                    </a:cxn>
                    <a:cxn ang="0">
                      <a:pos x="connsiteX1" y="connsiteY1"/>
                    </a:cxn>
                    <a:cxn ang="0">
                      <a:pos x="connsiteX2" y="connsiteY2"/>
                    </a:cxn>
                    <a:cxn ang="0">
                      <a:pos x="connsiteX3" y="connsiteY3"/>
                    </a:cxn>
                  </a:cxnLst>
                  <a:rect l="l" t="t" r="r" b="b"/>
                  <a:pathLst>
                    <a:path w="2523002" h="2858038">
                      <a:moveTo>
                        <a:pt x="2523002" y="2334203"/>
                      </a:moveTo>
                      <a:lnTo>
                        <a:pt x="0" y="0"/>
                      </a:lnTo>
                      <a:lnTo>
                        <a:pt x="1066995" y="2858038"/>
                      </a:lnTo>
                      <a:lnTo>
                        <a:pt x="2523002" y="2334203"/>
                      </a:lnTo>
                      <a:close/>
                    </a:path>
                  </a:pathLst>
                </a:custGeom>
                <a:solidFill>
                  <a:srgbClr val="E3B8C9"/>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2" name="Ellipse 301"/>
                <p:cNvSpPr/>
                <p:nvPr/>
              </p:nvSpPr>
              <p:spPr>
                <a:xfrm>
                  <a:off x="2025471" y="1951539"/>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3" name="ZoneTexte 302"/>
                <p:cNvSpPr txBox="1"/>
                <p:nvPr/>
              </p:nvSpPr>
              <p:spPr>
                <a:xfrm>
                  <a:off x="2043114" y="1777320"/>
                  <a:ext cx="316112" cy="360160"/>
                </a:xfrm>
                <a:prstGeom prst="rect">
                  <a:avLst/>
                </a:prstGeom>
                <a:noFill/>
              </p:spPr>
              <p:txBody>
                <a:bodyPr wrap="none" rtlCol="0">
                  <a:spAutoFit/>
                </a:bodyPr>
                <a:lstStyle/>
                <a:p>
                  <a:r>
                    <a:rPr lang="fr-FR" sz="1200" dirty="0"/>
                    <a:t>M</a:t>
                  </a:r>
                </a:p>
              </p:txBody>
            </p:sp>
          </p:grpSp>
          <p:grpSp>
            <p:nvGrpSpPr>
              <p:cNvPr id="33" name="Groupe 260"/>
              <p:cNvGrpSpPr/>
              <p:nvPr/>
            </p:nvGrpSpPr>
            <p:grpSpPr>
              <a:xfrm>
                <a:off x="6207841" y="2027048"/>
                <a:ext cx="516257" cy="1087495"/>
                <a:chOff x="588461" y="1809920"/>
                <a:chExt cx="516257" cy="1304184"/>
              </a:xfrm>
            </p:grpSpPr>
            <p:sp>
              <p:nvSpPr>
                <p:cNvPr id="295" name="Forme libre 294"/>
                <p:cNvSpPr/>
                <p:nvPr/>
              </p:nvSpPr>
              <p:spPr>
                <a:xfrm>
                  <a:off x="588461" y="1982300"/>
                  <a:ext cx="457227" cy="1131804"/>
                </a:xfrm>
                <a:custGeom>
                  <a:avLst/>
                  <a:gdLst>
                    <a:gd name="connsiteX0" fmla="*/ 0 w 1988288"/>
                    <a:gd name="connsiteY0" fmla="*/ 2721935 h 3211033"/>
                    <a:gd name="connsiteX1" fmla="*/ 1988288 w 1988288"/>
                    <a:gd name="connsiteY1" fmla="*/ 0 h 3211033"/>
                    <a:gd name="connsiteX2" fmla="*/ 1765004 w 1988288"/>
                    <a:gd name="connsiteY2" fmla="*/ 3211033 h 3211033"/>
                    <a:gd name="connsiteX3" fmla="*/ 0 w 1988288"/>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086935 h 2576033"/>
                    <a:gd name="connsiteX1" fmla="*/ 1701209 w 1701209"/>
                    <a:gd name="connsiteY1" fmla="*/ 0 h 2576033"/>
                    <a:gd name="connsiteX2" fmla="*/ 1477925 w 1701209"/>
                    <a:gd name="connsiteY2" fmla="*/ 2576033 h 2576033"/>
                    <a:gd name="connsiteX3" fmla="*/ 0 w 1701209"/>
                    <a:gd name="connsiteY3" fmla="*/ 2086935 h 2576033"/>
                    <a:gd name="connsiteX0" fmla="*/ 0 w 1701209"/>
                    <a:gd name="connsiteY0" fmla="*/ 2200892 h 2576033"/>
                    <a:gd name="connsiteX1" fmla="*/ 1701209 w 1701209"/>
                    <a:gd name="connsiteY1" fmla="*/ 0 h 2576033"/>
                    <a:gd name="connsiteX2" fmla="*/ 1477925 w 1701209"/>
                    <a:gd name="connsiteY2" fmla="*/ 2576033 h 2576033"/>
                    <a:gd name="connsiteX3" fmla="*/ 0 w 1701209"/>
                    <a:gd name="connsiteY3" fmla="*/ 2200892 h 2576033"/>
                    <a:gd name="connsiteX0" fmla="*/ 0 w 1701209"/>
                    <a:gd name="connsiteY0" fmla="*/ 2526484 h 2901625"/>
                    <a:gd name="connsiteX1" fmla="*/ 1701209 w 1701209"/>
                    <a:gd name="connsiteY1" fmla="*/ 0 h 2901625"/>
                    <a:gd name="connsiteX2" fmla="*/ 1477925 w 1701209"/>
                    <a:gd name="connsiteY2" fmla="*/ 2901625 h 2901625"/>
                    <a:gd name="connsiteX3" fmla="*/ 0 w 1701209"/>
                    <a:gd name="connsiteY3" fmla="*/ 2526484 h 2901625"/>
                  </a:gdLst>
                  <a:ahLst/>
                  <a:cxnLst>
                    <a:cxn ang="0">
                      <a:pos x="connsiteX0" y="connsiteY0"/>
                    </a:cxn>
                    <a:cxn ang="0">
                      <a:pos x="connsiteX1" y="connsiteY1"/>
                    </a:cxn>
                    <a:cxn ang="0">
                      <a:pos x="connsiteX2" y="connsiteY2"/>
                    </a:cxn>
                    <a:cxn ang="0">
                      <a:pos x="connsiteX3" y="connsiteY3"/>
                    </a:cxn>
                  </a:cxnLst>
                  <a:rect l="l" t="t" r="r" b="b"/>
                  <a:pathLst>
                    <a:path w="1701209" h="2901625">
                      <a:moveTo>
                        <a:pt x="0" y="2526484"/>
                      </a:moveTo>
                      <a:lnTo>
                        <a:pt x="1701209" y="0"/>
                      </a:lnTo>
                      <a:lnTo>
                        <a:pt x="1477925" y="2901625"/>
                      </a:lnTo>
                      <a:lnTo>
                        <a:pt x="0" y="2526484"/>
                      </a:lnTo>
                      <a:close/>
                    </a:path>
                  </a:pathLst>
                </a:custGeom>
                <a:solidFill>
                  <a:srgbClr val="E7A075"/>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9" name="Ellipse 298"/>
                <p:cNvSpPr/>
                <p:nvPr/>
              </p:nvSpPr>
              <p:spPr>
                <a:xfrm>
                  <a:off x="1033259" y="1954978"/>
                  <a:ext cx="37605"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0" name="ZoneTexte 299"/>
                <p:cNvSpPr txBox="1"/>
                <p:nvPr/>
              </p:nvSpPr>
              <p:spPr>
                <a:xfrm>
                  <a:off x="754942" y="1809920"/>
                  <a:ext cx="349776" cy="332192"/>
                </a:xfrm>
                <a:prstGeom prst="rect">
                  <a:avLst/>
                </a:prstGeom>
                <a:noFill/>
              </p:spPr>
              <p:txBody>
                <a:bodyPr wrap="none" rtlCol="0">
                  <a:spAutoFit/>
                </a:bodyPr>
                <a:lstStyle/>
                <a:p>
                  <a:r>
                    <a:rPr lang="fr-FR" sz="1200" dirty="0"/>
                    <a:t>M'</a:t>
                  </a:r>
                </a:p>
              </p:txBody>
            </p:sp>
          </p:grpSp>
          <p:grpSp>
            <p:nvGrpSpPr>
              <p:cNvPr id="34" name="Groupe 169"/>
              <p:cNvGrpSpPr/>
              <p:nvPr/>
            </p:nvGrpSpPr>
            <p:grpSpPr>
              <a:xfrm>
                <a:off x="6732628" y="2363726"/>
                <a:ext cx="1054975" cy="964741"/>
                <a:chOff x="1113248" y="2363289"/>
                <a:chExt cx="1054975" cy="964741"/>
              </a:xfrm>
            </p:grpSpPr>
            <p:sp>
              <p:nvSpPr>
                <p:cNvPr id="291" name="Forme libre 290"/>
                <p:cNvSpPr/>
                <p:nvPr/>
              </p:nvSpPr>
              <p:spPr>
                <a:xfrm>
                  <a:off x="1566555" y="2489484"/>
                  <a:ext cx="601668" cy="777540"/>
                </a:xfrm>
                <a:custGeom>
                  <a:avLst/>
                  <a:gdLst>
                    <a:gd name="connsiteX0" fmla="*/ 2398541 w 2398541"/>
                    <a:gd name="connsiteY0" fmla="*/ 2264898 h 2954215"/>
                    <a:gd name="connsiteX1" fmla="*/ 0 w 2398541"/>
                    <a:gd name="connsiteY1" fmla="*/ 0 h 2954215"/>
                    <a:gd name="connsiteX2" fmla="*/ 829993 w 2398541"/>
                    <a:gd name="connsiteY2" fmla="*/ 2954215 h 2954215"/>
                    <a:gd name="connsiteX3" fmla="*/ 2398541 w 2398541"/>
                    <a:gd name="connsiteY3" fmla="*/ 2264898 h 2954215"/>
                    <a:gd name="connsiteX0" fmla="*/ 2286000 w 2286000"/>
                    <a:gd name="connsiteY0" fmla="*/ 2264898 h 2954215"/>
                    <a:gd name="connsiteX1" fmla="*/ 0 w 2286000"/>
                    <a:gd name="connsiteY1" fmla="*/ 0 h 2954215"/>
                    <a:gd name="connsiteX2" fmla="*/ 829993 w 2286000"/>
                    <a:gd name="connsiteY2" fmla="*/ 2954215 h 2954215"/>
                    <a:gd name="connsiteX3" fmla="*/ 2286000 w 2286000"/>
                    <a:gd name="connsiteY3" fmla="*/ 2264898 h 2954215"/>
                  </a:gdLst>
                  <a:ahLst/>
                  <a:cxnLst>
                    <a:cxn ang="0">
                      <a:pos x="connsiteX0" y="connsiteY0"/>
                    </a:cxn>
                    <a:cxn ang="0">
                      <a:pos x="connsiteX1" y="connsiteY1"/>
                    </a:cxn>
                    <a:cxn ang="0">
                      <a:pos x="connsiteX2" y="connsiteY2"/>
                    </a:cxn>
                    <a:cxn ang="0">
                      <a:pos x="connsiteX3" y="connsiteY3"/>
                    </a:cxn>
                  </a:cxnLst>
                  <a:rect l="l" t="t" r="r" b="b"/>
                  <a:pathLst>
                    <a:path w="2286000" h="2954215">
                      <a:moveTo>
                        <a:pt x="2286000" y="2264898"/>
                      </a:moveTo>
                      <a:lnTo>
                        <a:pt x="0" y="0"/>
                      </a:lnTo>
                      <a:lnTo>
                        <a:pt x="829993" y="2954215"/>
                      </a:lnTo>
                      <a:lnTo>
                        <a:pt x="2286000" y="2264898"/>
                      </a:lnTo>
                      <a:close/>
                    </a:path>
                  </a:pathLst>
                </a:custGeom>
                <a:solidFill>
                  <a:srgbClr val="E3B8C9"/>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3" name="Forme libre 292"/>
                <p:cNvSpPr/>
                <p:nvPr/>
              </p:nvSpPr>
              <p:spPr>
                <a:xfrm>
                  <a:off x="1113248" y="2482897"/>
                  <a:ext cx="447753" cy="845133"/>
                </a:xfrm>
                <a:custGeom>
                  <a:avLst/>
                  <a:gdLst>
                    <a:gd name="connsiteX0" fmla="*/ 0 w 1988288"/>
                    <a:gd name="connsiteY0" fmla="*/ 2721935 h 3211033"/>
                    <a:gd name="connsiteX1" fmla="*/ 1988288 w 1988288"/>
                    <a:gd name="connsiteY1" fmla="*/ 0 h 3211033"/>
                    <a:gd name="connsiteX2" fmla="*/ 1765004 w 1988288"/>
                    <a:gd name="connsiteY2" fmla="*/ 3211033 h 3211033"/>
                    <a:gd name="connsiteX3" fmla="*/ 0 w 1988288"/>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 name="connsiteX0" fmla="*/ 0 w 1701209"/>
                    <a:gd name="connsiteY0" fmla="*/ 2721935 h 3211033"/>
                    <a:gd name="connsiteX1" fmla="*/ 1701209 w 1701209"/>
                    <a:gd name="connsiteY1" fmla="*/ 0 h 3211033"/>
                    <a:gd name="connsiteX2" fmla="*/ 1477925 w 1701209"/>
                    <a:gd name="connsiteY2" fmla="*/ 3211033 h 3211033"/>
                    <a:gd name="connsiteX3" fmla="*/ 0 w 1701209"/>
                    <a:gd name="connsiteY3" fmla="*/ 2721935 h 3211033"/>
                  </a:gdLst>
                  <a:ahLst/>
                  <a:cxnLst>
                    <a:cxn ang="0">
                      <a:pos x="connsiteX0" y="connsiteY0"/>
                    </a:cxn>
                    <a:cxn ang="0">
                      <a:pos x="connsiteX1" y="connsiteY1"/>
                    </a:cxn>
                    <a:cxn ang="0">
                      <a:pos x="connsiteX2" y="connsiteY2"/>
                    </a:cxn>
                    <a:cxn ang="0">
                      <a:pos x="connsiteX3" y="connsiteY3"/>
                    </a:cxn>
                  </a:cxnLst>
                  <a:rect l="l" t="t" r="r" b="b"/>
                  <a:pathLst>
                    <a:path w="1701209" h="3211033">
                      <a:moveTo>
                        <a:pt x="0" y="2721935"/>
                      </a:moveTo>
                      <a:lnTo>
                        <a:pt x="1701209" y="0"/>
                      </a:lnTo>
                      <a:lnTo>
                        <a:pt x="1477925" y="3211033"/>
                      </a:lnTo>
                      <a:lnTo>
                        <a:pt x="0" y="2721935"/>
                      </a:lnTo>
                      <a:close/>
                    </a:path>
                  </a:pathLst>
                </a:custGeom>
                <a:solidFill>
                  <a:srgbClr val="E7A075"/>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4" name="ZoneTexte 293"/>
                <p:cNvSpPr txBox="1"/>
                <p:nvPr/>
              </p:nvSpPr>
              <p:spPr>
                <a:xfrm>
                  <a:off x="1549727" y="2363289"/>
                  <a:ext cx="266420" cy="276999"/>
                </a:xfrm>
                <a:prstGeom prst="rect">
                  <a:avLst/>
                </a:prstGeom>
                <a:noFill/>
              </p:spPr>
              <p:txBody>
                <a:bodyPr wrap="none" rtlCol="0">
                  <a:spAutoFit/>
                </a:bodyPr>
                <a:lstStyle/>
                <a:p>
                  <a:r>
                    <a:rPr lang="fr-FR" sz="1200" dirty="0"/>
                    <a:t>C</a:t>
                  </a:r>
                </a:p>
              </p:txBody>
            </p:sp>
          </p:grpSp>
          <p:grpSp>
            <p:nvGrpSpPr>
              <p:cNvPr id="35" name="Groupe 190"/>
              <p:cNvGrpSpPr/>
              <p:nvPr/>
            </p:nvGrpSpPr>
            <p:grpSpPr>
              <a:xfrm>
                <a:off x="5809665" y="2112474"/>
                <a:ext cx="2798528" cy="2202426"/>
                <a:chOff x="190285" y="2112037"/>
                <a:chExt cx="2798528" cy="2202426"/>
              </a:xfrm>
            </p:grpSpPr>
            <p:sp>
              <p:nvSpPr>
                <p:cNvPr id="160" name="ZoneTexte 159"/>
                <p:cNvSpPr txBox="1"/>
                <p:nvPr/>
              </p:nvSpPr>
              <p:spPr>
                <a:xfrm rot="16200000">
                  <a:off x="2733" y="2299589"/>
                  <a:ext cx="636713" cy="261610"/>
                </a:xfrm>
                <a:prstGeom prst="rect">
                  <a:avLst/>
                </a:prstGeom>
                <a:noFill/>
              </p:spPr>
              <p:txBody>
                <a:bodyPr wrap="none" rtlCol="0">
                  <a:spAutoFit/>
                </a:bodyPr>
                <a:lstStyle/>
                <a:p>
                  <a:r>
                    <a:rPr lang="fr-FR" sz="900" dirty="0" err="1">
                      <a:solidFill>
                        <a:schemeClr val="bg1"/>
                      </a:solidFill>
                    </a:rPr>
                    <a:t>level</a:t>
                  </a:r>
                  <a:r>
                    <a:rPr lang="fr-FR" sz="1050" dirty="0">
                      <a:solidFill>
                        <a:schemeClr val="bg1"/>
                      </a:solidFill>
                    </a:rPr>
                    <a:t> </a:t>
                  </a:r>
                  <a:r>
                    <a:rPr lang="fr-FR" sz="900" dirty="0">
                      <a:solidFill>
                        <a:schemeClr val="bg1"/>
                      </a:solidFill>
                    </a:rPr>
                    <a:t>n+1</a:t>
                  </a:r>
                  <a:endParaRPr lang="fr-FR" sz="1050" dirty="0">
                    <a:solidFill>
                      <a:schemeClr val="bg1"/>
                    </a:solidFill>
                  </a:endParaRPr>
                </a:p>
              </p:txBody>
            </p:sp>
            <p:grpSp>
              <p:nvGrpSpPr>
                <p:cNvPr id="36" name="Groupe 161"/>
                <p:cNvGrpSpPr/>
                <p:nvPr/>
              </p:nvGrpSpPr>
              <p:grpSpPr>
                <a:xfrm>
                  <a:off x="197126" y="2680631"/>
                  <a:ext cx="2791687" cy="1633832"/>
                  <a:chOff x="197126" y="2680631"/>
                  <a:chExt cx="2791687" cy="1633832"/>
                </a:xfrm>
              </p:grpSpPr>
              <p:sp>
                <p:nvSpPr>
                  <p:cNvPr id="162" name="Ellipse 161"/>
                  <p:cNvSpPr/>
                  <p:nvPr/>
                </p:nvSpPr>
                <p:spPr>
                  <a:xfrm>
                    <a:off x="1773692" y="3011805"/>
                    <a:ext cx="450543" cy="408574"/>
                  </a:xfrm>
                  <a:prstGeom prst="ellipse">
                    <a:avLst/>
                  </a:prstGeom>
                  <a:solidFill>
                    <a:srgbClr val="F04F3E"/>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 name="Ellipse 162"/>
                  <p:cNvSpPr/>
                  <p:nvPr/>
                </p:nvSpPr>
                <p:spPr>
                  <a:xfrm>
                    <a:off x="1075011" y="3102288"/>
                    <a:ext cx="450543" cy="408574"/>
                  </a:xfrm>
                  <a:prstGeom prst="ellipse">
                    <a:avLst/>
                  </a:prstGeom>
                  <a:solidFill>
                    <a:srgbClr val="ECC99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Ellipse 163"/>
                  <p:cNvSpPr/>
                  <p:nvPr/>
                </p:nvSpPr>
                <p:spPr>
                  <a:xfrm>
                    <a:off x="1854313" y="3164750"/>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Ellipse 164"/>
                  <p:cNvSpPr/>
                  <p:nvPr/>
                </p:nvSpPr>
                <p:spPr>
                  <a:xfrm>
                    <a:off x="1979331" y="3224084"/>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Ellipse 165"/>
                  <p:cNvSpPr/>
                  <p:nvPr/>
                </p:nvSpPr>
                <p:spPr>
                  <a:xfrm>
                    <a:off x="2091649" y="3268534"/>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7" name="Ellipse 166"/>
                  <p:cNvSpPr/>
                  <p:nvPr/>
                </p:nvSpPr>
                <p:spPr>
                  <a:xfrm>
                    <a:off x="2365099" y="2702107"/>
                    <a:ext cx="450542" cy="408574"/>
                  </a:xfrm>
                  <a:prstGeom prst="ellipse">
                    <a:avLst/>
                  </a:prstGeom>
                  <a:solidFill>
                    <a:srgbClr val="F04F3E"/>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Ellipse 167"/>
                  <p:cNvSpPr/>
                  <p:nvPr/>
                </p:nvSpPr>
                <p:spPr>
                  <a:xfrm>
                    <a:off x="550224" y="2888361"/>
                    <a:ext cx="450543" cy="408574"/>
                  </a:xfrm>
                  <a:prstGeom prst="ellipse">
                    <a:avLst/>
                  </a:prstGeom>
                  <a:solidFill>
                    <a:srgbClr val="ECC99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7" name="Groupe 62"/>
                  <p:cNvGrpSpPr/>
                  <p:nvPr/>
                </p:nvGrpSpPr>
                <p:grpSpPr>
                  <a:xfrm>
                    <a:off x="710705" y="2964965"/>
                    <a:ext cx="691654" cy="445593"/>
                    <a:chOff x="988992" y="3690941"/>
                    <a:chExt cx="691654" cy="445593"/>
                  </a:xfrm>
                </p:grpSpPr>
                <p:sp>
                  <p:nvSpPr>
                    <p:cNvPr id="283" name="Ellipse 282"/>
                    <p:cNvSpPr/>
                    <p:nvPr/>
                  </p:nvSpPr>
                  <p:spPr>
                    <a:xfrm>
                      <a:off x="1643042" y="3929066"/>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4" name="Ellipse 283"/>
                    <p:cNvSpPr/>
                    <p:nvPr/>
                  </p:nvSpPr>
                  <p:spPr>
                    <a:xfrm>
                      <a:off x="1465241" y="4098930"/>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7" name="Ellipse 286"/>
                    <p:cNvSpPr/>
                    <p:nvPr/>
                  </p:nvSpPr>
                  <p:spPr>
                    <a:xfrm>
                      <a:off x="1549379" y="4008938"/>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8" name="Ellipse 287"/>
                    <p:cNvSpPr/>
                    <p:nvPr/>
                  </p:nvSpPr>
                  <p:spPr>
                    <a:xfrm>
                      <a:off x="988992" y="369094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9" name="Ellipse 288"/>
                    <p:cNvSpPr/>
                    <p:nvPr/>
                  </p:nvSpPr>
                  <p:spPr>
                    <a:xfrm>
                      <a:off x="1017566" y="3924305"/>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0" name="Ellipse 289"/>
                    <p:cNvSpPr/>
                    <p:nvPr/>
                  </p:nvSpPr>
                  <p:spPr>
                    <a:xfrm>
                      <a:off x="1000104" y="3805738"/>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8" name="Groupe 66"/>
                  <p:cNvGrpSpPr/>
                  <p:nvPr/>
                </p:nvGrpSpPr>
                <p:grpSpPr>
                  <a:xfrm rot="19355023">
                    <a:off x="2485529" y="2799865"/>
                    <a:ext cx="215405" cy="207468"/>
                    <a:chOff x="2741591" y="3525841"/>
                    <a:chExt cx="215405" cy="207468"/>
                  </a:xfrm>
                </p:grpSpPr>
                <p:sp>
                  <p:nvSpPr>
                    <p:cNvPr id="275" name="Ellipse 274"/>
                    <p:cNvSpPr/>
                    <p:nvPr/>
                  </p:nvSpPr>
                  <p:spPr>
                    <a:xfrm>
                      <a:off x="2919392" y="352584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6" name="Ellipse 275"/>
                    <p:cNvSpPr/>
                    <p:nvPr/>
                  </p:nvSpPr>
                  <p:spPr>
                    <a:xfrm>
                      <a:off x="2741591" y="3695705"/>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1" name="Ellipse 280"/>
                    <p:cNvSpPr/>
                    <p:nvPr/>
                  </p:nvSpPr>
                  <p:spPr>
                    <a:xfrm>
                      <a:off x="2825729" y="3605713"/>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71" name="Connecteur droit avec flèche 170"/>
                  <p:cNvCxnSpPr/>
                  <p:nvPr/>
                </p:nvCxnSpPr>
                <p:spPr>
                  <a:xfrm rot="5400000" flipH="1" flipV="1">
                    <a:off x="1955454" y="2873948"/>
                    <a:ext cx="222758" cy="3880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Connecteur droit 172"/>
                  <p:cNvCxnSpPr/>
                  <p:nvPr/>
                </p:nvCxnSpPr>
                <p:spPr>
                  <a:xfrm flipV="1">
                    <a:off x="2185513" y="2799900"/>
                    <a:ext cx="411789" cy="195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Connecteur droit avec flèche 176"/>
                  <p:cNvCxnSpPr/>
                  <p:nvPr/>
                </p:nvCxnSpPr>
                <p:spPr>
                  <a:xfrm flipV="1">
                    <a:off x="2019760" y="3042749"/>
                    <a:ext cx="305453" cy="1783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2" name="Connecteur droit 181"/>
                  <p:cNvCxnSpPr/>
                  <p:nvPr/>
                </p:nvCxnSpPr>
                <p:spPr>
                  <a:xfrm flipV="1">
                    <a:off x="2175988" y="2897400"/>
                    <a:ext cx="425319" cy="23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Connecteur droit avec flèche 182"/>
                  <p:cNvCxnSpPr/>
                  <p:nvPr/>
                </p:nvCxnSpPr>
                <p:spPr>
                  <a:xfrm flipV="1">
                    <a:off x="2086435" y="3125299"/>
                    <a:ext cx="305453" cy="1783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1" name="Connecteur droit 190"/>
                  <p:cNvCxnSpPr/>
                  <p:nvPr/>
                </p:nvCxnSpPr>
                <p:spPr>
                  <a:xfrm flipV="1">
                    <a:off x="2242663" y="3036496"/>
                    <a:ext cx="316632" cy="174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Connecteur droit avec flèche 193"/>
                  <p:cNvCxnSpPr/>
                  <p:nvPr/>
                </p:nvCxnSpPr>
                <p:spPr>
                  <a:xfrm flipH="1" flipV="1">
                    <a:off x="1022437" y="3079508"/>
                    <a:ext cx="379922" cy="14238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 name="Connecteur droit 207"/>
                  <p:cNvCxnSpPr/>
                  <p:nvPr/>
                </p:nvCxnSpPr>
                <p:spPr>
                  <a:xfrm rot="21142993" flipH="1" flipV="1">
                    <a:off x="700442" y="2958092"/>
                    <a:ext cx="404098" cy="18126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9" name="Connecteur droit avec flèche 208"/>
                  <p:cNvCxnSpPr/>
                  <p:nvPr/>
                </p:nvCxnSpPr>
                <p:spPr>
                  <a:xfrm rot="21142993" flipH="1" flipV="1">
                    <a:off x="994399" y="3153175"/>
                    <a:ext cx="299748" cy="16555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Connecteur droit 242"/>
                  <p:cNvCxnSpPr/>
                  <p:nvPr/>
                </p:nvCxnSpPr>
                <p:spPr>
                  <a:xfrm rot="10800000">
                    <a:off x="705970" y="3080852"/>
                    <a:ext cx="358769" cy="130173"/>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4" name="Connecteur droit 243"/>
                  <p:cNvCxnSpPr/>
                  <p:nvPr/>
                </p:nvCxnSpPr>
                <p:spPr>
                  <a:xfrm rot="10800000">
                    <a:off x="756299" y="3214340"/>
                    <a:ext cx="286215" cy="104635"/>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1" name="Connecteur droit avec flèche 250"/>
                  <p:cNvCxnSpPr/>
                  <p:nvPr/>
                </p:nvCxnSpPr>
                <p:spPr>
                  <a:xfrm rot="16200000" flipV="1">
                    <a:off x="1015718" y="3178303"/>
                    <a:ext cx="108453" cy="29821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3" name="Connecteur droit 252"/>
                  <p:cNvCxnSpPr/>
                  <p:nvPr/>
                </p:nvCxnSpPr>
                <p:spPr>
                  <a:xfrm>
                    <a:off x="302738" y="3780313"/>
                    <a:ext cx="2616200" cy="15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54" name="Connecteur droit 253"/>
                  <p:cNvCxnSpPr/>
                  <p:nvPr/>
                </p:nvCxnSpPr>
                <p:spPr>
                  <a:xfrm>
                    <a:off x="302738" y="2680631"/>
                    <a:ext cx="2616200" cy="15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55" name="Ellipse 254"/>
                  <p:cNvSpPr/>
                  <p:nvPr/>
                </p:nvSpPr>
                <p:spPr>
                  <a:xfrm>
                    <a:off x="1812494" y="3921881"/>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6" name="Ellipse 255"/>
                  <p:cNvSpPr/>
                  <p:nvPr/>
                </p:nvSpPr>
                <p:spPr>
                  <a:xfrm>
                    <a:off x="2021452" y="4085477"/>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1" name="Ellipse 260"/>
                  <p:cNvSpPr/>
                  <p:nvPr/>
                </p:nvSpPr>
                <p:spPr>
                  <a:xfrm>
                    <a:off x="2507970" y="4010249"/>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2" name="Ellipse 261"/>
                  <p:cNvSpPr/>
                  <p:nvPr/>
                </p:nvSpPr>
                <p:spPr>
                  <a:xfrm>
                    <a:off x="2289622" y="3961106"/>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3" name="ZoneTexte 262"/>
                  <p:cNvSpPr txBox="1"/>
                  <p:nvPr/>
                </p:nvSpPr>
                <p:spPr>
                  <a:xfrm>
                    <a:off x="468771" y="2944363"/>
                    <a:ext cx="358815" cy="276999"/>
                  </a:xfrm>
                  <a:prstGeom prst="rect">
                    <a:avLst/>
                  </a:prstGeom>
                  <a:noFill/>
                </p:spPr>
                <p:txBody>
                  <a:bodyPr wrap="square" rtlCol="0">
                    <a:spAutoFit/>
                  </a:bodyPr>
                  <a:lstStyle/>
                  <a:p>
                    <a:r>
                      <a:rPr lang="fr-FR" sz="1200" dirty="0"/>
                      <a:t>Q'</a:t>
                    </a:r>
                  </a:p>
                </p:txBody>
              </p:sp>
              <p:sp>
                <p:nvSpPr>
                  <p:cNvPr id="264" name="ZoneTexte 263"/>
                  <p:cNvSpPr txBox="1"/>
                  <p:nvPr/>
                </p:nvSpPr>
                <p:spPr>
                  <a:xfrm>
                    <a:off x="1240371" y="3224391"/>
                    <a:ext cx="341471" cy="276999"/>
                  </a:xfrm>
                  <a:prstGeom prst="rect">
                    <a:avLst/>
                  </a:prstGeom>
                  <a:noFill/>
                </p:spPr>
                <p:txBody>
                  <a:bodyPr wrap="square" rtlCol="0">
                    <a:spAutoFit/>
                  </a:bodyPr>
                  <a:lstStyle/>
                  <a:p>
                    <a:r>
                      <a:rPr lang="fr-FR" sz="1200" dirty="0"/>
                      <a:t>Q</a:t>
                    </a:r>
                  </a:p>
                </p:txBody>
              </p:sp>
              <p:sp>
                <p:nvSpPr>
                  <p:cNvPr id="265" name="ZoneTexte 264"/>
                  <p:cNvSpPr txBox="1"/>
                  <p:nvPr/>
                </p:nvSpPr>
                <p:spPr>
                  <a:xfrm>
                    <a:off x="1766373" y="3159345"/>
                    <a:ext cx="373264" cy="276999"/>
                  </a:xfrm>
                  <a:prstGeom prst="rect">
                    <a:avLst/>
                  </a:prstGeom>
                  <a:noFill/>
                </p:spPr>
                <p:txBody>
                  <a:bodyPr wrap="square" rtlCol="0">
                    <a:spAutoFit/>
                  </a:bodyPr>
                  <a:lstStyle/>
                  <a:p>
                    <a:r>
                      <a:rPr lang="fr-FR" sz="1200" dirty="0"/>
                      <a:t>P</a:t>
                    </a:r>
                  </a:p>
                </p:txBody>
              </p:sp>
              <p:sp>
                <p:nvSpPr>
                  <p:cNvPr id="268" name="ZoneTexte 267"/>
                  <p:cNvSpPr txBox="1"/>
                  <p:nvPr/>
                </p:nvSpPr>
                <p:spPr>
                  <a:xfrm>
                    <a:off x="2560958" y="2751215"/>
                    <a:ext cx="427855" cy="276999"/>
                  </a:xfrm>
                  <a:prstGeom prst="rect">
                    <a:avLst/>
                  </a:prstGeom>
                  <a:noFill/>
                </p:spPr>
                <p:txBody>
                  <a:bodyPr wrap="square" rtlCol="0">
                    <a:spAutoFit/>
                  </a:bodyPr>
                  <a:lstStyle/>
                  <a:p>
                    <a:r>
                      <a:rPr lang="fr-FR" sz="1200" dirty="0"/>
                      <a:t>P'</a:t>
                    </a:r>
                  </a:p>
                </p:txBody>
              </p:sp>
              <p:sp>
                <p:nvSpPr>
                  <p:cNvPr id="269" name="ZoneTexte 268"/>
                  <p:cNvSpPr txBox="1"/>
                  <p:nvPr/>
                </p:nvSpPr>
                <p:spPr>
                  <a:xfrm rot="16200000">
                    <a:off x="74496" y="3243217"/>
                    <a:ext cx="506870" cy="261610"/>
                  </a:xfrm>
                  <a:prstGeom prst="rect">
                    <a:avLst/>
                  </a:prstGeom>
                  <a:noFill/>
                </p:spPr>
                <p:txBody>
                  <a:bodyPr wrap="none" rtlCol="0">
                    <a:spAutoFit/>
                  </a:bodyPr>
                  <a:lstStyle/>
                  <a:p>
                    <a:r>
                      <a:rPr lang="fr-FR" sz="900" dirty="0" err="1">
                        <a:solidFill>
                          <a:schemeClr val="bg1"/>
                        </a:solidFill>
                      </a:rPr>
                      <a:t>level</a:t>
                    </a:r>
                    <a:r>
                      <a:rPr lang="fr-FR" sz="1050" dirty="0">
                        <a:solidFill>
                          <a:schemeClr val="bg1"/>
                        </a:solidFill>
                      </a:rPr>
                      <a:t> </a:t>
                    </a:r>
                    <a:r>
                      <a:rPr lang="fr-FR" sz="900" dirty="0">
                        <a:solidFill>
                          <a:schemeClr val="bg1"/>
                        </a:solidFill>
                      </a:rPr>
                      <a:t>n</a:t>
                    </a:r>
                    <a:endParaRPr lang="fr-FR" sz="1050" dirty="0">
                      <a:solidFill>
                        <a:schemeClr val="bg1"/>
                      </a:solidFill>
                    </a:endParaRPr>
                  </a:p>
                </p:txBody>
              </p:sp>
              <p:sp>
                <p:nvSpPr>
                  <p:cNvPr id="273" name="ZoneTexte 272"/>
                  <p:cNvSpPr txBox="1"/>
                  <p:nvPr/>
                </p:nvSpPr>
                <p:spPr>
                  <a:xfrm rot="16200000">
                    <a:off x="74424" y="3953627"/>
                    <a:ext cx="490840" cy="230832"/>
                  </a:xfrm>
                  <a:prstGeom prst="rect">
                    <a:avLst/>
                  </a:prstGeom>
                  <a:noFill/>
                </p:spPr>
                <p:txBody>
                  <a:bodyPr wrap="none" rtlCol="0">
                    <a:spAutoFit/>
                  </a:bodyPr>
                  <a:lstStyle/>
                  <a:p>
                    <a:r>
                      <a:rPr lang="fr-FR" sz="900" dirty="0" err="1">
                        <a:solidFill>
                          <a:schemeClr val="bg1"/>
                        </a:solidFill>
                      </a:rPr>
                      <a:t>level</a:t>
                    </a:r>
                    <a:r>
                      <a:rPr lang="fr-FR" sz="900" dirty="0">
                        <a:solidFill>
                          <a:schemeClr val="bg1"/>
                        </a:solidFill>
                      </a:rPr>
                      <a:t> 0</a:t>
                    </a:r>
                  </a:p>
                </p:txBody>
              </p:sp>
              <p:cxnSp>
                <p:nvCxnSpPr>
                  <p:cNvPr id="274" name="Connecteur droit avec flèche 273"/>
                  <p:cNvCxnSpPr>
                    <a:stCxn id="256" idx="6"/>
                    <a:endCxn id="262" idx="2"/>
                  </p:cNvCxnSpPr>
                  <p:nvPr/>
                </p:nvCxnSpPr>
                <p:spPr>
                  <a:xfrm flipV="1">
                    <a:off x="2059056" y="3979908"/>
                    <a:ext cx="230566" cy="1243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59" name="Ellipse 158"/>
              <p:cNvSpPr/>
              <p:nvPr/>
            </p:nvSpPr>
            <p:spPr>
              <a:xfrm>
                <a:off x="7161506" y="2463897"/>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4" name="Connecteur droit avec flèche 303"/>
              <p:cNvCxnSpPr/>
              <p:nvPr/>
            </p:nvCxnSpPr>
            <p:spPr>
              <a:xfrm rot="16200000" flipH="1">
                <a:off x="6786915" y="2078555"/>
                <a:ext cx="288637" cy="4804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5" name="Connecteur droit avec flèche 304"/>
              <p:cNvCxnSpPr/>
              <p:nvPr/>
            </p:nvCxnSpPr>
            <p:spPr>
              <a:xfrm rot="5400000" flipH="1" flipV="1">
                <a:off x="7285577" y="2099116"/>
                <a:ext cx="259512" cy="4700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6" name="ZoneTexte 305"/>
              <p:cNvSpPr txBox="1"/>
              <p:nvPr/>
            </p:nvSpPr>
            <p:spPr>
              <a:xfrm>
                <a:off x="6732616" y="2185576"/>
                <a:ext cx="922240" cy="276999"/>
              </a:xfrm>
              <a:prstGeom prst="rect">
                <a:avLst/>
              </a:prstGeom>
              <a:noFill/>
            </p:spPr>
            <p:txBody>
              <a:bodyPr wrap="none" rtlCol="0">
                <a:spAutoFit/>
              </a:bodyPr>
              <a:lstStyle/>
              <a:p>
                <a:r>
                  <a:rPr lang="fr-FR" sz="1200" dirty="0">
                    <a:solidFill>
                      <a:srgbClr val="FF0000"/>
                    </a:solidFill>
                  </a:rPr>
                  <a:t>Simple links</a:t>
                </a:r>
              </a:p>
            </p:txBody>
          </p:sp>
        </p:grpSp>
        <p:grpSp>
          <p:nvGrpSpPr>
            <p:cNvPr id="39" name="Groupe 146"/>
            <p:cNvGrpSpPr/>
            <p:nvPr/>
          </p:nvGrpSpPr>
          <p:grpSpPr>
            <a:xfrm>
              <a:off x="6682140" y="1733326"/>
              <a:ext cx="1007109" cy="434043"/>
              <a:chOff x="3902598" y="1734220"/>
              <a:chExt cx="1007109" cy="434043"/>
            </a:xfrm>
          </p:grpSpPr>
          <p:grpSp>
            <p:nvGrpSpPr>
              <p:cNvPr id="40" name="Groupe 282"/>
              <p:cNvGrpSpPr/>
              <p:nvPr/>
            </p:nvGrpSpPr>
            <p:grpSpPr>
              <a:xfrm>
                <a:off x="3902598" y="1973614"/>
                <a:ext cx="982301" cy="194649"/>
                <a:chOff x="3902598" y="1973614"/>
                <a:chExt cx="982301" cy="194649"/>
              </a:xfrm>
            </p:grpSpPr>
            <p:sp>
              <p:nvSpPr>
                <p:cNvPr id="310" name="Forme libre 309"/>
                <p:cNvSpPr/>
                <p:nvPr/>
              </p:nvSpPr>
              <p:spPr>
                <a:xfrm>
                  <a:off x="3902598" y="1974368"/>
                  <a:ext cx="982301" cy="193895"/>
                </a:xfrm>
                <a:custGeom>
                  <a:avLst/>
                  <a:gdLst>
                    <a:gd name="connsiteX0" fmla="*/ 0 w 982301"/>
                    <a:gd name="connsiteY0" fmla="*/ 171261 h 193895"/>
                    <a:gd name="connsiteX1" fmla="*/ 502467 w 982301"/>
                    <a:gd name="connsiteY1" fmla="*/ 3772 h 193895"/>
                    <a:gd name="connsiteX2" fmla="*/ 982301 w 982301"/>
                    <a:gd name="connsiteY2" fmla="*/ 193895 h 193895"/>
                    <a:gd name="connsiteX3" fmla="*/ 982301 w 982301"/>
                    <a:gd name="connsiteY3" fmla="*/ 193895 h 193895"/>
                    <a:gd name="connsiteX4" fmla="*/ 982301 w 982301"/>
                    <a:gd name="connsiteY4" fmla="*/ 193895 h 193895"/>
                    <a:gd name="connsiteX5" fmla="*/ 982301 w 982301"/>
                    <a:gd name="connsiteY5" fmla="*/ 193895 h 19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301" h="193895">
                      <a:moveTo>
                        <a:pt x="0" y="171261"/>
                      </a:moveTo>
                      <a:cubicBezTo>
                        <a:pt x="169375" y="85630"/>
                        <a:pt x="338750" y="0"/>
                        <a:pt x="502467" y="3772"/>
                      </a:cubicBezTo>
                      <a:cubicBezTo>
                        <a:pt x="666184" y="7544"/>
                        <a:pt x="982301" y="193895"/>
                        <a:pt x="982301" y="193895"/>
                      </a:cubicBezTo>
                      <a:lnTo>
                        <a:pt x="982301" y="193895"/>
                      </a:lnTo>
                      <a:lnTo>
                        <a:pt x="982301" y="193895"/>
                      </a:lnTo>
                      <a:lnTo>
                        <a:pt x="982301" y="1938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11" name="Connecteur droit avec flèche 310"/>
                <p:cNvCxnSpPr/>
                <p:nvPr/>
              </p:nvCxnSpPr>
              <p:spPr>
                <a:xfrm>
                  <a:off x="4366144" y="1973614"/>
                  <a:ext cx="72000" cy="45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09" name="ZoneTexte 308"/>
              <p:cNvSpPr txBox="1"/>
              <p:nvPr/>
            </p:nvSpPr>
            <p:spPr>
              <a:xfrm>
                <a:off x="3924244" y="1734220"/>
                <a:ext cx="985463" cy="276999"/>
              </a:xfrm>
              <a:prstGeom prst="rect">
                <a:avLst/>
              </a:prstGeom>
              <a:noFill/>
              <a:ln>
                <a:noFill/>
              </a:ln>
            </p:spPr>
            <p:txBody>
              <a:bodyPr wrap="none" rtlCol="0">
                <a:spAutoFit/>
              </a:bodyPr>
              <a:lstStyle/>
              <a:p>
                <a:r>
                  <a:rPr lang="fr-FR" sz="1200" dirty="0" err="1">
                    <a:solidFill>
                      <a:srgbClr val="FF0000"/>
                    </a:solidFill>
                  </a:rPr>
                  <a:t>Complex</a:t>
                </a:r>
                <a:r>
                  <a:rPr lang="fr-FR" sz="1200" dirty="0">
                    <a:solidFill>
                      <a:srgbClr val="FF0000"/>
                    </a:solidFill>
                  </a:rPr>
                  <a:t> </a:t>
                </a:r>
                <a:r>
                  <a:rPr lang="fr-FR" sz="1200" dirty="0" err="1">
                    <a:solidFill>
                      <a:srgbClr val="FF0000"/>
                    </a:solidFill>
                  </a:rPr>
                  <a:t>link</a:t>
                </a:r>
                <a:endParaRPr lang="fr-FR" sz="1200" dirty="0">
                  <a:solidFill>
                    <a:srgbClr val="FF0000"/>
                  </a:solidFill>
                </a:endParaRPr>
              </a:p>
            </p:txBody>
          </p:sp>
        </p:grpSp>
      </p:grpSp>
      <p:grpSp>
        <p:nvGrpSpPr>
          <p:cNvPr id="41" name="Groupe 147"/>
          <p:cNvGrpSpPr/>
          <p:nvPr/>
        </p:nvGrpSpPr>
        <p:grpSpPr>
          <a:xfrm>
            <a:off x="5094784" y="775502"/>
            <a:ext cx="1108834" cy="777565"/>
            <a:chOff x="2322295" y="3347938"/>
            <a:chExt cx="1108834" cy="541154"/>
          </a:xfrm>
        </p:grpSpPr>
        <p:sp>
          <p:nvSpPr>
            <p:cNvPr id="313" name="Forme libre 312"/>
            <p:cNvSpPr/>
            <p:nvPr/>
          </p:nvSpPr>
          <p:spPr bwMode="auto">
            <a:xfrm>
              <a:off x="2528716" y="3484884"/>
              <a:ext cx="852245" cy="404208"/>
            </a:xfrm>
            <a:custGeom>
              <a:avLst/>
              <a:gdLst>
                <a:gd name="connsiteX0" fmla="*/ 0 w 982980"/>
                <a:gd name="connsiteY0" fmla="*/ 327660 h 327660"/>
                <a:gd name="connsiteX1" fmla="*/ 468630 w 982980"/>
                <a:gd name="connsiteY1" fmla="*/ 53340 h 327660"/>
                <a:gd name="connsiteX2" fmla="*/ 982980 w 982980"/>
                <a:gd name="connsiteY2" fmla="*/ 7620 h 327660"/>
              </a:gdLst>
              <a:ahLst/>
              <a:cxnLst>
                <a:cxn ang="0">
                  <a:pos x="connsiteX0" y="connsiteY0"/>
                </a:cxn>
                <a:cxn ang="0">
                  <a:pos x="connsiteX1" y="connsiteY1"/>
                </a:cxn>
                <a:cxn ang="0">
                  <a:pos x="connsiteX2" y="connsiteY2"/>
                </a:cxn>
              </a:cxnLst>
              <a:rect l="l" t="t" r="r" b="b"/>
              <a:pathLst>
                <a:path w="982980" h="327660">
                  <a:moveTo>
                    <a:pt x="0" y="327660"/>
                  </a:moveTo>
                  <a:cubicBezTo>
                    <a:pt x="152400" y="217170"/>
                    <a:pt x="304800" y="106680"/>
                    <a:pt x="468630" y="53340"/>
                  </a:cubicBezTo>
                  <a:cubicBezTo>
                    <a:pt x="632460" y="0"/>
                    <a:pt x="807720" y="3810"/>
                    <a:pt x="982980" y="7620"/>
                  </a:cubicBezTo>
                </a:path>
              </a:pathLst>
            </a:custGeom>
            <a:ln w="15875">
              <a:solidFill>
                <a:schemeClr val="tx2">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314" name="ZoneTexte 17"/>
            <p:cNvSpPr txBox="1">
              <a:spLocks noChangeArrowheads="1"/>
            </p:cNvSpPr>
            <p:nvPr/>
          </p:nvSpPr>
          <p:spPr bwMode="auto">
            <a:xfrm rot="20156086">
              <a:off x="2322295" y="3347938"/>
              <a:ext cx="1108834" cy="3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dirty="0">
                  <a:solidFill>
                    <a:schemeClr val="tx2">
                      <a:lumMod val="40000"/>
                      <a:lumOff val="60000"/>
                    </a:schemeClr>
                  </a:solidFill>
                  <a:latin typeface="Calibri" panose="020F0502020204030204" pitchFamily="34" charset="0"/>
                </a:rPr>
                <a:t>transition</a:t>
              </a:r>
            </a:p>
          </p:txBody>
        </p:sp>
      </p:grpSp>
      <p:sp>
        <p:nvSpPr>
          <p:cNvPr id="315" name="ZoneTexte 314"/>
          <p:cNvSpPr txBox="1"/>
          <p:nvPr/>
        </p:nvSpPr>
        <p:spPr>
          <a:xfrm>
            <a:off x="5966948" y="3804660"/>
            <a:ext cx="511679" cy="369332"/>
          </a:xfrm>
          <a:prstGeom prst="rect">
            <a:avLst/>
          </a:prstGeom>
          <a:noFill/>
        </p:spPr>
        <p:txBody>
          <a:bodyPr wrap="none" rtlCol="0">
            <a:spAutoFit/>
          </a:bodyPr>
          <a:lstStyle/>
          <a:p>
            <a:r>
              <a:rPr lang="fr-FR" b="1" dirty="0">
                <a:solidFill>
                  <a:schemeClr val="accent3">
                    <a:lumMod val="40000"/>
                    <a:lumOff val="60000"/>
                  </a:schemeClr>
                </a:solidFill>
              </a:rPr>
              <a:t>Ht"</a:t>
            </a:r>
          </a:p>
        </p:txBody>
      </p:sp>
      <p:grpSp>
        <p:nvGrpSpPr>
          <p:cNvPr id="42" name="Groupe 379"/>
          <p:cNvGrpSpPr/>
          <p:nvPr/>
        </p:nvGrpSpPr>
        <p:grpSpPr>
          <a:xfrm>
            <a:off x="5813512" y="756387"/>
            <a:ext cx="2724806" cy="614271"/>
            <a:chOff x="5813512" y="1241045"/>
            <a:chExt cx="2724806" cy="614271"/>
          </a:xfrm>
        </p:grpSpPr>
        <p:sp>
          <p:nvSpPr>
            <p:cNvPr id="378" name="ZoneTexte 377"/>
            <p:cNvSpPr txBox="1"/>
            <p:nvPr/>
          </p:nvSpPr>
          <p:spPr>
            <a:xfrm rot="16200000">
              <a:off x="5633334" y="1421223"/>
              <a:ext cx="614271" cy="253916"/>
            </a:xfrm>
            <a:prstGeom prst="rect">
              <a:avLst/>
            </a:prstGeom>
            <a:noFill/>
          </p:spPr>
          <p:txBody>
            <a:bodyPr wrap="none" rtlCol="0">
              <a:spAutoFit/>
            </a:bodyPr>
            <a:lstStyle/>
            <a:p>
              <a:r>
                <a:rPr lang="fr-FR" sz="900" dirty="0" err="1">
                  <a:solidFill>
                    <a:schemeClr val="bg1"/>
                  </a:solidFill>
                </a:rPr>
                <a:t>level</a:t>
              </a:r>
              <a:r>
                <a:rPr lang="fr-FR" sz="1050" dirty="0">
                  <a:solidFill>
                    <a:schemeClr val="bg1"/>
                  </a:solidFill>
                </a:rPr>
                <a:t> </a:t>
              </a:r>
              <a:r>
                <a:rPr lang="fr-FR" sz="900" dirty="0">
                  <a:solidFill>
                    <a:schemeClr val="bg1"/>
                  </a:solidFill>
                </a:rPr>
                <a:t>n+2</a:t>
              </a:r>
              <a:endParaRPr lang="fr-FR" sz="1050" dirty="0">
                <a:solidFill>
                  <a:schemeClr val="bg1"/>
                </a:solidFill>
              </a:endParaRPr>
            </a:p>
          </p:txBody>
        </p:sp>
        <p:cxnSp>
          <p:nvCxnSpPr>
            <p:cNvPr id="379" name="Connecteur droit 378"/>
            <p:cNvCxnSpPr/>
            <p:nvPr/>
          </p:nvCxnSpPr>
          <p:spPr>
            <a:xfrm>
              <a:off x="5922118" y="1798418"/>
              <a:ext cx="2616200" cy="15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385" name="Ellipse 384"/>
          <p:cNvSpPr/>
          <p:nvPr/>
        </p:nvSpPr>
        <p:spPr>
          <a:xfrm>
            <a:off x="7170258" y="866272"/>
            <a:ext cx="37604" cy="37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8" name="ZoneTexte 307"/>
          <p:cNvSpPr txBox="1"/>
          <p:nvPr/>
        </p:nvSpPr>
        <p:spPr>
          <a:xfrm>
            <a:off x="652005" y="3045352"/>
            <a:ext cx="354584" cy="461665"/>
          </a:xfrm>
          <a:prstGeom prst="rect">
            <a:avLst/>
          </a:prstGeom>
          <a:noFill/>
        </p:spPr>
        <p:txBody>
          <a:bodyPr wrap="none" rtlCol="0">
            <a:spAutoFit/>
          </a:bodyPr>
          <a:lstStyle/>
          <a:p>
            <a:r>
              <a:rPr lang="fr-FR" sz="2400" b="1" dirty="0">
                <a:solidFill>
                  <a:srgbClr val="FF0000"/>
                </a:solidFill>
              </a:rPr>
              <a:t>X</a:t>
            </a:r>
          </a:p>
        </p:txBody>
      </p:sp>
    </p:spTree>
    <p:extLst>
      <p:ext uri="{BB962C8B-B14F-4D97-AF65-F5344CB8AC3E}">
        <p14:creationId xmlns:p14="http://schemas.microsoft.com/office/powerpoint/2010/main" val="31098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2000"/>
                                        <p:tgtEl>
                                          <p:spTgt spid="154"/>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childTnLst>
                          </p:cTn>
                        </p:par>
                        <p:par>
                          <p:cTn id="11" fill="hold">
                            <p:stCondLst>
                              <p:cond delay="2000"/>
                            </p:stCondLst>
                            <p:childTnLst>
                              <p:par>
                                <p:cTn id="12" presetID="10" presetClass="exit" presetSubtype="0" fill="hold" grpId="0" nodeType="afterEffect">
                                  <p:stCondLst>
                                    <p:cond delay="0"/>
                                  </p:stCondLst>
                                  <p:childTnLst>
                                    <p:animEffect transition="out" filter="fade">
                                      <p:cBhvr>
                                        <p:cTn id="13" dur="2000"/>
                                        <p:tgtEl>
                                          <p:spTgt spid="154"/>
                                        </p:tgtEl>
                                      </p:cBhvr>
                                    </p:animEffect>
                                    <p:set>
                                      <p:cBhvr>
                                        <p:cTn id="14" dur="1" fill="hold">
                                          <p:stCondLst>
                                            <p:cond delay="1999"/>
                                          </p:stCondLst>
                                        </p:cTn>
                                        <p:tgtEl>
                                          <p:spTgt spid="154"/>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377"/>
                                        </p:tgtEl>
                                        <p:attrNameLst>
                                          <p:attrName>style.visibility</p:attrName>
                                        </p:attrNameLst>
                                      </p:cBhvr>
                                      <p:to>
                                        <p:strVal val="visible"/>
                                      </p:to>
                                    </p:set>
                                    <p:animEffect transition="in" filter="fade">
                                      <p:cBhvr>
                                        <p:cTn id="17" dur="2000"/>
                                        <p:tgtEl>
                                          <p:spTgt spid="377"/>
                                        </p:tgtEl>
                                      </p:cBhvr>
                                    </p:animEffect>
                                  </p:childTnLst>
                                </p:cTn>
                              </p:par>
                              <p:par>
                                <p:cTn id="18" presetID="10"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2000"/>
                                        <p:tgtEl>
                                          <p:spTgt spid="42"/>
                                        </p:tgtEl>
                                      </p:cBhvr>
                                    </p:animEffect>
                                  </p:childTnLst>
                                </p:cTn>
                              </p:par>
                              <p:par>
                                <p:cTn id="21" presetID="22" presetClass="entr" presetSubtype="4"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3000"/>
                                        <p:tgtEl>
                                          <p:spTgt spid="29"/>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385"/>
                                        </p:tgtEl>
                                        <p:attrNameLst>
                                          <p:attrName>style.visibility</p:attrName>
                                        </p:attrNameLst>
                                      </p:cBhvr>
                                      <p:to>
                                        <p:strVal val="visible"/>
                                      </p:to>
                                    </p:set>
                                  </p:childTnLst>
                                </p:cTn>
                              </p:par>
                            </p:childTnLst>
                          </p:cTn>
                        </p:par>
                        <p:par>
                          <p:cTn id="26" fill="hold">
                            <p:stCondLst>
                              <p:cond delay="5000"/>
                            </p:stCondLst>
                            <p:childTnLst>
                              <p:par>
                                <p:cTn id="27" presetID="22" presetClass="entr" presetSubtype="8"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2000"/>
                                        <p:tgtEl>
                                          <p:spTgt spid="4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5"/>
                                        </p:tgtEl>
                                        <p:attrNameLst>
                                          <p:attrName>style.visibility</p:attrName>
                                        </p:attrNameLst>
                                      </p:cBhvr>
                                      <p:to>
                                        <p:strVal val="visible"/>
                                      </p:to>
                                    </p:set>
                                    <p:animEffect transition="in" filter="fade">
                                      <p:cBhvr>
                                        <p:cTn id="32" dur="2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0" animBg="1"/>
      <p:bldP spid="154" grpId="0" animBg="1"/>
      <p:bldP spid="154" grpId="1" animBg="1"/>
      <p:bldP spid="315" grpId="0"/>
      <p:bldP spid="38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771252" y="955726"/>
            <a:ext cx="4463512" cy="1938992"/>
          </a:xfrm>
          <a:prstGeom prst="rect">
            <a:avLst/>
          </a:prstGeom>
          <a:noFill/>
        </p:spPr>
        <p:txBody>
          <a:bodyPr wrap="square" rtlCol="0">
            <a:spAutoFit/>
          </a:bodyPr>
          <a:lstStyle/>
          <a:p>
            <a:pPr algn="just"/>
            <a:r>
              <a:rPr lang="en-GB" sz="2000" dirty="0">
                <a:latin typeface="Calibri" panose="020F0502020204030204" pitchFamily="34" charset="0"/>
                <a:cs typeface="Calibri" panose="020F0502020204030204" pitchFamily="34" charset="0"/>
              </a:rPr>
              <a:t>The </a:t>
            </a:r>
            <a:r>
              <a:rPr lang="en-GB" sz="2000" i="1" dirty="0">
                <a:latin typeface="Calibri" panose="020F0502020204030204" pitchFamily="34" charset="0"/>
                <a:cs typeface="Calibri" panose="020F0502020204030204" pitchFamily="34" charset="0"/>
              </a:rPr>
              <a:t>Memory Evolutive Systems</a:t>
            </a:r>
            <a:r>
              <a:rPr lang="en-GB" sz="2000" dirty="0">
                <a:latin typeface="Calibri" panose="020F0502020204030204" pitchFamily="34" charset="0"/>
                <a:cs typeface="Calibri" panose="020F0502020204030204" pitchFamily="34" charset="0"/>
              </a:rPr>
              <a:t> propose a mathematical methodology (based on a 'dynamic' Category Theory) for studying the evolution of 'complex' multi-level, multi-agent systems such as biological, social or (artificial) cognitive systems.</a:t>
            </a:r>
            <a:endParaRPr lang="fr-FR" sz="2000" dirty="0"/>
          </a:p>
        </p:txBody>
      </p:sp>
      <p:sp>
        <p:nvSpPr>
          <p:cNvPr id="6" name="ZoneTexte 5"/>
          <p:cNvSpPr txBox="1"/>
          <p:nvPr/>
        </p:nvSpPr>
        <p:spPr>
          <a:xfrm>
            <a:off x="913956" y="3836814"/>
            <a:ext cx="7876959" cy="2015936"/>
          </a:xfrm>
          <a:prstGeom prst="rect">
            <a:avLst/>
          </a:prstGeom>
          <a:noFill/>
        </p:spPr>
        <p:txBody>
          <a:bodyPr wrap="square" rtlCol="0">
            <a:spAutoFit/>
          </a:bodyPr>
          <a:lstStyle/>
          <a:p>
            <a:r>
              <a:rPr lang="en-GB" sz="2000" b="1" dirty="0"/>
              <a:t>Applications</a:t>
            </a:r>
            <a:endParaRPr lang="en-GB" sz="2000" dirty="0"/>
          </a:p>
          <a:p>
            <a:pPr>
              <a:spcBef>
                <a:spcPts val="600"/>
              </a:spcBef>
            </a:pPr>
            <a:r>
              <a:rPr lang="en-GB" sz="2000" dirty="0"/>
              <a:t>Biology: Integral </a:t>
            </a:r>
            <a:r>
              <a:rPr lang="en-GB" sz="2000" dirty="0" err="1"/>
              <a:t>Biomathics</a:t>
            </a:r>
            <a:r>
              <a:rPr lang="en-GB" sz="2000" dirty="0"/>
              <a:t> (P. </a:t>
            </a:r>
            <a:r>
              <a:rPr lang="en-GB" sz="2000" dirty="0" err="1"/>
              <a:t>Simeonov</a:t>
            </a:r>
            <a:r>
              <a:rPr lang="en-GB" sz="2000" dirty="0"/>
              <a:t>, INBIOSA). Immunology.</a:t>
            </a:r>
          </a:p>
          <a:p>
            <a:r>
              <a:rPr lang="en-GB" sz="2000" dirty="0"/>
              <a:t>Cognition: model MENS with emergence of higher cognitive processes,</a:t>
            </a:r>
          </a:p>
          <a:p>
            <a:r>
              <a:rPr lang="en-GB" sz="2000" dirty="0"/>
              <a:t>e.g. creativity (M. </a:t>
            </a:r>
            <a:r>
              <a:rPr lang="en-GB" sz="2000" dirty="0" err="1"/>
              <a:t>Andreatta</a:t>
            </a:r>
            <a:r>
              <a:rPr lang="en-GB" sz="2000" dirty="0"/>
              <a:t>, IRCAM).</a:t>
            </a:r>
          </a:p>
          <a:p>
            <a:r>
              <a:rPr lang="en-GB" sz="2000" dirty="0"/>
              <a:t>Collective intelligence/action, Innovation and Design (D-MES, </a:t>
            </a:r>
            <a:r>
              <a:rPr lang="en-GB" sz="2000" dirty="0" err="1"/>
              <a:t>Béjean</a:t>
            </a:r>
            <a:r>
              <a:rPr lang="en-GB" sz="2000" dirty="0"/>
              <a:t>), </a:t>
            </a:r>
          </a:p>
          <a:p>
            <a:r>
              <a:rPr lang="en-GB" sz="2000" dirty="0"/>
              <a:t>Anticipation and Future Studies (</a:t>
            </a:r>
            <a:r>
              <a:rPr lang="en-GB" sz="2000" dirty="0" err="1"/>
              <a:t>Poli</a:t>
            </a:r>
            <a:r>
              <a:rPr lang="en-GB" sz="2000" dirty="0"/>
              <a:t>, Miller, UNESCO).</a:t>
            </a:r>
          </a:p>
        </p:txBody>
      </p:sp>
      <p:pic>
        <p:nvPicPr>
          <p:cNvPr id="7" name="Picture 2" descr="http://vbm-ehr.pagesperso-orange.fr/images/couvertLivrePUB.gif"/>
          <p:cNvPicPr>
            <a:picLocks noChangeAspect="1" noChangeArrowheads="1"/>
          </p:cNvPicPr>
          <p:nvPr/>
        </p:nvPicPr>
        <p:blipFill>
          <a:blip r:embed="rId2"/>
          <a:srcRect/>
          <a:stretch>
            <a:fillRect/>
          </a:stretch>
        </p:blipFill>
        <p:spPr bwMode="auto">
          <a:xfrm>
            <a:off x="1024705" y="1020276"/>
            <a:ext cx="1591744" cy="2356681"/>
          </a:xfrm>
          <a:prstGeom prst="rect">
            <a:avLst/>
          </a:prstGeom>
          <a:noFill/>
        </p:spPr>
      </p:pic>
    </p:spTree>
    <p:extLst>
      <p:ext uri="{BB962C8B-B14F-4D97-AF65-F5344CB8AC3E}">
        <p14:creationId xmlns:p14="http://schemas.microsoft.com/office/powerpoint/2010/main" val="266680876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ZoneTexte 4"/>
          <p:cNvSpPr txBox="1"/>
          <p:nvPr/>
        </p:nvSpPr>
        <p:spPr>
          <a:xfrm>
            <a:off x="2045796" y="105342"/>
            <a:ext cx="4987255" cy="461665"/>
          </a:xfrm>
          <a:prstGeom prst="rect">
            <a:avLst/>
          </a:prstGeom>
          <a:noFill/>
        </p:spPr>
        <p:txBody>
          <a:bodyPr wrap="square" rtlCol="0">
            <a:spAutoFit/>
          </a:bodyPr>
          <a:lstStyle/>
          <a:p>
            <a:pPr algn="ctr"/>
            <a:r>
              <a:rPr lang="fr-FR" sz="2400" b="1" dirty="0">
                <a:solidFill>
                  <a:schemeClr val="bg1"/>
                </a:solidFill>
              </a:rPr>
              <a:t>Memory Evolutive System </a:t>
            </a:r>
            <a:r>
              <a:rPr lang="fr-FR" sz="2400" dirty="0">
                <a:solidFill>
                  <a:schemeClr val="bg1"/>
                </a:solidFill>
              </a:rPr>
              <a:t>(MES)</a:t>
            </a:r>
          </a:p>
        </p:txBody>
      </p:sp>
      <p:sp>
        <p:nvSpPr>
          <p:cNvPr id="4" name="ZoneTexte 3"/>
          <p:cNvSpPr txBox="1"/>
          <p:nvPr/>
        </p:nvSpPr>
        <p:spPr>
          <a:xfrm>
            <a:off x="790277" y="1024706"/>
            <a:ext cx="7550092" cy="5324535"/>
          </a:xfrm>
          <a:prstGeom prst="rect">
            <a:avLst/>
          </a:prstGeom>
          <a:noFill/>
        </p:spPr>
        <p:txBody>
          <a:bodyPr wrap="square" rtlCol="0">
            <a:spAutoFit/>
          </a:bodyPr>
          <a:lstStyle/>
          <a:p>
            <a:pPr algn="just"/>
            <a:r>
              <a:rPr lang="en-GB" sz="2000" dirty="0">
                <a:solidFill>
                  <a:schemeClr val="bg1"/>
                </a:solidFill>
              </a:rPr>
              <a:t>A MES is a HES with supplementary properties:  </a:t>
            </a:r>
          </a:p>
          <a:p>
            <a:pPr algn="just"/>
            <a:endParaRPr lang="en-GB" sz="2000" dirty="0">
              <a:solidFill>
                <a:schemeClr val="bg1"/>
              </a:solidFill>
            </a:endParaRPr>
          </a:p>
          <a:p>
            <a:pPr algn="just"/>
            <a:r>
              <a:rPr lang="en-GB" sz="2000" dirty="0">
                <a:solidFill>
                  <a:schemeClr val="bg1"/>
                </a:solidFill>
              </a:rPr>
              <a:t>1.  </a:t>
            </a:r>
            <a:r>
              <a:rPr lang="en-GB" sz="2000" i="1" dirty="0">
                <a:solidFill>
                  <a:schemeClr val="bg1"/>
                </a:solidFill>
              </a:rPr>
              <a:t>Numerical data.</a:t>
            </a:r>
            <a:r>
              <a:rPr lang="en-GB" sz="2000" dirty="0">
                <a:solidFill>
                  <a:schemeClr val="bg1"/>
                </a:solidFill>
              </a:rPr>
              <a:t> A component N is a dynamical entity (= family of its successive states </a:t>
            </a:r>
            <a:r>
              <a:rPr lang="en-GB" sz="2000" dirty="0" err="1">
                <a:solidFill>
                  <a:schemeClr val="bg1"/>
                </a:solidFill>
              </a:rPr>
              <a:t>Nt</a:t>
            </a:r>
            <a:r>
              <a:rPr lang="en-GB" sz="2000" dirty="0">
                <a:solidFill>
                  <a:schemeClr val="bg1"/>
                </a:solidFill>
              </a:rPr>
              <a:t>) having various </a:t>
            </a:r>
            <a:r>
              <a:rPr lang="en-GB" sz="2000" i="1" dirty="0">
                <a:solidFill>
                  <a:schemeClr val="bg1"/>
                </a:solidFill>
              </a:rPr>
              <a:t>attributes </a:t>
            </a:r>
            <a:r>
              <a:rPr lang="en-GB" sz="2000" dirty="0">
                <a:solidFill>
                  <a:schemeClr val="bg1"/>
                </a:solidFill>
              </a:rPr>
              <a:t>which are numerical functions during its life.  For example for a resident: activity, weight, temperature, …  Idem for a link, among the attributes of which figure its </a:t>
            </a:r>
            <a:r>
              <a:rPr lang="en-GB" sz="2000" i="1" dirty="0">
                <a:solidFill>
                  <a:schemeClr val="bg1"/>
                </a:solidFill>
              </a:rPr>
              <a:t>propagation delay</a:t>
            </a:r>
            <a:r>
              <a:rPr lang="en-GB" sz="2000" dirty="0">
                <a:solidFill>
                  <a:schemeClr val="bg1"/>
                </a:solidFill>
              </a:rPr>
              <a:t> and its </a:t>
            </a:r>
            <a:r>
              <a:rPr lang="en-GB" sz="2000" i="1" dirty="0">
                <a:solidFill>
                  <a:schemeClr val="bg1"/>
                </a:solidFill>
              </a:rPr>
              <a:t>strength.</a:t>
            </a:r>
            <a:r>
              <a:rPr lang="en-GB" sz="2000" dirty="0">
                <a:solidFill>
                  <a:schemeClr val="bg1"/>
                </a:solidFill>
              </a:rPr>
              <a:t>  A link can be </a:t>
            </a:r>
            <a:r>
              <a:rPr lang="en-GB" sz="2000" i="1" dirty="0">
                <a:solidFill>
                  <a:schemeClr val="bg1"/>
                </a:solidFill>
              </a:rPr>
              <a:t>active </a:t>
            </a:r>
            <a:r>
              <a:rPr lang="en-GB" sz="2000" dirty="0">
                <a:solidFill>
                  <a:schemeClr val="bg1"/>
                </a:solidFill>
              </a:rPr>
              <a:t>or not at t.</a:t>
            </a:r>
          </a:p>
          <a:p>
            <a:pPr algn="just"/>
            <a:endParaRPr lang="en-GB" sz="2000" dirty="0">
              <a:solidFill>
                <a:schemeClr val="bg1"/>
              </a:solidFill>
            </a:endParaRPr>
          </a:p>
          <a:p>
            <a:pPr algn="just"/>
            <a:r>
              <a:rPr lang="en-GB" sz="2000" dirty="0">
                <a:solidFill>
                  <a:schemeClr val="bg1"/>
                </a:solidFill>
              </a:rPr>
              <a:t>2. </a:t>
            </a:r>
            <a:r>
              <a:rPr lang="en-GB" sz="2000" i="1" dirty="0">
                <a:solidFill>
                  <a:schemeClr val="bg1"/>
                </a:solidFill>
              </a:rPr>
              <a:t>Memory.</a:t>
            </a:r>
            <a:r>
              <a:rPr lang="en-GB" sz="2000" dirty="0">
                <a:solidFill>
                  <a:schemeClr val="bg1"/>
                </a:solidFill>
              </a:rPr>
              <a:t> A MES has a hierarchical sub-HES </a:t>
            </a:r>
            <a:r>
              <a:rPr lang="en-GB" sz="2000" i="1" dirty="0">
                <a:solidFill>
                  <a:schemeClr val="bg1"/>
                </a:solidFill>
              </a:rPr>
              <a:t>Memory</a:t>
            </a:r>
            <a:r>
              <a:rPr lang="en-GB" sz="2000" dirty="0">
                <a:solidFill>
                  <a:schemeClr val="bg1"/>
                </a:solidFill>
              </a:rPr>
              <a:t> which develops over time to store new items which can later be recalled. </a:t>
            </a:r>
          </a:p>
          <a:p>
            <a:pPr algn="just"/>
            <a:endParaRPr lang="en-GB" sz="2000" dirty="0">
              <a:solidFill>
                <a:schemeClr val="bg1"/>
              </a:solidFill>
            </a:endParaRPr>
          </a:p>
          <a:p>
            <a:pPr algn="just"/>
            <a:r>
              <a:rPr lang="en-GB" sz="2000" dirty="0">
                <a:solidFill>
                  <a:schemeClr val="bg1"/>
                </a:solidFill>
              </a:rPr>
              <a:t>3. </a:t>
            </a:r>
            <a:r>
              <a:rPr lang="en-GB" sz="2000" i="1" dirty="0">
                <a:solidFill>
                  <a:schemeClr val="bg1"/>
                </a:solidFill>
              </a:rPr>
              <a:t>Multi-agent and Multi-temporality.</a:t>
            </a:r>
            <a:r>
              <a:rPr lang="en-GB" sz="2000" dirty="0">
                <a:solidFill>
                  <a:schemeClr val="bg1"/>
                </a:solidFill>
              </a:rPr>
              <a:t> It has a network of sub-ES, called </a:t>
            </a:r>
            <a:r>
              <a:rPr lang="en-GB" sz="2000" i="1" dirty="0">
                <a:solidFill>
                  <a:schemeClr val="bg1"/>
                </a:solidFill>
              </a:rPr>
              <a:t>co-regulators, </a:t>
            </a:r>
            <a:r>
              <a:rPr lang="en-GB" sz="2000" dirty="0">
                <a:solidFill>
                  <a:schemeClr val="bg1"/>
                </a:solidFill>
              </a:rPr>
              <a:t>acting stepwise, each with its own rhythm, function and differential access to the memory to recall the procedures related to its function. The 'global' dynamics is obtained by interactions between their 'local' dynamics. The rhythms of the co-regulators can be very different. </a:t>
            </a:r>
          </a:p>
        </p:txBody>
      </p:sp>
    </p:spTree>
    <p:extLst>
      <p:ext uri="{BB962C8B-B14F-4D97-AF65-F5344CB8AC3E}">
        <p14:creationId xmlns:p14="http://schemas.microsoft.com/office/powerpoint/2010/main" val="2520416383"/>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98" name="Rectangle 97"/>
          <p:cNvSpPr/>
          <p:nvPr/>
        </p:nvSpPr>
        <p:spPr>
          <a:xfrm>
            <a:off x="198785" y="2119637"/>
            <a:ext cx="4715123" cy="4065562"/>
          </a:xfrm>
          <a:prstGeom prst="rect">
            <a:avLst/>
          </a:prstGeom>
          <a:solidFill>
            <a:schemeClr val="bg1">
              <a:lumMod val="75000"/>
            </a:schemeClr>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Cube 32"/>
          <p:cNvSpPr/>
          <p:nvPr/>
        </p:nvSpPr>
        <p:spPr>
          <a:xfrm>
            <a:off x="245227" y="2489199"/>
            <a:ext cx="1003141" cy="3645787"/>
          </a:xfrm>
          <a:prstGeom prst="cube">
            <a:avLst>
              <a:gd name="adj" fmla="val 8516"/>
            </a:avLst>
          </a:prstGeom>
          <a:solidFill>
            <a:schemeClr val="bg2">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Cube 33"/>
          <p:cNvSpPr/>
          <p:nvPr/>
        </p:nvSpPr>
        <p:spPr>
          <a:xfrm>
            <a:off x="1319936" y="2489199"/>
            <a:ext cx="1272192" cy="3645787"/>
          </a:xfrm>
          <a:prstGeom prst="cube">
            <a:avLst>
              <a:gd name="adj" fmla="val 8516"/>
            </a:avLst>
          </a:prstGeom>
          <a:solidFill>
            <a:srgbClr val="C5615F"/>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86219" y="2678233"/>
            <a:ext cx="430887" cy="1512000"/>
          </a:xfrm>
          <a:prstGeom prst="rect">
            <a:avLst/>
          </a:prstGeom>
          <a:noFill/>
        </p:spPr>
        <p:txBody>
          <a:bodyPr vert="vert270" wrap="square" rtlCol="0">
            <a:spAutoFit/>
          </a:bodyPr>
          <a:lstStyle/>
          <a:p>
            <a:pPr algn="r"/>
            <a:r>
              <a:rPr lang="fr-FR" sz="1600" dirty="0" err="1">
                <a:solidFill>
                  <a:schemeClr val="bg1"/>
                </a:solidFill>
              </a:rPr>
              <a:t>receptors</a:t>
            </a:r>
            <a:endParaRPr lang="fr-FR" sz="1600" dirty="0">
              <a:solidFill>
                <a:schemeClr val="bg1"/>
              </a:solidFill>
            </a:endParaRPr>
          </a:p>
        </p:txBody>
      </p:sp>
      <p:sp>
        <p:nvSpPr>
          <p:cNvPr id="36" name="ZoneTexte 35"/>
          <p:cNvSpPr txBox="1"/>
          <p:nvPr/>
        </p:nvSpPr>
        <p:spPr>
          <a:xfrm>
            <a:off x="1212244" y="2678233"/>
            <a:ext cx="430887" cy="1512000"/>
          </a:xfrm>
          <a:prstGeom prst="rect">
            <a:avLst/>
          </a:prstGeom>
          <a:noFill/>
        </p:spPr>
        <p:txBody>
          <a:bodyPr vert="vert270" wrap="square" rtlCol="0">
            <a:spAutoFit/>
          </a:bodyPr>
          <a:lstStyle/>
          <a:p>
            <a:pPr algn="r"/>
            <a:r>
              <a:rPr lang="fr-FR" sz="1600" dirty="0" err="1">
                <a:solidFill>
                  <a:schemeClr val="bg1"/>
                </a:solidFill>
              </a:rPr>
              <a:t>processing</a:t>
            </a:r>
            <a:endParaRPr lang="fr-FR" sz="1600" dirty="0">
              <a:solidFill>
                <a:schemeClr val="bg1"/>
              </a:solidFill>
            </a:endParaRPr>
          </a:p>
        </p:txBody>
      </p:sp>
      <p:sp>
        <p:nvSpPr>
          <p:cNvPr id="37" name="Cube 36"/>
          <p:cNvSpPr/>
          <p:nvPr/>
        </p:nvSpPr>
        <p:spPr>
          <a:xfrm>
            <a:off x="2673430" y="2489199"/>
            <a:ext cx="1182971" cy="3645787"/>
          </a:xfrm>
          <a:prstGeom prst="cube">
            <a:avLst>
              <a:gd name="adj" fmla="val 8939"/>
            </a:avLst>
          </a:prstGeom>
          <a:solidFill>
            <a:schemeClr val="accent3">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2556309" y="2678233"/>
            <a:ext cx="430887" cy="1512000"/>
          </a:xfrm>
          <a:prstGeom prst="rect">
            <a:avLst/>
          </a:prstGeom>
          <a:noFill/>
        </p:spPr>
        <p:txBody>
          <a:bodyPr vert="vert270" wrap="square" rtlCol="0">
            <a:spAutoFit/>
          </a:bodyPr>
          <a:lstStyle/>
          <a:p>
            <a:pPr algn="r"/>
            <a:r>
              <a:rPr lang="fr-FR" sz="1600" dirty="0" err="1">
                <a:solidFill>
                  <a:schemeClr val="bg1"/>
                </a:solidFill>
              </a:rPr>
              <a:t>memory</a:t>
            </a:r>
            <a:endParaRPr lang="fr-FR" sz="1600" dirty="0">
              <a:solidFill>
                <a:schemeClr val="bg1"/>
              </a:solidFill>
            </a:endParaRPr>
          </a:p>
        </p:txBody>
      </p:sp>
      <p:sp>
        <p:nvSpPr>
          <p:cNvPr id="44" name="ZoneTexte 43"/>
          <p:cNvSpPr txBox="1"/>
          <p:nvPr/>
        </p:nvSpPr>
        <p:spPr>
          <a:xfrm>
            <a:off x="1463821" y="2118659"/>
            <a:ext cx="2338385" cy="369332"/>
          </a:xfrm>
          <a:prstGeom prst="rect">
            <a:avLst/>
          </a:prstGeom>
          <a:noFill/>
        </p:spPr>
        <p:txBody>
          <a:bodyPr wrap="square" rtlCol="0">
            <a:spAutoFit/>
          </a:bodyPr>
          <a:lstStyle/>
          <a:p>
            <a:r>
              <a:rPr lang="fr-FR" dirty="0">
                <a:solidFill>
                  <a:schemeClr val="bg1"/>
                </a:solidFill>
              </a:rPr>
              <a:t>DATA ANALYSER</a:t>
            </a:r>
          </a:p>
        </p:txBody>
      </p:sp>
      <p:sp>
        <p:nvSpPr>
          <p:cNvPr id="45" name="Cube 44"/>
          <p:cNvSpPr/>
          <p:nvPr/>
        </p:nvSpPr>
        <p:spPr>
          <a:xfrm>
            <a:off x="3931261" y="2473297"/>
            <a:ext cx="919052" cy="3645787"/>
          </a:xfrm>
          <a:prstGeom prst="cube">
            <a:avLst>
              <a:gd name="adj" fmla="val 9362"/>
            </a:avLst>
          </a:prstGeom>
          <a:solidFill>
            <a:schemeClr val="bg1">
              <a:lumMod val="6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3797011" y="2662331"/>
            <a:ext cx="430887" cy="1512000"/>
          </a:xfrm>
          <a:prstGeom prst="rect">
            <a:avLst/>
          </a:prstGeom>
          <a:noFill/>
        </p:spPr>
        <p:txBody>
          <a:bodyPr vert="vert270" wrap="square" rtlCol="0">
            <a:spAutoFit/>
          </a:bodyPr>
          <a:lstStyle/>
          <a:p>
            <a:pPr algn="r"/>
            <a:r>
              <a:rPr lang="fr-FR" sz="1600" dirty="0" err="1">
                <a:solidFill>
                  <a:schemeClr val="bg1"/>
                </a:solidFill>
              </a:rPr>
              <a:t>effectors</a:t>
            </a:r>
            <a:endParaRPr lang="fr-FR" sz="1600" dirty="0">
              <a:solidFill>
                <a:schemeClr val="bg1"/>
              </a:solidFill>
            </a:endParaRPr>
          </a:p>
        </p:txBody>
      </p:sp>
      <p:sp>
        <p:nvSpPr>
          <p:cNvPr id="13" name="Rectangle 12"/>
          <p:cNvSpPr/>
          <p:nvPr/>
        </p:nvSpPr>
        <p:spPr>
          <a:xfrm>
            <a:off x="1582329" y="3045479"/>
            <a:ext cx="803066" cy="2821269"/>
          </a:xfrm>
          <a:prstGeom prst="rect">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a:stCxn id="51" idx="7"/>
          </p:cNvCxnSpPr>
          <p:nvPr/>
        </p:nvCxnSpPr>
        <p:spPr>
          <a:xfrm rot="5400000" flipH="1" flipV="1">
            <a:off x="1741981" y="4581526"/>
            <a:ext cx="273368" cy="2543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flipH="1" flipV="1">
            <a:off x="1539101" y="4575176"/>
            <a:ext cx="380998" cy="444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1755645" y="5311551"/>
            <a:ext cx="480740" cy="12990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803417" y="2955418"/>
            <a:ext cx="696704" cy="461665"/>
          </a:xfrm>
          <a:prstGeom prst="rect">
            <a:avLst/>
          </a:prstGeom>
          <a:noFill/>
        </p:spPr>
        <p:txBody>
          <a:bodyPr wrap="square" rtlCol="0">
            <a:spAutoFit/>
          </a:bodyPr>
          <a:lstStyle/>
          <a:p>
            <a:r>
              <a:rPr lang="fr-FR" sz="2400" b="1" dirty="0"/>
              <a:t>CR</a:t>
            </a:r>
          </a:p>
        </p:txBody>
      </p:sp>
      <p:sp>
        <p:nvSpPr>
          <p:cNvPr id="20" name="ZoneTexte 19"/>
          <p:cNvSpPr txBox="1"/>
          <p:nvPr/>
        </p:nvSpPr>
        <p:spPr>
          <a:xfrm>
            <a:off x="3351751" y="4787125"/>
            <a:ext cx="709353" cy="461665"/>
          </a:xfrm>
          <a:prstGeom prst="rect">
            <a:avLst/>
          </a:prstGeom>
          <a:noFill/>
        </p:spPr>
        <p:txBody>
          <a:bodyPr wrap="square" rtlCol="0">
            <a:spAutoFit/>
          </a:bodyPr>
          <a:lstStyle/>
          <a:p>
            <a:r>
              <a:rPr lang="fr-FR" sz="2400" b="1" dirty="0"/>
              <a:t>Pr</a:t>
            </a:r>
          </a:p>
        </p:txBody>
      </p:sp>
      <p:cxnSp>
        <p:nvCxnSpPr>
          <p:cNvPr id="25" name="Connecteur droit avec flèche 24"/>
          <p:cNvCxnSpPr/>
          <p:nvPr/>
        </p:nvCxnSpPr>
        <p:spPr>
          <a:xfrm rot="16200000" flipV="1">
            <a:off x="459457" y="4194175"/>
            <a:ext cx="463550" cy="1905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886303" y="5311471"/>
            <a:ext cx="767588" cy="294335"/>
          </a:xfrm>
          <a:prstGeom prst="straightConnector1">
            <a:avLst/>
          </a:pr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29" name="Ellipse 28"/>
          <p:cNvSpPr/>
          <p:nvPr/>
        </p:nvSpPr>
        <p:spPr>
          <a:xfrm>
            <a:off x="4149405" y="3457351"/>
            <a:ext cx="548640" cy="806972"/>
          </a:xfrm>
          <a:prstGeom prst="ellipse">
            <a:avLst/>
          </a:prstGeom>
          <a:solidFill>
            <a:schemeClr val="accent2">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avec flèche 30"/>
          <p:cNvCxnSpPr>
            <a:cxnSpLocks/>
          </p:cNvCxnSpPr>
          <p:nvPr/>
        </p:nvCxnSpPr>
        <p:spPr>
          <a:xfrm flipV="1">
            <a:off x="3593510" y="3999506"/>
            <a:ext cx="906946" cy="756644"/>
          </a:xfrm>
          <a:prstGeom prst="straightConnector1">
            <a:avLst/>
          </a:prstGeom>
          <a:ln w="22225">
            <a:solidFill>
              <a:srgbClr val="005ED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cxnSpLocks/>
            <a:endCxn id="92" idx="4"/>
          </p:cNvCxnSpPr>
          <p:nvPr/>
        </p:nvCxnSpPr>
        <p:spPr>
          <a:xfrm rot="5400000" flipH="1" flipV="1">
            <a:off x="3469972" y="3759581"/>
            <a:ext cx="1000050" cy="926938"/>
          </a:xfrm>
          <a:prstGeom prst="straightConnector1">
            <a:avLst/>
          </a:prstGeom>
          <a:ln w="22225">
            <a:solidFill>
              <a:srgbClr val="005ED0"/>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Ellipse 39"/>
          <p:cNvSpPr/>
          <p:nvPr/>
        </p:nvSpPr>
        <p:spPr>
          <a:xfrm>
            <a:off x="2005825" y="4502150"/>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53" name="Groupe 52"/>
          <p:cNvGrpSpPr/>
          <p:nvPr/>
        </p:nvGrpSpPr>
        <p:grpSpPr>
          <a:xfrm>
            <a:off x="551532" y="3943350"/>
            <a:ext cx="279400" cy="698500"/>
            <a:chOff x="1092200" y="3943350"/>
            <a:chExt cx="279400" cy="698500"/>
          </a:xfrm>
        </p:grpSpPr>
        <p:sp>
          <p:nvSpPr>
            <p:cNvPr id="42" name="Ellipse 41"/>
            <p:cNvSpPr/>
            <p:nvPr/>
          </p:nvSpPr>
          <p:spPr>
            <a:xfrm>
              <a:off x="1092200" y="3943350"/>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 name="Ellipse 46"/>
            <p:cNvSpPr/>
            <p:nvPr/>
          </p:nvSpPr>
          <p:spPr>
            <a:xfrm>
              <a:off x="1282700" y="4552950"/>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50" name="Ellipse 49"/>
          <p:cNvSpPr/>
          <p:nvPr/>
        </p:nvSpPr>
        <p:spPr>
          <a:xfrm>
            <a:off x="1726425" y="4279900"/>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Ellipse 50"/>
          <p:cNvSpPr/>
          <p:nvPr/>
        </p:nvSpPr>
        <p:spPr>
          <a:xfrm>
            <a:off x="1675625" y="4832350"/>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Ellipse 55"/>
          <p:cNvSpPr/>
          <p:nvPr/>
        </p:nvSpPr>
        <p:spPr>
          <a:xfrm>
            <a:off x="1877116" y="5639070"/>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Ellipse 56"/>
          <p:cNvSpPr/>
          <p:nvPr/>
        </p:nvSpPr>
        <p:spPr>
          <a:xfrm>
            <a:off x="3477729" y="4762500"/>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58" name="Connecteur droit avec flèche 57"/>
          <p:cNvCxnSpPr>
            <a:stCxn id="61" idx="2"/>
            <a:endCxn id="56" idx="6"/>
          </p:cNvCxnSpPr>
          <p:nvPr/>
        </p:nvCxnSpPr>
        <p:spPr>
          <a:xfrm rot="10800000" flipV="1">
            <a:off x="1966016" y="5416550"/>
            <a:ext cx="1160430" cy="266970"/>
          </a:xfrm>
          <a:prstGeom prst="straightConnector1">
            <a:avLst/>
          </a:pr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61" name="Ellipse 60"/>
          <p:cNvSpPr/>
          <p:nvPr/>
        </p:nvSpPr>
        <p:spPr>
          <a:xfrm>
            <a:off x="3126446" y="5372100"/>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6" name="Ellipse 65"/>
          <p:cNvSpPr/>
          <p:nvPr/>
        </p:nvSpPr>
        <p:spPr>
          <a:xfrm>
            <a:off x="1694675" y="5226050"/>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7" name="Ellipse 66"/>
          <p:cNvSpPr/>
          <p:nvPr/>
        </p:nvSpPr>
        <p:spPr>
          <a:xfrm>
            <a:off x="784935" y="5581650"/>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8" name="ZoneTexte 67"/>
          <p:cNvSpPr txBox="1"/>
          <p:nvPr/>
        </p:nvSpPr>
        <p:spPr>
          <a:xfrm>
            <a:off x="1870511" y="4140918"/>
            <a:ext cx="709353" cy="461665"/>
          </a:xfrm>
          <a:prstGeom prst="rect">
            <a:avLst/>
          </a:prstGeom>
          <a:noFill/>
        </p:spPr>
        <p:txBody>
          <a:bodyPr wrap="square" rtlCol="0">
            <a:spAutoFit/>
          </a:bodyPr>
          <a:lstStyle/>
          <a:p>
            <a:r>
              <a:rPr lang="fr-FR" sz="2400" b="1" dirty="0"/>
              <a:t>A</a:t>
            </a:r>
          </a:p>
        </p:txBody>
      </p:sp>
      <p:sp>
        <p:nvSpPr>
          <p:cNvPr id="77" name="ZoneTexte 76"/>
          <p:cNvSpPr txBox="1"/>
          <p:nvPr/>
        </p:nvSpPr>
        <p:spPr>
          <a:xfrm>
            <a:off x="4443929" y="3183560"/>
            <a:ext cx="709353" cy="461665"/>
          </a:xfrm>
          <a:prstGeom prst="rect">
            <a:avLst/>
          </a:prstGeom>
          <a:noFill/>
        </p:spPr>
        <p:txBody>
          <a:bodyPr wrap="square" rtlCol="0">
            <a:spAutoFit/>
          </a:bodyPr>
          <a:lstStyle/>
          <a:p>
            <a:r>
              <a:rPr lang="fr-FR" sz="2400" b="1" dirty="0"/>
              <a:t>E</a:t>
            </a:r>
          </a:p>
        </p:txBody>
      </p:sp>
      <p:grpSp>
        <p:nvGrpSpPr>
          <p:cNvPr id="2" name="Groupe 77rouge"/>
          <p:cNvGrpSpPr/>
          <p:nvPr/>
        </p:nvGrpSpPr>
        <p:grpSpPr>
          <a:xfrm>
            <a:off x="678532" y="4000065"/>
            <a:ext cx="1054873" cy="924098"/>
            <a:chOff x="1219200" y="4000065"/>
            <a:chExt cx="1890798" cy="924098"/>
          </a:xfrm>
        </p:grpSpPr>
        <p:sp>
          <p:nvSpPr>
            <p:cNvPr id="22" name="Forme libre : forme 75"/>
            <p:cNvSpPr/>
            <p:nvPr/>
          </p:nvSpPr>
          <p:spPr>
            <a:xfrm>
              <a:off x="1219200" y="4000065"/>
              <a:ext cx="1890798" cy="342207"/>
            </a:xfrm>
            <a:custGeom>
              <a:avLst/>
              <a:gdLst>
                <a:gd name="connsiteX0" fmla="*/ 0 w 1390996"/>
                <a:gd name="connsiteY0" fmla="*/ 0 h 374193"/>
                <a:gd name="connsiteX1" fmla="*/ 803564 w 1390996"/>
                <a:gd name="connsiteY1" fmla="*/ 360218 h 374193"/>
                <a:gd name="connsiteX2" fmla="*/ 1390996 w 1390996"/>
                <a:gd name="connsiteY2" fmla="*/ 266007 h 374193"/>
                <a:gd name="connsiteX0" fmla="*/ 0 w 1535374"/>
                <a:gd name="connsiteY0" fmla="*/ 0 h 493452"/>
                <a:gd name="connsiteX1" fmla="*/ 947942 w 1535374"/>
                <a:gd name="connsiteY1" fmla="*/ 436418 h 493452"/>
                <a:gd name="connsiteX2" fmla="*/ 1535374 w 1535374"/>
                <a:gd name="connsiteY2" fmla="*/ 342207 h 493452"/>
                <a:gd name="connsiteX0" fmla="*/ 0 w 1535374"/>
                <a:gd name="connsiteY0" fmla="*/ 0 h 342207"/>
                <a:gd name="connsiteX1" fmla="*/ 1535374 w 1535374"/>
                <a:gd name="connsiteY1" fmla="*/ 342207 h 342207"/>
              </a:gdLst>
              <a:ahLst/>
              <a:cxnLst>
                <a:cxn ang="0">
                  <a:pos x="connsiteX0" y="connsiteY0"/>
                </a:cxn>
                <a:cxn ang="0">
                  <a:pos x="connsiteX1" y="connsiteY1"/>
                </a:cxn>
              </a:cxnLst>
              <a:rect l="l" t="t" r="r" b="b"/>
              <a:pathLst>
                <a:path w="1535374" h="342207">
                  <a:moveTo>
                    <a:pt x="0" y="0"/>
                  </a:moveTo>
                  <a:lnTo>
                    <a:pt x="1535374" y="342207"/>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 forme 76"/>
            <p:cNvSpPr/>
            <p:nvPr/>
          </p:nvSpPr>
          <p:spPr>
            <a:xfrm>
              <a:off x="1407263" y="4619363"/>
              <a:ext cx="1658401" cy="304800"/>
            </a:xfrm>
            <a:custGeom>
              <a:avLst/>
              <a:gdLst>
                <a:gd name="connsiteX0" fmla="*/ 0 w 1346662"/>
                <a:gd name="connsiteY0" fmla="*/ 0 h 338451"/>
                <a:gd name="connsiteX1" fmla="*/ 509847 w 1346662"/>
                <a:gd name="connsiteY1" fmla="*/ 310342 h 338451"/>
                <a:gd name="connsiteX2" fmla="*/ 1346662 w 1346662"/>
                <a:gd name="connsiteY2" fmla="*/ 304800 h 338451"/>
                <a:gd name="connsiteX0" fmla="*/ 0 w 1346662"/>
                <a:gd name="connsiteY0" fmla="*/ 0 h 304800"/>
                <a:gd name="connsiteX1" fmla="*/ 1346662 w 1346662"/>
                <a:gd name="connsiteY1" fmla="*/ 304800 h 304800"/>
              </a:gdLst>
              <a:ahLst/>
              <a:cxnLst>
                <a:cxn ang="0">
                  <a:pos x="connsiteX0" y="connsiteY0"/>
                </a:cxn>
                <a:cxn ang="0">
                  <a:pos x="connsiteX1" y="connsiteY1"/>
                </a:cxn>
              </a:cxnLst>
              <a:rect l="l" t="t" r="r" b="b"/>
              <a:pathLst>
                <a:path w="1346662" h="304800">
                  <a:moveTo>
                    <a:pt x="0" y="0"/>
                  </a:moveTo>
                  <a:lnTo>
                    <a:pt x="1346662" y="304800"/>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 name="Groupe 78noire"/>
          <p:cNvGrpSpPr/>
          <p:nvPr/>
        </p:nvGrpSpPr>
        <p:grpSpPr>
          <a:xfrm>
            <a:off x="672182" y="4000065"/>
            <a:ext cx="1069174" cy="924098"/>
            <a:chOff x="1219200" y="4000065"/>
            <a:chExt cx="1890798" cy="924098"/>
          </a:xfrm>
        </p:grpSpPr>
        <p:sp>
          <p:nvSpPr>
            <p:cNvPr id="80" name="Forme libre : forme 75"/>
            <p:cNvSpPr/>
            <p:nvPr/>
          </p:nvSpPr>
          <p:spPr>
            <a:xfrm>
              <a:off x="1219200" y="4000065"/>
              <a:ext cx="1890798" cy="342207"/>
            </a:xfrm>
            <a:custGeom>
              <a:avLst/>
              <a:gdLst>
                <a:gd name="connsiteX0" fmla="*/ 0 w 1390996"/>
                <a:gd name="connsiteY0" fmla="*/ 0 h 374193"/>
                <a:gd name="connsiteX1" fmla="*/ 803564 w 1390996"/>
                <a:gd name="connsiteY1" fmla="*/ 360218 h 374193"/>
                <a:gd name="connsiteX2" fmla="*/ 1390996 w 1390996"/>
                <a:gd name="connsiteY2" fmla="*/ 266007 h 374193"/>
                <a:gd name="connsiteX0" fmla="*/ 0 w 1535374"/>
                <a:gd name="connsiteY0" fmla="*/ 0 h 493452"/>
                <a:gd name="connsiteX1" fmla="*/ 947942 w 1535374"/>
                <a:gd name="connsiteY1" fmla="*/ 436418 h 493452"/>
                <a:gd name="connsiteX2" fmla="*/ 1535374 w 1535374"/>
                <a:gd name="connsiteY2" fmla="*/ 342207 h 493452"/>
                <a:gd name="connsiteX0" fmla="*/ 0 w 1535374"/>
                <a:gd name="connsiteY0" fmla="*/ 0 h 342207"/>
                <a:gd name="connsiteX1" fmla="*/ 1535374 w 1535374"/>
                <a:gd name="connsiteY1" fmla="*/ 342207 h 342207"/>
              </a:gdLst>
              <a:ahLst/>
              <a:cxnLst>
                <a:cxn ang="0">
                  <a:pos x="connsiteX0" y="connsiteY0"/>
                </a:cxn>
                <a:cxn ang="0">
                  <a:pos x="connsiteX1" y="connsiteY1"/>
                </a:cxn>
              </a:cxnLst>
              <a:rect l="l" t="t" r="r" b="b"/>
              <a:pathLst>
                <a:path w="1535374" h="342207">
                  <a:moveTo>
                    <a:pt x="0" y="0"/>
                  </a:moveTo>
                  <a:lnTo>
                    <a:pt x="1535374" y="342207"/>
                  </a:lnTo>
                </a:path>
              </a:pathLst>
            </a:custGeom>
            <a:noFill/>
            <a:ln w="22225">
              <a:solidFill>
                <a:schemeClr val="tx1"/>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Forme libre : forme 76"/>
            <p:cNvSpPr/>
            <p:nvPr/>
          </p:nvSpPr>
          <p:spPr>
            <a:xfrm>
              <a:off x="1407263" y="4619363"/>
              <a:ext cx="1658401" cy="304800"/>
            </a:xfrm>
            <a:custGeom>
              <a:avLst/>
              <a:gdLst>
                <a:gd name="connsiteX0" fmla="*/ 0 w 1346662"/>
                <a:gd name="connsiteY0" fmla="*/ 0 h 338451"/>
                <a:gd name="connsiteX1" fmla="*/ 509847 w 1346662"/>
                <a:gd name="connsiteY1" fmla="*/ 310342 h 338451"/>
                <a:gd name="connsiteX2" fmla="*/ 1346662 w 1346662"/>
                <a:gd name="connsiteY2" fmla="*/ 304800 h 338451"/>
                <a:gd name="connsiteX0" fmla="*/ 0 w 1346662"/>
                <a:gd name="connsiteY0" fmla="*/ 0 h 304800"/>
                <a:gd name="connsiteX1" fmla="*/ 1346662 w 1346662"/>
                <a:gd name="connsiteY1" fmla="*/ 304800 h 304800"/>
              </a:gdLst>
              <a:ahLst/>
              <a:cxnLst>
                <a:cxn ang="0">
                  <a:pos x="connsiteX0" y="connsiteY0"/>
                </a:cxn>
                <a:cxn ang="0">
                  <a:pos x="connsiteX1" y="connsiteY1"/>
                </a:cxn>
              </a:cxnLst>
              <a:rect l="l" t="t" r="r" b="b"/>
              <a:pathLst>
                <a:path w="1346662" h="304800">
                  <a:moveTo>
                    <a:pt x="0" y="0"/>
                  </a:moveTo>
                  <a:lnTo>
                    <a:pt x="1346662" y="304800"/>
                  </a:lnTo>
                </a:path>
              </a:pathLst>
            </a:custGeom>
            <a:noFill/>
            <a:ln w="22225">
              <a:solidFill>
                <a:schemeClr val="tx1"/>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Forme libre : forme 70Rouge"/>
          <p:cNvSpPr/>
          <p:nvPr/>
        </p:nvSpPr>
        <p:spPr>
          <a:xfrm rot="13333501">
            <a:off x="575633" y="2557182"/>
            <a:ext cx="1673629" cy="404897"/>
          </a:xfrm>
          <a:custGeom>
            <a:avLst/>
            <a:gdLst>
              <a:gd name="connsiteX0" fmla="*/ 0 w 1596044"/>
              <a:gd name="connsiteY0" fmla="*/ 0 h 404897"/>
              <a:gd name="connsiteX1" fmla="*/ 698269 w 1596044"/>
              <a:gd name="connsiteY1" fmla="*/ 387927 h 404897"/>
              <a:gd name="connsiteX2" fmla="*/ 1596044 w 1596044"/>
              <a:gd name="connsiteY2" fmla="*/ 299258 h 404897"/>
            </a:gdLst>
            <a:ahLst/>
            <a:cxnLst>
              <a:cxn ang="0">
                <a:pos x="connsiteX0" y="connsiteY0"/>
              </a:cxn>
              <a:cxn ang="0">
                <a:pos x="connsiteX1" y="connsiteY1"/>
              </a:cxn>
              <a:cxn ang="0">
                <a:pos x="connsiteX2" y="connsiteY2"/>
              </a:cxn>
            </a:cxnLst>
            <a:rect l="l" t="t" r="r" b="b"/>
            <a:pathLst>
              <a:path w="1596044" h="404897">
                <a:moveTo>
                  <a:pt x="0" y="0"/>
                </a:moveTo>
                <a:cubicBezTo>
                  <a:pt x="216131" y="169025"/>
                  <a:pt x="432262" y="338051"/>
                  <a:pt x="698269" y="387927"/>
                </a:cubicBezTo>
                <a:cubicBezTo>
                  <a:pt x="964276" y="437803"/>
                  <a:pt x="1280160" y="368530"/>
                  <a:pt x="1596044" y="299258"/>
                </a:cubicBezTo>
              </a:path>
            </a:pathLst>
          </a:custGeom>
          <a:noFill/>
          <a:ln w="22225">
            <a:solidFill>
              <a:srgbClr val="FF0000"/>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Forme libre : forme 70Noire"/>
          <p:cNvSpPr/>
          <p:nvPr/>
        </p:nvSpPr>
        <p:spPr>
          <a:xfrm rot="13333501">
            <a:off x="575633" y="2561931"/>
            <a:ext cx="1673629" cy="404897"/>
          </a:xfrm>
          <a:custGeom>
            <a:avLst/>
            <a:gdLst>
              <a:gd name="connsiteX0" fmla="*/ 0 w 1596044"/>
              <a:gd name="connsiteY0" fmla="*/ 0 h 404897"/>
              <a:gd name="connsiteX1" fmla="*/ 698269 w 1596044"/>
              <a:gd name="connsiteY1" fmla="*/ 387927 h 404897"/>
              <a:gd name="connsiteX2" fmla="*/ 1596044 w 1596044"/>
              <a:gd name="connsiteY2" fmla="*/ 299258 h 404897"/>
            </a:gdLst>
            <a:ahLst/>
            <a:cxnLst>
              <a:cxn ang="0">
                <a:pos x="connsiteX0" y="connsiteY0"/>
              </a:cxn>
              <a:cxn ang="0">
                <a:pos x="connsiteX1" y="connsiteY1"/>
              </a:cxn>
              <a:cxn ang="0">
                <a:pos x="connsiteX2" y="connsiteY2"/>
              </a:cxn>
            </a:cxnLst>
            <a:rect l="l" t="t" r="r" b="b"/>
            <a:pathLst>
              <a:path w="1596044" h="404897">
                <a:moveTo>
                  <a:pt x="0" y="0"/>
                </a:moveTo>
                <a:cubicBezTo>
                  <a:pt x="216131" y="169025"/>
                  <a:pt x="432262" y="338051"/>
                  <a:pt x="698269" y="387927"/>
                </a:cubicBezTo>
                <a:cubicBezTo>
                  <a:pt x="964276" y="437803"/>
                  <a:pt x="1280160" y="368530"/>
                  <a:pt x="1596044" y="299258"/>
                </a:cubicBezTo>
              </a:path>
            </a:pathLst>
          </a:custGeom>
          <a:noFill/>
          <a:ln w="22225">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 forme 74"/>
          <p:cNvSpPr/>
          <p:nvPr/>
        </p:nvSpPr>
        <p:spPr>
          <a:xfrm rot="1842613">
            <a:off x="2165756" y="4456845"/>
            <a:ext cx="1264270" cy="476948"/>
          </a:xfrm>
          <a:custGeom>
            <a:avLst/>
            <a:gdLst>
              <a:gd name="connsiteX0" fmla="*/ 1740131 w 1740131"/>
              <a:gd name="connsiteY0" fmla="*/ 0 h 1183946"/>
              <a:gd name="connsiteX1" fmla="*/ 1069571 w 1740131"/>
              <a:gd name="connsiteY1" fmla="*/ 1041862 h 1183946"/>
              <a:gd name="connsiteX2" fmla="*/ 0 w 1740131"/>
              <a:gd name="connsiteY2" fmla="*/ 1147157 h 1183946"/>
              <a:gd name="connsiteX0" fmla="*/ 1700669 w 1700669"/>
              <a:gd name="connsiteY0" fmla="*/ 0 h 1060174"/>
              <a:gd name="connsiteX1" fmla="*/ 1069571 w 1700669"/>
              <a:gd name="connsiteY1" fmla="*/ 893679 h 1060174"/>
              <a:gd name="connsiteX2" fmla="*/ 0 w 1700669"/>
              <a:gd name="connsiteY2" fmla="*/ 998974 h 1060174"/>
            </a:gdLst>
            <a:ahLst/>
            <a:cxnLst>
              <a:cxn ang="0">
                <a:pos x="connsiteX0" y="connsiteY0"/>
              </a:cxn>
              <a:cxn ang="0">
                <a:pos x="connsiteX1" y="connsiteY1"/>
              </a:cxn>
              <a:cxn ang="0">
                <a:pos x="connsiteX2" y="connsiteY2"/>
              </a:cxn>
            </a:cxnLst>
            <a:rect l="l" t="t" r="r" b="b"/>
            <a:pathLst>
              <a:path w="1700669" h="1060174">
                <a:moveTo>
                  <a:pt x="1700669" y="0"/>
                </a:moveTo>
                <a:cubicBezTo>
                  <a:pt x="1510400" y="425334"/>
                  <a:pt x="1353016" y="727183"/>
                  <a:pt x="1069571" y="893679"/>
                </a:cubicBezTo>
                <a:cubicBezTo>
                  <a:pt x="786126" y="1060175"/>
                  <a:pt x="389774" y="1041923"/>
                  <a:pt x="0" y="998974"/>
                </a:cubicBez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Forme libre : forme 74noire"/>
          <p:cNvSpPr/>
          <p:nvPr/>
        </p:nvSpPr>
        <p:spPr>
          <a:xfrm rot="1901318">
            <a:off x="2161256" y="4450232"/>
            <a:ext cx="1269127" cy="468456"/>
          </a:xfrm>
          <a:custGeom>
            <a:avLst/>
            <a:gdLst>
              <a:gd name="connsiteX0" fmla="*/ 1740131 w 1740131"/>
              <a:gd name="connsiteY0" fmla="*/ 0 h 1183946"/>
              <a:gd name="connsiteX1" fmla="*/ 1069571 w 1740131"/>
              <a:gd name="connsiteY1" fmla="*/ 1041862 h 1183946"/>
              <a:gd name="connsiteX2" fmla="*/ 0 w 1740131"/>
              <a:gd name="connsiteY2" fmla="*/ 1147157 h 1183946"/>
            </a:gdLst>
            <a:ahLst/>
            <a:cxnLst>
              <a:cxn ang="0">
                <a:pos x="connsiteX0" y="connsiteY0"/>
              </a:cxn>
              <a:cxn ang="0">
                <a:pos x="connsiteX1" y="connsiteY1"/>
              </a:cxn>
              <a:cxn ang="0">
                <a:pos x="connsiteX2" y="connsiteY2"/>
              </a:cxn>
            </a:cxnLst>
            <a:rect l="l" t="t" r="r" b="b"/>
            <a:pathLst>
              <a:path w="1740131" h="1183946">
                <a:moveTo>
                  <a:pt x="1740131" y="0"/>
                </a:moveTo>
                <a:cubicBezTo>
                  <a:pt x="1549862" y="425334"/>
                  <a:pt x="1359593" y="850669"/>
                  <a:pt x="1069571" y="1041862"/>
                </a:cubicBezTo>
                <a:cubicBezTo>
                  <a:pt x="779549" y="1233055"/>
                  <a:pt x="389774" y="1190106"/>
                  <a:pt x="0" y="1147157"/>
                </a:cubicBezTo>
              </a:path>
            </a:pathLst>
          </a:custGeom>
          <a:noFill/>
          <a:ln w="22225">
            <a:solidFill>
              <a:schemeClr val="tx1"/>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rouge"/>
          <p:cNvSpPr txBox="1"/>
          <p:nvPr/>
        </p:nvSpPr>
        <p:spPr>
          <a:xfrm>
            <a:off x="1972395" y="4597841"/>
            <a:ext cx="525665" cy="461665"/>
          </a:xfrm>
          <a:prstGeom prst="rect">
            <a:avLst/>
          </a:prstGeom>
          <a:noFill/>
        </p:spPr>
        <p:txBody>
          <a:bodyPr wrap="square" rtlCol="0">
            <a:spAutoFit/>
          </a:bodyPr>
          <a:lstStyle/>
          <a:p>
            <a:r>
              <a:rPr lang="fr-FR" sz="2400" b="1" i="1" dirty="0" err="1">
                <a:solidFill>
                  <a:srgbClr val="FF0000"/>
                </a:solidFill>
              </a:rPr>
              <a:t>pr</a:t>
            </a:r>
            <a:endParaRPr lang="fr-FR" sz="2400" b="1" i="1" dirty="0">
              <a:solidFill>
                <a:srgbClr val="FF0000"/>
              </a:solidFill>
            </a:endParaRPr>
          </a:p>
        </p:txBody>
      </p:sp>
      <p:sp>
        <p:nvSpPr>
          <p:cNvPr id="84" name="ZoneTexte 83noir"/>
          <p:cNvSpPr txBox="1"/>
          <p:nvPr/>
        </p:nvSpPr>
        <p:spPr>
          <a:xfrm>
            <a:off x="1972395" y="4596240"/>
            <a:ext cx="525665" cy="461665"/>
          </a:xfrm>
          <a:prstGeom prst="rect">
            <a:avLst/>
          </a:prstGeom>
          <a:noFill/>
        </p:spPr>
        <p:txBody>
          <a:bodyPr wrap="square" rtlCol="0">
            <a:spAutoFit/>
          </a:bodyPr>
          <a:lstStyle/>
          <a:p>
            <a:r>
              <a:rPr lang="fr-FR" sz="2400" b="1" i="1" dirty="0" err="1"/>
              <a:t>pr</a:t>
            </a:r>
            <a:endParaRPr lang="fr-FR" sz="2400" b="1" i="1" dirty="0"/>
          </a:p>
        </p:txBody>
      </p:sp>
      <p:sp>
        <p:nvSpPr>
          <p:cNvPr id="92" name="Ellipse 91"/>
          <p:cNvSpPr/>
          <p:nvPr/>
        </p:nvSpPr>
        <p:spPr>
          <a:xfrm>
            <a:off x="4389016" y="3634125"/>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97" name="Connecteur droit avec flèche 96rouge"/>
          <p:cNvCxnSpPr/>
          <p:nvPr/>
        </p:nvCxnSpPr>
        <p:spPr>
          <a:xfrm flipV="1">
            <a:off x="2271032" y="3689405"/>
            <a:ext cx="2088000" cy="812745"/>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Connecteur droit avec flèche 72bleu"/>
          <p:cNvCxnSpPr/>
          <p:nvPr/>
        </p:nvCxnSpPr>
        <p:spPr>
          <a:xfrm flipV="1">
            <a:off x="2251982" y="3665551"/>
            <a:ext cx="2121238" cy="836599"/>
          </a:xfrm>
          <a:prstGeom prst="straightConnector1">
            <a:avLst/>
          </a:prstGeom>
          <a:ln w="22225">
            <a:solidFill>
              <a:srgbClr val="005ED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4" name="Groupe 53"/>
          <p:cNvGrpSpPr/>
          <p:nvPr/>
        </p:nvGrpSpPr>
        <p:grpSpPr>
          <a:xfrm>
            <a:off x="559084" y="3941849"/>
            <a:ext cx="279400" cy="698500"/>
            <a:chOff x="1092200" y="3943350"/>
            <a:chExt cx="279400" cy="698500"/>
          </a:xfrm>
          <a:solidFill>
            <a:srgbClr val="FF0000"/>
          </a:solidFill>
        </p:grpSpPr>
        <p:sp>
          <p:nvSpPr>
            <p:cNvPr id="55" name="Ellipse 54"/>
            <p:cNvSpPr/>
            <p:nvPr/>
          </p:nvSpPr>
          <p:spPr>
            <a:xfrm>
              <a:off x="1092200" y="3943350"/>
              <a:ext cx="88900" cy="88900"/>
            </a:xfrm>
            <a:prstGeom prst="ellipse">
              <a:avLst/>
            </a:prstGeom>
            <a:grp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Ellipse 58"/>
            <p:cNvSpPr/>
            <p:nvPr/>
          </p:nvSpPr>
          <p:spPr>
            <a:xfrm>
              <a:off x="1282700" y="4552950"/>
              <a:ext cx="88900" cy="88900"/>
            </a:xfrm>
            <a:prstGeom prst="ellipse">
              <a:avLst/>
            </a:prstGeom>
            <a:grp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60" name="ZoneTexte 59"/>
          <p:cNvSpPr txBox="1"/>
          <p:nvPr/>
        </p:nvSpPr>
        <p:spPr>
          <a:xfrm>
            <a:off x="5033888" y="1962986"/>
            <a:ext cx="4030177" cy="1200329"/>
          </a:xfrm>
          <a:prstGeom prst="rect">
            <a:avLst/>
          </a:prstGeom>
          <a:noFill/>
        </p:spPr>
        <p:txBody>
          <a:bodyPr wrap="square" rtlCol="0">
            <a:spAutoFit/>
          </a:bodyPr>
          <a:lstStyle/>
          <a:p>
            <a:pPr algn="just"/>
            <a:r>
              <a:rPr lang="en-GB">
                <a:solidFill>
                  <a:schemeClr val="bg1"/>
                </a:solidFill>
              </a:rPr>
              <a:t>1. </a:t>
            </a:r>
            <a:r>
              <a:rPr lang="en-GB" i="1">
                <a:solidFill>
                  <a:schemeClr val="bg1"/>
                </a:solidFill>
              </a:rPr>
              <a:t>Observation</a:t>
            </a:r>
            <a:r>
              <a:rPr lang="en-GB">
                <a:solidFill>
                  <a:schemeClr val="bg1"/>
                </a:solidFill>
              </a:rPr>
              <a:t>: Formation of the</a:t>
            </a:r>
            <a:r>
              <a:rPr lang="en-GB" i="1">
                <a:solidFill>
                  <a:schemeClr val="bg1"/>
                </a:solidFill>
              </a:rPr>
              <a:t> landscape of </a:t>
            </a:r>
            <a:r>
              <a:rPr lang="en-GB">
                <a:solidFill>
                  <a:schemeClr val="bg1"/>
                </a:solidFill>
              </a:rPr>
              <a:t>CR at t. It is an ES on [t, t'] whose components are links activating at least 1 component of CR during the step.</a:t>
            </a:r>
          </a:p>
        </p:txBody>
      </p:sp>
      <p:sp>
        <p:nvSpPr>
          <p:cNvPr id="62" name="ZoneTexte 61"/>
          <p:cNvSpPr txBox="1"/>
          <p:nvPr/>
        </p:nvSpPr>
        <p:spPr>
          <a:xfrm>
            <a:off x="5039054" y="3262614"/>
            <a:ext cx="4030177" cy="1477328"/>
          </a:xfrm>
          <a:prstGeom prst="rect">
            <a:avLst/>
          </a:prstGeom>
          <a:noFill/>
        </p:spPr>
        <p:txBody>
          <a:bodyPr wrap="square" rtlCol="0">
            <a:spAutoFit/>
          </a:bodyPr>
          <a:lstStyle/>
          <a:p>
            <a:pPr algn="just"/>
            <a:r>
              <a:rPr lang="en-GB" dirty="0">
                <a:solidFill>
                  <a:schemeClr val="bg1"/>
                </a:solidFill>
              </a:rPr>
              <a:t>2. </a:t>
            </a:r>
            <a:r>
              <a:rPr lang="en-GB" i="1" dirty="0">
                <a:solidFill>
                  <a:schemeClr val="bg1"/>
                </a:solidFill>
              </a:rPr>
              <a:t>Decision</a:t>
            </a:r>
            <a:r>
              <a:rPr lang="en-GB" dirty="0">
                <a:solidFill>
                  <a:schemeClr val="bg1"/>
                </a:solidFill>
              </a:rPr>
              <a:t>: selection of an admissible procedure </a:t>
            </a:r>
            <a:r>
              <a:rPr lang="en-GB" dirty="0" err="1">
                <a:solidFill>
                  <a:schemeClr val="bg1"/>
                </a:solidFill>
              </a:rPr>
              <a:t>Pr</a:t>
            </a:r>
            <a:r>
              <a:rPr lang="en-GB" dirty="0">
                <a:solidFill>
                  <a:schemeClr val="bg1"/>
                </a:solidFill>
              </a:rPr>
              <a:t> with the help of the memory (seen via </a:t>
            </a:r>
            <a:r>
              <a:rPr lang="en-GB" i="1" dirty="0" err="1">
                <a:solidFill>
                  <a:schemeClr val="bg1"/>
                </a:solidFill>
              </a:rPr>
              <a:t>pr</a:t>
            </a:r>
            <a:r>
              <a:rPr lang="en-GB" i="1" dirty="0">
                <a:solidFill>
                  <a:schemeClr val="bg1"/>
                </a:solidFill>
              </a:rPr>
              <a:t> </a:t>
            </a:r>
            <a:r>
              <a:rPr lang="en-GB" dirty="0">
                <a:solidFill>
                  <a:schemeClr val="bg1"/>
                </a:solidFill>
              </a:rPr>
              <a:t>in the landscape). Sending of the commands of </a:t>
            </a:r>
            <a:r>
              <a:rPr lang="en-GB" dirty="0" err="1">
                <a:solidFill>
                  <a:schemeClr val="bg1"/>
                </a:solidFill>
              </a:rPr>
              <a:t>Pr</a:t>
            </a:r>
            <a:r>
              <a:rPr lang="en-GB" dirty="0">
                <a:solidFill>
                  <a:schemeClr val="bg1"/>
                </a:solidFill>
              </a:rPr>
              <a:t> to its effectors E via CR.</a:t>
            </a:r>
          </a:p>
        </p:txBody>
      </p:sp>
      <p:sp>
        <p:nvSpPr>
          <p:cNvPr id="63" name="ZoneTexte 62"/>
          <p:cNvSpPr txBox="1"/>
          <p:nvPr/>
        </p:nvSpPr>
        <p:spPr>
          <a:xfrm>
            <a:off x="5039054" y="4939374"/>
            <a:ext cx="4030177" cy="1231106"/>
          </a:xfrm>
          <a:prstGeom prst="rect">
            <a:avLst/>
          </a:prstGeom>
          <a:noFill/>
        </p:spPr>
        <p:txBody>
          <a:bodyPr wrap="square" rtlCol="0">
            <a:spAutoFit/>
          </a:bodyPr>
          <a:lstStyle/>
          <a:p>
            <a:pPr algn="just"/>
            <a:r>
              <a:rPr lang="en-GB" sz="2000" dirty="0">
                <a:solidFill>
                  <a:schemeClr val="bg1"/>
                </a:solidFill>
              </a:rPr>
              <a:t>3. </a:t>
            </a:r>
            <a:r>
              <a:rPr lang="en-GB" sz="2000" i="1" dirty="0">
                <a:solidFill>
                  <a:schemeClr val="bg1"/>
                </a:solidFill>
              </a:rPr>
              <a:t>Action</a:t>
            </a:r>
            <a:r>
              <a:rPr lang="en-GB" dirty="0">
                <a:solidFill>
                  <a:schemeClr val="bg1"/>
                </a:solidFill>
              </a:rPr>
              <a:t>: the dynamic realizing </a:t>
            </a:r>
            <a:r>
              <a:rPr lang="en-GB" dirty="0" err="1">
                <a:solidFill>
                  <a:schemeClr val="bg1"/>
                </a:solidFill>
              </a:rPr>
              <a:t>Pr</a:t>
            </a:r>
            <a:r>
              <a:rPr lang="en-GB" dirty="0">
                <a:solidFill>
                  <a:schemeClr val="bg1"/>
                </a:solidFill>
              </a:rPr>
              <a:t> can often be </a:t>
            </a:r>
            <a:r>
              <a:rPr lang="en-GB" dirty="0" err="1">
                <a:solidFill>
                  <a:schemeClr val="bg1"/>
                </a:solidFill>
              </a:rPr>
              <a:t>modeled</a:t>
            </a:r>
            <a:r>
              <a:rPr lang="en-GB" dirty="0">
                <a:solidFill>
                  <a:schemeClr val="bg1"/>
                </a:solidFill>
              </a:rPr>
              <a:t> by ODE in terms of attributes. Evaluation of the results at t'. </a:t>
            </a:r>
            <a:r>
              <a:rPr lang="en-GB" dirty="0">
                <a:solidFill>
                  <a:schemeClr val="bg1"/>
                </a:solidFill>
                <a:sym typeface="Wingdings" panose="05000000000000000000" pitchFamily="2" charset="2"/>
              </a:rPr>
              <a:t></a:t>
            </a:r>
            <a:r>
              <a:rPr lang="en-GB" dirty="0">
                <a:solidFill>
                  <a:schemeClr val="bg1"/>
                </a:solidFill>
              </a:rPr>
              <a:t> Fracture if objectives not achieved.</a:t>
            </a:r>
          </a:p>
        </p:txBody>
      </p:sp>
      <p:sp>
        <p:nvSpPr>
          <p:cNvPr id="64" name="ZoneTexte 63"/>
          <p:cNvSpPr txBox="1"/>
          <p:nvPr/>
        </p:nvSpPr>
        <p:spPr>
          <a:xfrm>
            <a:off x="1367344" y="99193"/>
            <a:ext cx="6411883" cy="461665"/>
          </a:xfrm>
          <a:prstGeom prst="rect">
            <a:avLst/>
          </a:prstGeom>
          <a:noFill/>
        </p:spPr>
        <p:txBody>
          <a:bodyPr wrap="square" rtlCol="0">
            <a:spAutoFit/>
          </a:bodyPr>
          <a:lstStyle/>
          <a:p>
            <a:pPr algn="ctr"/>
            <a:r>
              <a:rPr lang="fr-FR" sz="2400" b="1" dirty="0">
                <a:solidFill>
                  <a:schemeClr val="bg1"/>
                </a:solidFill>
              </a:rPr>
              <a:t>One </a:t>
            </a:r>
            <a:r>
              <a:rPr lang="fr-FR" sz="2400" b="1" dirty="0" err="1">
                <a:solidFill>
                  <a:schemeClr val="bg1"/>
                </a:solidFill>
              </a:rPr>
              <a:t>step</a:t>
            </a:r>
            <a:r>
              <a:rPr lang="fr-FR" sz="2400" b="1" dirty="0">
                <a:solidFill>
                  <a:schemeClr val="bg1"/>
                </a:solidFill>
              </a:rPr>
              <a:t> of a </a:t>
            </a:r>
            <a:r>
              <a:rPr lang="fr-FR" sz="2400" b="1" dirty="0" err="1">
                <a:solidFill>
                  <a:schemeClr val="bg1"/>
                </a:solidFill>
              </a:rPr>
              <a:t>co-regulator</a:t>
            </a:r>
            <a:r>
              <a:rPr lang="fr-FR" sz="2400" b="1" dirty="0">
                <a:solidFill>
                  <a:schemeClr val="bg1"/>
                </a:solidFill>
              </a:rPr>
              <a:t> CR   </a:t>
            </a:r>
          </a:p>
        </p:txBody>
      </p:sp>
      <p:sp>
        <p:nvSpPr>
          <p:cNvPr id="65" name="ZoneTexte 64"/>
          <p:cNvSpPr txBox="1"/>
          <p:nvPr/>
        </p:nvSpPr>
        <p:spPr>
          <a:xfrm>
            <a:off x="260466" y="866202"/>
            <a:ext cx="8744049" cy="1015663"/>
          </a:xfrm>
          <a:prstGeom prst="rect">
            <a:avLst/>
          </a:prstGeom>
          <a:noFill/>
        </p:spPr>
        <p:txBody>
          <a:bodyPr wrap="square" rtlCol="0">
            <a:spAutoFit/>
          </a:bodyPr>
          <a:lstStyle/>
          <a:p>
            <a:pPr algn="just"/>
            <a:r>
              <a:rPr lang="en-GB" sz="2000" dirty="0">
                <a:solidFill>
                  <a:schemeClr val="bg1"/>
                </a:solidFill>
              </a:rPr>
              <a:t>A co-regulator CR  acts stepwise as a </a:t>
            </a:r>
            <a:r>
              <a:rPr lang="en-GB" sz="2000" i="1" dirty="0">
                <a:solidFill>
                  <a:schemeClr val="bg1"/>
                </a:solidFill>
              </a:rPr>
              <a:t>hybrid system </a:t>
            </a:r>
            <a:r>
              <a:rPr lang="en-GB" sz="2000" dirty="0">
                <a:solidFill>
                  <a:schemeClr val="bg1"/>
                </a:solidFill>
              </a:rPr>
              <a:t>with 2 timescales: the continuous 'clock' time of the system and its own discrete timescale delimiting its steps. A step from t to t' is divided in 3 more or less overlapping phases.</a:t>
            </a:r>
          </a:p>
        </p:txBody>
      </p:sp>
    </p:spTree>
    <p:extLst>
      <p:ext uri="{BB962C8B-B14F-4D97-AF65-F5344CB8AC3E}">
        <p14:creationId xmlns:p14="http://schemas.microsoft.com/office/powerpoint/2010/main" val="138882153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22" presetClass="exit" presetSubtype="8" fill="hold" nodeType="withEffect">
                                  <p:stCondLst>
                                    <p:cond delay="0"/>
                                  </p:stCondLst>
                                  <p:childTnLst>
                                    <p:animEffect transition="out" filter="wipe(left)">
                                      <p:cBhvr>
                                        <p:cTn id="9" dur="3000"/>
                                        <p:tgtEl>
                                          <p:spTgt spid="3"/>
                                        </p:tgtEl>
                                      </p:cBhvr>
                                    </p:animEffect>
                                    <p:set>
                                      <p:cBhvr>
                                        <p:cTn id="10" dur="1" fill="hold">
                                          <p:stCondLst>
                                            <p:cond delay="2999"/>
                                          </p:stCondLst>
                                        </p:cTn>
                                        <p:tgtEl>
                                          <p:spTgt spid="3"/>
                                        </p:tgtEl>
                                        <p:attrNameLst>
                                          <p:attrName>style.visibility</p:attrName>
                                        </p:attrNameLst>
                                      </p:cBhvr>
                                      <p:to>
                                        <p:strVal val="hidden"/>
                                      </p:to>
                                    </p:set>
                                  </p:childTnLst>
                                </p:cTn>
                              </p:par>
                              <p:par>
                                <p:cTn id="11" presetID="2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3000"/>
                                        <p:tgtEl>
                                          <p:spTgt spid="2"/>
                                        </p:tgtEl>
                                      </p:cBhvr>
                                    </p:animEffect>
                                  </p:childTnLst>
                                </p:cTn>
                              </p:par>
                              <p:par>
                                <p:cTn id="14" presetID="22" presetClass="exit" presetSubtype="1" fill="hold" grpId="0" nodeType="withEffect">
                                  <p:stCondLst>
                                    <p:cond delay="0"/>
                                  </p:stCondLst>
                                  <p:childTnLst>
                                    <p:animEffect transition="out" filter="wipe(up)">
                                      <p:cBhvr>
                                        <p:cTn id="15" dur="3000"/>
                                        <p:tgtEl>
                                          <p:spTgt spid="82"/>
                                        </p:tgtEl>
                                      </p:cBhvr>
                                    </p:animEffect>
                                    <p:set>
                                      <p:cBhvr>
                                        <p:cTn id="16" dur="1" fill="hold">
                                          <p:stCondLst>
                                            <p:cond delay="2999"/>
                                          </p:stCondLst>
                                        </p:cTn>
                                        <p:tgtEl>
                                          <p:spTgt spid="82"/>
                                        </p:tgtEl>
                                        <p:attrNameLst>
                                          <p:attrName>style.visibility</p:attrName>
                                        </p:attrNameLst>
                                      </p:cBhvr>
                                      <p:to>
                                        <p:strVal val="hidden"/>
                                      </p:to>
                                    </p:set>
                                  </p:childTnLst>
                                </p:cTn>
                              </p:par>
                              <p:par>
                                <p:cTn id="17" presetID="22" presetClass="entr" presetSubtype="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3000"/>
                                        <p:tgtEl>
                                          <p:spTgt spid="19"/>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2" fill="hold" grpId="0" nodeType="clickEffect">
                                  <p:stCondLst>
                                    <p:cond delay="0"/>
                                  </p:stCondLst>
                                  <p:childTnLst>
                                    <p:animEffect transition="out" filter="wipe(right)">
                                      <p:cBhvr>
                                        <p:cTn id="27" dur="3000"/>
                                        <p:tgtEl>
                                          <p:spTgt spid="83"/>
                                        </p:tgtEl>
                                      </p:cBhvr>
                                    </p:animEffect>
                                    <p:set>
                                      <p:cBhvr>
                                        <p:cTn id="28" dur="1" fill="hold">
                                          <p:stCondLst>
                                            <p:cond delay="2999"/>
                                          </p:stCondLst>
                                        </p:cTn>
                                        <p:tgtEl>
                                          <p:spTgt spid="83"/>
                                        </p:tgtEl>
                                        <p:attrNameLst>
                                          <p:attrName>style.visibility</p:attrName>
                                        </p:attrNameLst>
                                      </p:cBhvr>
                                      <p:to>
                                        <p:strVal val="hidden"/>
                                      </p:to>
                                    </p:set>
                                  </p:childTnLst>
                                </p:cTn>
                              </p:par>
                              <p:par>
                                <p:cTn id="29" presetID="22" presetClass="entr" presetSubtype="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right)">
                                      <p:cBhvr>
                                        <p:cTn id="31" dur="3000"/>
                                        <p:tgtEl>
                                          <p:spTgt spid="21"/>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xit" presetSubtype="0" fill="hold" grpId="0" nodeType="withEffect">
                                  <p:stCondLst>
                                    <p:cond delay="0"/>
                                  </p:stCondLst>
                                  <p:childTnLst>
                                    <p:animEffect transition="out" filter="fade">
                                      <p:cBhvr>
                                        <p:cTn id="37" dur="2000"/>
                                        <p:tgtEl>
                                          <p:spTgt spid="84"/>
                                        </p:tgtEl>
                                      </p:cBhvr>
                                    </p:animEffect>
                                    <p:set>
                                      <p:cBhvr>
                                        <p:cTn id="38" dur="1" fill="hold">
                                          <p:stCondLst>
                                            <p:cond delay="1999"/>
                                          </p:stCondLst>
                                        </p:cTn>
                                        <p:tgtEl>
                                          <p:spTgt spid="84"/>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20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xit" presetSubtype="8" fill="hold" nodeType="clickEffect">
                                  <p:stCondLst>
                                    <p:cond delay="0"/>
                                  </p:stCondLst>
                                  <p:childTnLst>
                                    <p:animEffect transition="out" filter="wipe(left)">
                                      <p:cBhvr>
                                        <p:cTn id="45" dur="3000"/>
                                        <p:tgtEl>
                                          <p:spTgt spid="73"/>
                                        </p:tgtEl>
                                      </p:cBhvr>
                                    </p:animEffect>
                                    <p:set>
                                      <p:cBhvr>
                                        <p:cTn id="46" dur="1" fill="hold">
                                          <p:stCondLst>
                                            <p:cond delay="2999"/>
                                          </p:stCondLst>
                                        </p:cTn>
                                        <p:tgtEl>
                                          <p:spTgt spid="73"/>
                                        </p:tgtEl>
                                        <p:attrNameLst>
                                          <p:attrName>style.visibility</p:attrName>
                                        </p:attrNameLst>
                                      </p:cBhvr>
                                      <p:to>
                                        <p:strVal val="hidden"/>
                                      </p:to>
                                    </p:set>
                                  </p:childTnLst>
                                </p:cTn>
                              </p:par>
                              <p:par>
                                <p:cTn id="47" presetID="22" presetClass="entr" presetSubtype="8"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wipe(left)">
                                      <p:cBhvr>
                                        <p:cTn id="49" dur="3000"/>
                                        <p:tgtEl>
                                          <p:spTgt spid="97"/>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2" grpId="0" animBg="1"/>
      <p:bldP spid="21" grpId="0" animBg="1"/>
      <p:bldP spid="83" grpId="0" animBg="1"/>
      <p:bldP spid="27" grpId="0"/>
      <p:bldP spid="84" grpId="0"/>
      <p:bldP spid="60" grpId="0"/>
      <p:bldP spid="62" grpId="0"/>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98" name="Rectangle 97"/>
          <p:cNvSpPr/>
          <p:nvPr/>
        </p:nvSpPr>
        <p:spPr>
          <a:xfrm>
            <a:off x="169753" y="2074328"/>
            <a:ext cx="2722305" cy="4065562"/>
          </a:xfrm>
          <a:prstGeom prst="rect">
            <a:avLst/>
          </a:prstGeom>
          <a:solidFill>
            <a:schemeClr val="bg1">
              <a:lumMod val="75000"/>
            </a:schemeClr>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Cube 32"/>
          <p:cNvSpPr/>
          <p:nvPr/>
        </p:nvSpPr>
        <p:spPr>
          <a:xfrm>
            <a:off x="322734" y="2404135"/>
            <a:ext cx="756000" cy="3645787"/>
          </a:xfrm>
          <a:prstGeom prst="cube">
            <a:avLst>
              <a:gd name="adj" fmla="val 8516"/>
            </a:avLst>
          </a:prstGeom>
          <a:solidFill>
            <a:schemeClr val="bg2">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Cube 33"/>
          <p:cNvSpPr/>
          <p:nvPr/>
        </p:nvSpPr>
        <p:spPr>
          <a:xfrm>
            <a:off x="1186550" y="2404135"/>
            <a:ext cx="756000" cy="3645787"/>
          </a:xfrm>
          <a:prstGeom prst="cube">
            <a:avLst>
              <a:gd name="adj" fmla="val 8516"/>
            </a:avLst>
          </a:prstGeom>
          <a:solidFill>
            <a:srgbClr val="C5615F"/>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230545" y="3681637"/>
            <a:ext cx="594579" cy="2310008"/>
          </a:xfrm>
          <a:prstGeom prst="rect">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PATTERN G R"/>
          <p:cNvSpPr/>
          <p:nvPr/>
        </p:nvSpPr>
        <p:spPr>
          <a:xfrm>
            <a:off x="394214" y="3978419"/>
            <a:ext cx="540000" cy="1854000"/>
          </a:xfrm>
          <a:prstGeom prst="ellipse">
            <a:avLst/>
          </a:prstGeom>
          <a:solidFill>
            <a:srgbClr val="FFB3B3"/>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ZoneTexte 34"/>
          <p:cNvSpPr txBox="1"/>
          <p:nvPr/>
        </p:nvSpPr>
        <p:spPr>
          <a:xfrm>
            <a:off x="261617" y="2593169"/>
            <a:ext cx="430887" cy="1512000"/>
          </a:xfrm>
          <a:prstGeom prst="rect">
            <a:avLst/>
          </a:prstGeom>
          <a:noFill/>
        </p:spPr>
        <p:txBody>
          <a:bodyPr vert="vert270" wrap="square" rtlCol="0">
            <a:spAutoFit/>
          </a:bodyPr>
          <a:lstStyle/>
          <a:p>
            <a:pPr algn="r"/>
            <a:r>
              <a:rPr lang="fr-FR" sz="1600" dirty="0" err="1">
                <a:solidFill>
                  <a:schemeClr val="bg1"/>
                </a:solidFill>
              </a:rPr>
              <a:t>receptors</a:t>
            </a:r>
            <a:endParaRPr lang="fr-FR" sz="1600" dirty="0">
              <a:solidFill>
                <a:schemeClr val="bg1"/>
              </a:solidFill>
            </a:endParaRPr>
          </a:p>
        </p:txBody>
      </p:sp>
      <p:sp>
        <p:nvSpPr>
          <p:cNvPr id="36" name="ZoneTexte 35"/>
          <p:cNvSpPr txBox="1"/>
          <p:nvPr/>
        </p:nvSpPr>
        <p:spPr>
          <a:xfrm>
            <a:off x="1102461" y="2593169"/>
            <a:ext cx="430887" cy="1512000"/>
          </a:xfrm>
          <a:prstGeom prst="rect">
            <a:avLst/>
          </a:prstGeom>
          <a:noFill/>
        </p:spPr>
        <p:txBody>
          <a:bodyPr vert="vert270" wrap="square" rtlCol="0">
            <a:spAutoFit/>
          </a:bodyPr>
          <a:lstStyle/>
          <a:p>
            <a:pPr algn="r"/>
            <a:r>
              <a:rPr lang="fr-FR" sz="1600" dirty="0" err="1">
                <a:solidFill>
                  <a:schemeClr val="bg1"/>
                </a:solidFill>
              </a:rPr>
              <a:t>processing</a:t>
            </a:r>
            <a:endParaRPr lang="fr-FR" sz="1600" dirty="0">
              <a:solidFill>
                <a:schemeClr val="bg1"/>
              </a:solidFill>
            </a:endParaRPr>
          </a:p>
        </p:txBody>
      </p:sp>
      <p:sp>
        <p:nvSpPr>
          <p:cNvPr id="37" name="Cube 36"/>
          <p:cNvSpPr/>
          <p:nvPr/>
        </p:nvSpPr>
        <p:spPr>
          <a:xfrm>
            <a:off x="2048643" y="2404135"/>
            <a:ext cx="756000" cy="3645787"/>
          </a:xfrm>
          <a:prstGeom prst="cube">
            <a:avLst>
              <a:gd name="adj" fmla="val 8939"/>
            </a:avLst>
          </a:prstGeom>
          <a:solidFill>
            <a:schemeClr val="accent3">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912314" y="2593169"/>
            <a:ext cx="430887" cy="1512000"/>
          </a:xfrm>
          <a:prstGeom prst="rect">
            <a:avLst/>
          </a:prstGeom>
          <a:noFill/>
        </p:spPr>
        <p:txBody>
          <a:bodyPr vert="vert270" wrap="square" rtlCol="0">
            <a:spAutoFit/>
          </a:bodyPr>
          <a:lstStyle/>
          <a:p>
            <a:pPr algn="r"/>
            <a:r>
              <a:rPr lang="fr-FR" sz="1600" dirty="0" err="1">
                <a:solidFill>
                  <a:schemeClr val="bg1"/>
                </a:solidFill>
              </a:rPr>
              <a:t>memory</a:t>
            </a:r>
            <a:endParaRPr lang="fr-FR" sz="1600" dirty="0">
              <a:solidFill>
                <a:schemeClr val="bg1"/>
              </a:solidFill>
            </a:endParaRPr>
          </a:p>
        </p:txBody>
      </p:sp>
      <p:sp>
        <p:nvSpPr>
          <p:cNvPr id="17" name="ZoneTexte 16"/>
          <p:cNvSpPr txBox="1"/>
          <p:nvPr/>
        </p:nvSpPr>
        <p:spPr>
          <a:xfrm>
            <a:off x="1185231" y="3600274"/>
            <a:ext cx="696704" cy="400110"/>
          </a:xfrm>
          <a:prstGeom prst="rect">
            <a:avLst/>
          </a:prstGeom>
          <a:noFill/>
        </p:spPr>
        <p:txBody>
          <a:bodyPr wrap="square" rtlCol="0">
            <a:spAutoFit/>
          </a:bodyPr>
          <a:lstStyle/>
          <a:p>
            <a:r>
              <a:rPr lang="fr-FR" sz="2000" b="1" dirty="0"/>
              <a:t>CR</a:t>
            </a:r>
          </a:p>
        </p:txBody>
      </p:sp>
      <p:grpSp>
        <p:nvGrpSpPr>
          <p:cNvPr id="2" name="Groupe 77rouge" hidden="1"/>
          <p:cNvGrpSpPr/>
          <p:nvPr/>
        </p:nvGrpSpPr>
        <p:grpSpPr>
          <a:xfrm>
            <a:off x="1219200" y="4000065"/>
            <a:ext cx="2103422" cy="870699"/>
            <a:chOff x="1219200" y="4000065"/>
            <a:chExt cx="2103422" cy="870699"/>
          </a:xfrm>
        </p:grpSpPr>
        <p:sp>
          <p:nvSpPr>
            <p:cNvPr id="22" name="Forme libre : forme 75"/>
            <p:cNvSpPr/>
            <p:nvPr/>
          </p:nvSpPr>
          <p:spPr>
            <a:xfrm>
              <a:off x="1219200" y="4000065"/>
              <a:ext cx="2103422" cy="309385"/>
            </a:xfrm>
            <a:custGeom>
              <a:avLst/>
              <a:gdLst>
                <a:gd name="connsiteX0" fmla="*/ 0 w 1390996"/>
                <a:gd name="connsiteY0" fmla="*/ 0 h 374193"/>
                <a:gd name="connsiteX1" fmla="*/ 803564 w 1390996"/>
                <a:gd name="connsiteY1" fmla="*/ 360218 h 374193"/>
                <a:gd name="connsiteX2" fmla="*/ 1390996 w 1390996"/>
                <a:gd name="connsiteY2" fmla="*/ 266007 h 374193"/>
                <a:gd name="connsiteX0" fmla="*/ 0 w 1535374"/>
                <a:gd name="connsiteY0" fmla="*/ 0 h 493452"/>
                <a:gd name="connsiteX1" fmla="*/ 947942 w 1535374"/>
                <a:gd name="connsiteY1" fmla="*/ 436418 h 493452"/>
                <a:gd name="connsiteX2" fmla="*/ 1535374 w 1535374"/>
                <a:gd name="connsiteY2" fmla="*/ 342207 h 493452"/>
                <a:gd name="connsiteX0" fmla="*/ 0 w 1535374"/>
                <a:gd name="connsiteY0" fmla="*/ 0 h 342207"/>
                <a:gd name="connsiteX1" fmla="*/ 1535374 w 1535374"/>
                <a:gd name="connsiteY1" fmla="*/ 342207 h 342207"/>
              </a:gdLst>
              <a:ahLst/>
              <a:cxnLst>
                <a:cxn ang="0">
                  <a:pos x="connsiteX0" y="connsiteY0"/>
                </a:cxn>
                <a:cxn ang="0">
                  <a:pos x="connsiteX1" y="connsiteY1"/>
                </a:cxn>
              </a:cxnLst>
              <a:rect l="l" t="t" r="r" b="b"/>
              <a:pathLst>
                <a:path w="1535374" h="342207">
                  <a:moveTo>
                    <a:pt x="0" y="0"/>
                  </a:moveTo>
                  <a:lnTo>
                    <a:pt x="1535374" y="342207"/>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 forme 76"/>
            <p:cNvSpPr/>
            <p:nvPr/>
          </p:nvSpPr>
          <p:spPr>
            <a:xfrm>
              <a:off x="1407263" y="4619363"/>
              <a:ext cx="1842931" cy="251401"/>
            </a:xfrm>
            <a:custGeom>
              <a:avLst/>
              <a:gdLst>
                <a:gd name="connsiteX0" fmla="*/ 0 w 1346662"/>
                <a:gd name="connsiteY0" fmla="*/ 0 h 338451"/>
                <a:gd name="connsiteX1" fmla="*/ 509847 w 1346662"/>
                <a:gd name="connsiteY1" fmla="*/ 310342 h 338451"/>
                <a:gd name="connsiteX2" fmla="*/ 1346662 w 1346662"/>
                <a:gd name="connsiteY2" fmla="*/ 304800 h 338451"/>
                <a:gd name="connsiteX0" fmla="*/ 0 w 1346662"/>
                <a:gd name="connsiteY0" fmla="*/ 0 h 304800"/>
                <a:gd name="connsiteX1" fmla="*/ 1346662 w 1346662"/>
                <a:gd name="connsiteY1" fmla="*/ 304800 h 304800"/>
              </a:gdLst>
              <a:ahLst/>
              <a:cxnLst>
                <a:cxn ang="0">
                  <a:pos x="connsiteX0" y="connsiteY0"/>
                </a:cxn>
                <a:cxn ang="0">
                  <a:pos x="connsiteX1" y="connsiteY1"/>
                </a:cxn>
              </a:cxnLst>
              <a:rect l="l" t="t" r="r" b="b"/>
              <a:pathLst>
                <a:path w="1346662" h="304800">
                  <a:moveTo>
                    <a:pt x="0" y="0"/>
                  </a:moveTo>
                  <a:lnTo>
                    <a:pt x="1346662" y="304800"/>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69" name="Connecteur droit avec flèche 25 R"/>
          <p:cNvCxnSpPr/>
          <p:nvPr/>
        </p:nvCxnSpPr>
        <p:spPr>
          <a:xfrm>
            <a:off x="818608" y="5267284"/>
            <a:ext cx="555106" cy="24093"/>
          </a:xfrm>
          <a:prstGeom prst="straightConnector1">
            <a:avLst/>
          </a:prstGeom>
          <a:noFill/>
          <a:ln w="190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26" name="Connecteur droit avec flèche 25 N"/>
          <p:cNvCxnSpPr/>
          <p:nvPr/>
        </p:nvCxnSpPr>
        <p:spPr>
          <a:xfrm>
            <a:off x="838216" y="5259731"/>
            <a:ext cx="564432" cy="54795"/>
          </a:xfrm>
          <a:prstGeom prst="straightConnector1">
            <a:avLst/>
          </a:pr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65" name="Connecteur droit avec flèche 24 R"/>
          <p:cNvCxnSpPr/>
          <p:nvPr/>
        </p:nvCxnSpPr>
        <p:spPr>
          <a:xfrm rot="16200000" flipV="1">
            <a:off x="474807" y="4424465"/>
            <a:ext cx="463550" cy="1905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N"/>
          <p:cNvCxnSpPr/>
          <p:nvPr/>
        </p:nvCxnSpPr>
        <p:spPr>
          <a:xfrm rot="16200000" flipV="1">
            <a:off x="467255" y="4425966"/>
            <a:ext cx="463550" cy="1905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Forme libre : forme 75 r"/>
          <p:cNvSpPr/>
          <p:nvPr/>
        </p:nvSpPr>
        <p:spPr>
          <a:xfrm>
            <a:off x="673437" y="4242674"/>
            <a:ext cx="688699" cy="128515"/>
          </a:xfrm>
          <a:custGeom>
            <a:avLst/>
            <a:gdLst>
              <a:gd name="connsiteX0" fmla="*/ 0 w 1390996"/>
              <a:gd name="connsiteY0" fmla="*/ 0 h 374193"/>
              <a:gd name="connsiteX1" fmla="*/ 803564 w 1390996"/>
              <a:gd name="connsiteY1" fmla="*/ 360218 h 374193"/>
              <a:gd name="connsiteX2" fmla="*/ 1390996 w 1390996"/>
              <a:gd name="connsiteY2" fmla="*/ 266007 h 374193"/>
              <a:gd name="connsiteX0" fmla="*/ 0 w 1535374"/>
              <a:gd name="connsiteY0" fmla="*/ 0 h 493452"/>
              <a:gd name="connsiteX1" fmla="*/ 947942 w 1535374"/>
              <a:gd name="connsiteY1" fmla="*/ 436418 h 493452"/>
              <a:gd name="connsiteX2" fmla="*/ 1535374 w 1535374"/>
              <a:gd name="connsiteY2" fmla="*/ 342207 h 493452"/>
              <a:gd name="connsiteX0" fmla="*/ 0 w 1535374"/>
              <a:gd name="connsiteY0" fmla="*/ 0 h 436418"/>
              <a:gd name="connsiteX1" fmla="*/ 947942 w 1535374"/>
              <a:gd name="connsiteY1" fmla="*/ 436418 h 436418"/>
              <a:gd name="connsiteX2" fmla="*/ 1535374 w 1535374"/>
              <a:gd name="connsiteY2" fmla="*/ 342207 h 436418"/>
              <a:gd name="connsiteX0" fmla="*/ 0 w 1535374"/>
              <a:gd name="connsiteY0" fmla="*/ 0 h 342207"/>
              <a:gd name="connsiteX1" fmla="*/ 1535374 w 1535374"/>
              <a:gd name="connsiteY1" fmla="*/ 342207 h 342207"/>
            </a:gdLst>
            <a:ahLst/>
            <a:cxnLst>
              <a:cxn ang="0">
                <a:pos x="connsiteX0" y="connsiteY0"/>
              </a:cxn>
              <a:cxn ang="0">
                <a:pos x="connsiteX1" y="connsiteY1"/>
              </a:cxn>
            </a:cxnLst>
            <a:rect l="l" t="t" r="r" b="b"/>
            <a:pathLst>
              <a:path w="1535374" h="342207">
                <a:moveTo>
                  <a:pt x="0" y="0"/>
                </a:moveTo>
                <a:lnTo>
                  <a:pt x="1535374" y="342207"/>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Forme libre : forme 75 N"/>
          <p:cNvSpPr/>
          <p:nvPr/>
        </p:nvSpPr>
        <p:spPr>
          <a:xfrm>
            <a:off x="656832" y="4226069"/>
            <a:ext cx="821051" cy="191419"/>
          </a:xfrm>
          <a:custGeom>
            <a:avLst/>
            <a:gdLst>
              <a:gd name="connsiteX0" fmla="*/ 0 w 1390996"/>
              <a:gd name="connsiteY0" fmla="*/ 0 h 374193"/>
              <a:gd name="connsiteX1" fmla="*/ 803564 w 1390996"/>
              <a:gd name="connsiteY1" fmla="*/ 360218 h 374193"/>
              <a:gd name="connsiteX2" fmla="*/ 1390996 w 1390996"/>
              <a:gd name="connsiteY2" fmla="*/ 266007 h 374193"/>
              <a:gd name="connsiteX0" fmla="*/ 0 w 1535374"/>
              <a:gd name="connsiteY0" fmla="*/ 0 h 493452"/>
              <a:gd name="connsiteX1" fmla="*/ 947942 w 1535374"/>
              <a:gd name="connsiteY1" fmla="*/ 436418 h 493452"/>
              <a:gd name="connsiteX2" fmla="*/ 1535374 w 1535374"/>
              <a:gd name="connsiteY2" fmla="*/ 342207 h 493452"/>
              <a:gd name="connsiteX0" fmla="*/ 0 w 1535374"/>
              <a:gd name="connsiteY0" fmla="*/ 0 h 436418"/>
              <a:gd name="connsiteX1" fmla="*/ 947942 w 1535374"/>
              <a:gd name="connsiteY1" fmla="*/ 436418 h 436418"/>
              <a:gd name="connsiteX2" fmla="*/ 1535374 w 1535374"/>
              <a:gd name="connsiteY2" fmla="*/ 342207 h 436418"/>
              <a:gd name="connsiteX0" fmla="*/ 0 w 1535374"/>
              <a:gd name="connsiteY0" fmla="*/ 0 h 342207"/>
              <a:gd name="connsiteX1" fmla="*/ 1535374 w 1535374"/>
              <a:gd name="connsiteY1" fmla="*/ 342207 h 342207"/>
            </a:gdLst>
            <a:ahLst/>
            <a:cxnLst>
              <a:cxn ang="0">
                <a:pos x="connsiteX0" y="connsiteY0"/>
              </a:cxn>
              <a:cxn ang="0">
                <a:pos x="connsiteX1" y="connsiteY1"/>
              </a:cxn>
            </a:cxnLst>
            <a:rect l="l" t="t" r="r" b="b"/>
            <a:pathLst>
              <a:path w="1535374" h="342207">
                <a:moveTo>
                  <a:pt x="0" y="0"/>
                </a:moveTo>
                <a:lnTo>
                  <a:pt x="1535374" y="342207"/>
                </a:lnTo>
              </a:path>
            </a:pathLst>
          </a:custGeom>
          <a:noFill/>
          <a:ln w="22225">
            <a:solidFill>
              <a:schemeClr val="tx1"/>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Forme libre : forme 76 R"/>
          <p:cNvSpPr/>
          <p:nvPr/>
        </p:nvSpPr>
        <p:spPr>
          <a:xfrm>
            <a:off x="843394" y="4852919"/>
            <a:ext cx="530317" cy="91217"/>
          </a:xfrm>
          <a:custGeom>
            <a:avLst/>
            <a:gdLst>
              <a:gd name="connsiteX0" fmla="*/ 0 w 1346662"/>
              <a:gd name="connsiteY0" fmla="*/ 0 h 338451"/>
              <a:gd name="connsiteX1" fmla="*/ 509847 w 1346662"/>
              <a:gd name="connsiteY1" fmla="*/ 310342 h 338451"/>
              <a:gd name="connsiteX2" fmla="*/ 1346662 w 1346662"/>
              <a:gd name="connsiteY2" fmla="*/ 304800 h 338451"/>
              <a:gd name="connsiteX0" fmla="*/ 0 w 1346662"/>
              <a:gd name="connsiteY0" fmla="*/ 0 h 304800"/>
              <a:gd name="connsiteX1" fmla="*/ 1346662 w 1346662"/>
              <a:gd name="connsiteY1" fmla="*/ 304800 h 304800"/>
            </a:gdLst>
            <a:ahLst/>
            <a:cxnLst>
              <a:cxn ang="0">
                <a:pos x="connsiteX0" y="connsiteY0"/>
              </a:cxn>
              <a:cxn ang="0">
                <a:pos x="connsiteX1" y="connsiteY1"/>
              </a:cxn>
            </a:cxnLst>
            <a:rect l="l" t="t" r="r" b="b"/>
            <a:pathLst>
              <a:path w="1346662" h="304800">
                <a:moveTo>
                  <a:pt x="0" y="0"/>
                </a:moveTo>
                <a:lnTo>
                  <a:pt x="1346662" y="304800"/>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Forme libre : forme 76 N"/>
          <p:cNvSpPr/>
          <p:nvPr/>
        </p:nvSpPr>
        <p:spPr>
          <a:xfrm>
            <a:off x="844895" y="4845368"/>
            <a:ext cx="569327" cy="110344"/>
          </a:xfrm>
          <a:custGeom>
            <a:avLst/>
            <a:gdLst>
              <a:gd name="connsiteX0" fmla="*/ 0 w 1346662"/>
              <a:gd name="connsiteY0" fmla="*/ 0 h 338451"/>
              <a:gd name="connsiteX1" fmla="*/ 509847 w 1346662"/>
              <a:gd name="connsiteY1" fmla="*/ 310342 h 338451"/>
              <a:gd name="connsiteX2" fmla="*/ 1346662 w 1346662"/>
              <a:gd name="connsiteY2" fmla="*/ 304800 h 338451"/>
              <a:gd name="connsiteX0" fmla="*/ 0 w 1346662"/>
              <a:gd name="connsiteY0" fmla="*/ 0 h 304800"/>
              <a:gd name="connsiteX1" fmla="*/ 1346662 w 1346662"/>
              <a:gd name="connsiteY1" fmla="*/ 304800 h 304800"/>
            </a:gdLst>
            <a:ahLst/>
            <a:cxnLst>
              <a:cxn ang="0">
                <a:pos x="connsiteX0" y="connsiteY0"/>
              </a:cxn>
              <a:cxn ang="0">
                <a:pos x="connsiteX1" y="connsiteY1"/>
              </a:cxn>
            </a:cxnLst>
            <a:rect l="l" t="t" r="r" b="b"/>
            <a:pathLst>
              <a:path w="1346662" h="304800">
                <a:moveTo>
                  <a:pt x="0" y="0"/>
                </a:moveTo>
                <a:lnTo>
                  <a:pt x="1346662" y="304800"/>
                </a:lnTo>
              </a:path>
            </a:pathLst>
          </a:custGeom>
          <a:noFill/>
          <a:ln w="22225">
            <a:solidFill>
              <a:schemeClr val="tx1"/>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p ROUGE"/>
          <p:cNvSpPr txBox="1"/>
          <p:nvPr/>
        </p:nvSpPr>
        <p:spPr>
          <a:xfrm>
            <a:off x="469938" y="5369669"/>
            <a:ext cx="451883" cy="461665"/>
          </a:xfrm>
          <a:prstGeom prst="rect">
            <a:avLst/>
          </a:prstGeom>
          <a:noFill/>
        </p:spPr>
        <p:txBody>
          <a:bodyPr wrap="square" rtlCol="0">
            <a:spAutoFit/>
          </a:bodyPr>
          <a:lstStyle/>
          <a:p>
            <a:r>
              <a:rPr lang="fr-FR" sz="2400" dirty="0">
                <a:solidFill>
                  <a:srgbClr val="FF0000"/>
                </a:solidFill>
              </a:rPr>
              <a:t>P</a:t>
            </a:r>
          </a:p>
        </p:txBody>
      </p:sp>
      <p:cxnSp>
        <p:nvCxnSpPr>
          <p:cNvPr id="62" name="Connecteur droit avec flèche 14 N"/>
          <p:cNvCxnSpPr/>
          <p:nvPr/>
        </p:nvCxnSpPr>
        <p:spPr>
          <a:xfrm rot="5400000" flipH="1" flipV="1">
            <a:off x="1276234" y="4633459"/>
            <a:ext cx="380998" cy="444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Ellipse 66"/>
          <p:cNvSpPr/>
          <p:nvPr/>
        </p:nvSpPr>
        <p:spPr>
          <a:xfrm>
            <a:off x="768880" y="5215943"/>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3" name="Groupe 112"/>
          <p:cNvGrpSpPr/>
          <p:nvPr/>
        </p:nvGrpSpPr>
        <p:grpSpPr>
          <a:xfrm>
            <a:off x="1389092" y="4348737"/>
            <a:ext cx="139700" cy="1035050"/>
            <a:chOff x="1317533" y="4433801"/>
            <a:chExt cx="139700" cy="1035050"/>
          </a:xfrm>
        </p:grpSpPr>
        <p:sp>
          <p:nvSpPr>
            <p:cNvPr id="66" name="Ellipse 65"/>
            <p:cNvSpPr/>
            <p:nvPr/>
          </p:nvSpPr>
          <p:spPr>
            <a:xfrm>
              <a:off x="1336583" y="537995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Ellipse 50"/>
            <p:cNvSpPr/>
            <p:nvPr/>
          </p:nvSpPr>
          <p:spPr>
            <a:xfrm>
              <a:off x="1317533" y="498625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Ellipse 49"/>
            <p:cNvSpPr/>
            <p:nvPr/>
          </p:nvSpPr>
          <p:spPr>
            <a:xfrm>
              <a:off x="1368333" y="443380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47" name="Ellipse 46"/>
          <p:cNvSpPr/>
          <p:nvPr/>
        </p:nvSpPr>
        <p:spPr>
          <a:xfrm>
            <a:off x="749830" y="478474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Ellipse 41"/>
          <p:cNvSpPr/>
          <p:nvPr/>
        </p:nvSpPr>
        <p:spPr>
          <a:xfrm>
            <a:off x="559330" y="417514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6" name="Groupe 34"/>
          <p:cNvGrpSpPr>
            <a:grpSpLocks/>
          </p:cNvGrpSpPr>
          <p:nvPr/>
        </p:nvGrpSpPr>
        <p:grpSpPr bwMode="auto">
          <a:xfrm>
            <a:off x="459901" y="6060555"/>
            <a:ext cx="8213725" cy="458788"/>
            <a:chOff x="738100" y="3254661"/>
            <a:chExt cx="8213625" cy="459048"/>
          </a:xfrm>
        </p:grpSpPr>
        <p:grpSp>
          <p:nvGrpSpPr>
            <p:cNvPr id="7" name="Groupe 32"/>
            <p:cNvGrpSpPr>
              <a:grpSpLocks/>
            </p:cNvGrpSpPr>
            <p:nvPr/>
          </p:nvGrpSpPr>
          <p:grpSpPr bwMode="auto">
            <a:xfrm>
              <a:off x="738100" y="3254690"/>
              <a:ext cx="8213625" cy="459052"/>
              <a:chOff x="738100" y="2914515"/>
              <a:chExt cx="8213625" cy="459052"/>
            </a:xfrm>
          </p:grpSpPr>
          <p:grpSp>
            <p:nvGrpSpPr>
              <p:cNvPr id="8" name="Groupe 2"/>
              <p:cNvGrpSpPr>
                <a:grpSpLocks/>
              </p:cNvGrpSpPr>
              <p:nvPr/>
            </p:nvGrpSpPr>
            <p:grpSpPr bwMode="auto">
              <a:xfrm>
                <a:off x="738100" y="2914515"/>
                <a:ext cx="8213625" cy="459052"/>
                <a:chOff x="1733198" y="3547585"/>
                <a:chExt cx="8213844" cy="459966"/>
              </a:xfrm>
            </p:grpSpPr>
            <p:cxnSp>
              <p:nvCxnSpPr>
                <p:cNvPr id="185" name="Connecteur droit avec flèche 184"/>
                <p:cNvCxnSpPr/>
                <p:nvPr/>
              </p:nvCxnSpPr>
              <p:spPr>
                <a:xfrm flipV="1">
                  <a:off x="1733198" y="3862717"/>
                  <a:ext cx="8136119" cy="38198"/>
                </a:xfrm>
                <a:prstGeom prst="straightConnector1">
                  <a:avLst/>
                </a:prstGeom>
                <a:ln w="190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6" name="Connecteur droit 185"/>
                <p:cNvCxnSpPr/>
                <p:nvPr/>
              </p:nvCxnSpPr>
              <p:spPr>
                <a:xfrm rot="5400000">
                  <a:off x="2859245" y="3890570"/>
                  <a:ext cx="233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7" name="Connecteur droit 186"/>
                <p:cNvCxnSpPr/>
                <p:nvPr/>
              </p:nvCxnSpPr>
              <p:spPr>
                <a:xfrm rot="5400000">
                  <a:off x="5547712" y="3869083"/>
                  <a:ext cx="2355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8" name="ZoneTexte 64"/>
                <p:cNvSpPr txBox="1">
                  <a:spLocks noChangeArrowheads="1"/>
                </p:cNvSpPr>
                <p:nvPr/>
              </p:nvSpPr>
              <p:spPr bwMode="auto">
                <a:xfrm>
                  <a:off x="3005845" y="3610435"/>
                  <a:ext cx="296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sp>
              <p:nvSpPr>
                <p:cNvPr id="189" name="ZoneTexte 65"/>
                <p:cNvSpPr txBox="1">
                  <a:spLocks noChangeArrowheads="1"/>
                </p:cNvSpPr>
                <p:nvPr/>
              </p:nvSpPr>
              <p:spPr bwMode="auto">
                <a:xfrm>
                  <a:off x="5705274" y="3600911"/>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sp>
              <p:nvSpPr>
                <p:cNvPr id="190" name="ZoneTexte 68"/>
                <p:cNvSpPr txBox="1">
                  <a:spLocks noChangeArrowheads="1"/>
                </p:cNvSpPr>
                <p:nvPr/>
              </p:nvSpPr>
              <p:spPr bwMode="auto">
                <a:xfrm>
                  <a:off x="9202504" y="3547585"/>
                  <a:ext cx="744538" cy="33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dirty="0">
                      <a:solidFill>
                        <a:schemeClr val="bg1"/>
                      </a:solidFill>
                      <a:latin typeface="Calibri" panose="020F0502020204030204" pitchFamily="34" charset="0"/>
                    </a:rPr>
                    <a:t>Time</a:t>
                  </a:r>
                </a:p>
              </p:txBody>
            </p:sp>
          </p:grpSp>
          <p:cxnSp>
            <p:nvCxnSpPr>
              <p:cNvPr id="184" name="Connecteur droit 183"/>
              <p:cNvCxnSpPr/>
              <p:nvPr/>
            </p:nvCxnSpPr>
            <p:spPr bwMode="auto">
              <a:xfrm rot="5400000">
                <a:off x="7632460" y="3235343"/>
                <a:ext cx="2350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2" name="ZoneTexte 28"/>
            <p:cNvSpPr txBox="1">
              <a:spLocks noChangeArrowheads="1"/>
            </p:cNvSpPr>
            <p:nvPr/>
          </p:nvSpPr>
          <p:spPr bwMode="auto">
            <a:xfrm>
              <a:off x="7706727" y="3304376"/>
              <a:ext cx="4629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grpSp>
      <p:grpSp>
        <p:nvGrpSpPr>
          <p:cNvPr id="9" name="Groupe 55"/>
          <p:cNvGrpSpPr/>
          <p:nvPr/>
        </p:nvGrpSpPr>
        <p:grpSpPr>
          <a:xfrm>
            <a:off x="561268" y="4171292"/>
            <a:ext cx="298450" cy="1129702"/>
            <a:chOff x="711730" y="4327541"/>
            <a:chExt cx="298450" cy="1129702"/>
          </a:xfrm>
          <a:solidFill>
            <a:srgbClr val="FF0000"/>
          </a:solidFill>
        </p:grpSpPr>
        <p:sp>
          <p:nvSpPr>
            <p:cNvPr id="49" name="Ellipse 48"/>
            <p:cNvSpPr/>
            <p:nvPr/>
          </p:nvSpPr>
          <p:spPr>
            <a:xfrm>
              <a:off x="921280" y="5368343"/>
              <a:ext cx="88900" cy="88900"/>
            </a:xfrm>
            <a:prstGeom prst="ellipse">
              <a:avLst/>
            </a:prstGeom>
            <a:grp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Ellipse 51"/>
            <p:cNvSpPr/>
            <p:nvPr/>
          </p:nvSpPr>
          <p:spPr>
            <a:xfrm>
              <a:off x="902230" y="4937141"/>
              <a:ext cx="88900" cy="88900"/>
            </a:xfrm>
            <a:prstGeom prst="ellipse">
              <a:avLst/>
            </a:prstGeom>
            <a:grp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4" name="Ellipse 53"/>
            <p:cNvSpPr/>
            <p:nvPr/>
          </p:nvSpPr>
          <p:spPr>
            <a:xfrm>
              <a:off x="711730" y="4327541"/>
              <a:ext cx="88900" cy="88900"/>
            </a:xfrm>
            <a:prstGeom prst="ellipse">
              <a:avLst/>
            </a:prstGeom>
            <a:grp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53" name="ZoneTexte 52"/>
          <p:cNvSpPr txBox="1"/>
          <p:nvPr/>
        </p:nvSpPr>
        <p:spPr>
          <a:xfrm>
            <a:off x="963385" y="104359"/>
            <a:ext cx="7309757" cy="461665"/>
          </a:xfrm>
          <a:prstGeom prst="rect">
            <a:avLst/>
          </a:prstGeom>
          <a:noFill/>
        </p:spPr>
        <p:txBody>
          <a:bodyPr wrap="square" rtlCol="0">
            <a:spAutoFit/>
          </a:bodyPr>
          <a:lstStyle/>
          <a:p>
            <a:pPr algn="ctr"/>
            <a:r>
              <a:rPr lang="fr-FR" sz="2400" b="1" dirty="0">
                <a:solidFill>
                  <a:schemeClr val="bg1"/>
                </a:solidFill>
              </a:rPr>
              <a:t>Formation of a record in the Memory by CR</a:t>
            </a:r>
          </a:p>
        </p:txBody>
      </p:sp>
      <p:sp>
        <p:nvSpPr>
          <p:cNvPr id="55" name="ZoneTexte 54"/>
          <p:cNvSpPr txBox="1"/>
          <p:nvPr/>
        </p:nvSpPr>
        <p:spPr>
          <a:xfrm>
            <a:off x="423615" y="768232"/>
            <a:ext cx="8162444" cy="1015663"/>
          </a:xfrm>
          <a:prstGeom prst="rect">
            <a:avLst/>
          </a:prstGeom>
          <a:noFill/>
        </p:spPr>
        <p:txBody>
          <a:bodyPr wrap="square" rtlCol="0">
            <a:spAutoFit/>
          </a:bodyPr>
          <a:lstStyle/>
          <a:p>
            <a:pPr algn="just"/>
            <a:r>
              <a:rPr lang="fr-FR" sz="2000" dirty="0">
                <a:solidFill>
                  <a:schemeClr val="bg1"/>
                </a:solidFill>
              </a:rPr>
              <a:t>At a time t a new item </a:t>
            </a:r>
            <a:r>
              <a:rPr lang="fr-FR" sz="2000" dirty="0" err="1">
                <a:solidFill>
                  <a:schemeClr val="bg1"/>
                </a:solidFill>
              </a:rPr>
              <a:t>activates</a:t>
            </a:r>
            <a:r>
              <a:rPr lang="fr-FR" sz="2000" dirty="0">
                <a:solidFill>
                  <a:schemeClr val="bg1"/>
                </a:solidFill>
              </a:rPr>
              <a:t> a pattern P of </a:t>
            </a:r>
            <a:r>
              <a:rPr lang="fr-FR" sz="2000" dirty="0" err="1">
                <a:solidFill>
                  <a:schemeClr val="bg1"/>
                </a:solidFill>
              </a:rPr>
              <a:t>receptors</a:t>
            </a:r>
            <a:r>
              <a:rPr lang="fr-FR" sz="2000" dirty="0">
                <a:solidFill>
                  <a:schemeClr val="bg1"/>
                </a:solidFill>
              </a:rPr>
              <a:t>. This pattern diffuses </a:t>
            </a:r>
            <a:r>
              <a:rPr lang="fr-FR" sz="2000" dirty="0" err="1">
                <a:solidFill>
                  <a:schemeClr val="bg1"/>
                </a:solidFill>
              </a:rPr>
              <a:t>its</a:t>
            </a:r>
            <a:r>
              <a:rPr lang="fr-FR" sz="2000" dirty="0">
                <a:solidFill>
                  <a:schemeClr val="bg1"/>
                </a:solidFill>
              </a:rPr>
              <a:t> activation to a pattern in the </a:t>
            </a:r>
            <a:r>
              <a:rPr lang="fr-FR" sz="2000" dirty="0" err="1">
                <a:solidFill>
                  <a:schemeClr val="bg1"/>
                </a:solidFill>
              </a:rPr>
              <a:t>landscape</a:t>
            </a:r>
            <a:r>
              <a:rPr lang="fr-FR" sz="2000" dirty="0">
                <a:solidFill>
                  <a:schemeClr val="bg1"/>
                </a:solidFill>
              </a:rPr>
              <a:t> of CR at t, </a:t>
            </a:r>
            <a:r>
              <a:rPr lang="fr-FR" sz="2000" dirty="0" err="1">
                <a:solidFill>
                  <a:schemeClr val="bg1"/>
                </a:solidFill>
              </a:rPr>
              <a:t>leading</a:t>
            </a:r>
            <a:r>
              <a:rPr lang="fr-FR" sz="2000" dirty="0">
                <a:solidFill>
                  <a:schemeClr val="bg1"/>
                </a:solidFill>
              </a:rPr>
              <a:t> to the activation of a pattern P' in CR. </a:t>
            </a:r>
          </a:p>
        </p:txBody>
      </p:sp>
    </p:spTree>
    <p:extLst>
      <p:ext uri="{BB962C8B-B14F-4D97-AF65-F5344CB8AC3E}">
        <p14:creationId xmlns:p14="http://schemas.microsoft.com/office/powerpoint/2010/main" val="138882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par>
                                <p:cTn id="13" presetID="22" presetClass="exit" presetSubtype="4" fill="hold" nodeType="withEffect">
                                  <p:stCondLst>
                                    <p:cond delay="0"/>
                                  </p:stCondLst>
                                  <p:childTnLst>
                                    <p:animEffect transition="out" filter="wipe(down)">
                                      <p:cBhvr>
                                        <p:cTn id="14" dur="3000"/>
                                        <p:tgtEl>
                                          <p:spTgt spid="25"/>
                                        </p:tgtEl>
                                      </p:cBhvr>
                                    </p:animEffect>
                                    <p:set>
                                      <p:cBhvr>
                                        <p:cTn id="15" dur="1" fill="hold">
                                          <p:stCondLst>
                                            <p:cond delay="2999"/>
                                          </p:stCondLst>
                                        </p:cTn>
                                        <p:tgtEl>
                                          <p:spTgt spid="25"/>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3000"/>
                                        <p:tgtEl>
                                          <p:spTgt spid="6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3000"/>
                                        <p:tgtEl>
                                          <p:spTgt spid="70"/>
                                        </p:tgtEl>
                                      </p:cBhvr>
                                    </p:animEffect>
                                  </p:childTnLst>
                                </p:cTn>
                              </p:par>
                            </p:childTnLst>
                          </p:cTn>
                        </p:par>
                        <p:par>
                          <p:cTn id="22" fill="hold">
                            <p:stCondLst>
                              <p:cond delay="3000"/>
                            </p:stCondLst>
                            <p:childTnLst>
                              <p:par>
                                <p:cTn id="23" presetID="22" presetClass="exit" presetSubtype="8" fill="hold" grpId="0" nodeType="afterEffect">
                                  <p:stCondLst>
                                    <p:cond delay="0"/>
                                  </p:stCondLst>
                                  <p:childTnLst>
                                    <p:animEffect transition="out" filter="wipe(left)">
                                      <p:cBhvr>
                                        <p:cTn id="24" dur="3000"/>
                                        <p:tgtEl>
                                          <p:spTgt spid="80"/>
                                        </p:tgtEl>
                                      </p:cBhvr>
                                    </p:animEffect>
                                    <p:set>
                                      <p:cBhvr>
                                        <p:cTn id="25" dur="1" fill="hold">
                                          <p:stCondLst>
                                            <p:cond delay="2999"/>
                                          </p:stCondLst>
                                        </p:cTn>
                                        <p:tgtEl>
                                          <p:spTgt spid="80"/>
                                        </p:tgtEl>
                                        <p:attrNameLst>
                                          <p:attrName>style.visibility</p:attrName>
                                        </p:attrNameLst>
                                      </p:cBhvr>
                                      <p:to>
                                        <p:strVal val="hidden"/>
                                      </p:to>
                                    </p:set>
                                  </p:childTnLst>
                                </p:cTn>
                              </p:par>
                              <p:par>
                                <p:cTn id="26" presetID="22" presetClass="entr" presetSubtype="8"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left)">
                                      <p:cBhvr>
                                        <p:cTn id="28" dur="3000"/>
                                        <p:tgtEl>
                                          <p:spTgt spid="63"/>
                                        </p:tgtEl>
                                      </p:cBhvr>
                                    </p:animEffect>
                                  </p:childTnLst>
                                </p:cTn>
                              </p:par>
                              <p:par>
                                <p:cTn id="29" presetID="22" presetClass="exit" presetSubtype="8" fill="hold" grpId="0" nodeType="withEffect">
                                  <p:stCondLst>
                                    <p:cond delay="0"/>
                                  </p:stCondLst>
                                  <p:childTnLst>
                                    <p:animEffect transition="out" filter="wipe(left)">
                                      <p:cBhvr>
                                        <p:cTn id="30" dur="3000"/>
                                        <p:tgtEl>
                                          <p:spTgt spid="81"/>
                                        </p:tgtEl>
                                      </p:cBhvr>
                                    </p:animEffect>
                                    <p:set>
                                      <p:cBhvr>
                                        <p:cTn id="31" dur="1" fill="hold">
                                          <p:stCondLst>
                                            <p:cond delay="2999"/>
                                          </p:stCondLst>
                                        </p:cTn>
                                        <p:tgtEl>
                                          <p:spTgt spid="81"/>
                                        </p:tgtEl>
                                        <p:attrNameLst>
                                          <p:attrName>style.visibility</p:attrName>
                                        </p:attrNameLst>
                                      </p:cBhvr>
                                      <p:to>
                                        <p:strVal val="hidden"/>
                                      </p:to>
                                    </p:set>
                                  </p:childTnLst>
                                </p:cTn>
                              </p:par>
                              <p:par>
                                <p:cTn id="32" presetID="22" presetClass="entr" presetSubtype="8"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wipe(left)">
                                      <p:cBhvr>
                                        <p:cTn id="34" dur="3000"/>
                                        <p:tgtEl>
                                          <p:spTgt spid="64"/>
                                        </p:tgtEl>
                                      </p:cBhvr>
                                    </p:animEffect>
                                  </p:childTnLst>
                                </p:cTn>
                              </p:par>
                              <p:par>
                                <p:cTn id="35" presetID="22" presetClass="exit" presetSubtype="8" fill="hold" nodeType="withEffect">
                                  <p:stCondLst>
                                    <p:cond delay="0"/>
                                  </p:stCondLst>
                                  <p:childTnLst>
                                    <p:animEffect transition="out" filter="wipe(left)">
                                      <p:cBhvr>
                                        <p:cTn id="36" dur="3000"/>
                                        <p:tgtEl>
                                          <p:spTgt spid="26"/>
                                        </p:tgtEl>
                                      </p:cBhvr>
                                    </p:animEffect>
                                    <p:set>
                                      <p:cBhvr>
                                        <p:cTn id="37" dur="1" fill="hold">
                                          <p:stCondLst>
                                            <p:cond delay="2999"/>
                                          </p:stCondLst>
                                        </p:cTn>
                                        <p:tgtEl>
                                          <p:spTgt spid="26"/>
                                        </p:tgtEl>
                                        <p:attrNameLst>
                                          <p:attrName>style.visibility</p:attrName>
                                        </p:attrNameLst>
                                      </p:cBhvr>
                                      <p:to>
                                        <p:strVal val="hidden"/>
                                      </p:to>
                                    </p:set>
                                  </p:childTnLst>
                                </p:cTn>
                              </p:par>
                              <p:par>
                                <p:cTn id="38" presetID="22" presetClass="entr" presetSubtype="8" fill="hold"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wipe(left)">
                                      <p:cBhvr>
                                        <p:cTn id="40" dur="3000"/>
                                        <p:tgtEl>
                                          <p:spTgt spid="6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3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3" grpId="0" animBg="1"/>
      <p:bldP spid="80" grpId="0" animBg="1"/>
      <p:bldP spid="64" grpId="0" animBg="1"/>
      <p:bldP spid="81"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13" name="Rectangle 112"/>
          <p:cNvSpPr/>
          <p:nvPr/>
        </p:nvSpPr>
        <p:spPr>
          <a:xfrm>
            <a:off x="169753" y="2074328"/>
            <a:ext cx="2722305" cy="4065562"/>
          </a:xfrm>
          <a:prstGeom prst="rect">
            <a:avLst/>
          </a:prstGeom>
          <a:solidFill>
            <a:schemeClr val="bg1">
              <a:lumMod val="75000"/>
            </a:schemeClr>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Cube 32"/>
          <p:cNvSpPr/>
          <p:nvPr/>
        </p:nvSpPr>
        <p:spPr>
          <a:xfrm>
            <a:off x="322734" y="2404135"/>
            <a:ext cx="756000" cy="3645787"/>
          </a:xfrm>
          <a:prstGeom prst="cube">
            <a:avLst>
              <a:gd name="adj" fmla="val 8516"/>
            </a:avLst>
          </a:prstGeom>
          <a:solidFill>
            <a:schemeClr val="bg2">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Cube 33"/>
          <p:cNvSpPr/>
          <p:nvPr/>
        </p:nvSpPr>
        <p:spPr>
          <a:xfrm>
            <a:off x="1186550" y="2404135"/>
            <a:ext cx="756000" cy="3645787"/>
          </a:xfrm>
          <a:prstGeom prst="cube">
            <a:avLst>
              <a:gd name="adj" fmla="val 8516"/>
            </a:avLst>
          </a:prstGeom>
          <a:solidFill>
            <a:srgbClr val="C5615F"/>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230545" y="3681637"/>
            <a:ext cx="594579" cy="2310008"/>
          </a:xfrm>
          <a:prstGeom prst="rect">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PATTERN G R"/>
          <p:cNvSpPr/>
          <p:nvPr/>
        </p:nvSpPr>
        <p:spPr>
          <a:xfrm>
            <a:off x="394214" y="3978419"/>
            <a:ext cx="540000" cy="1854000"/>
          </a:xfrm>
          <a:prstGeom prst="ellipse">
            <a:avLst/>
          </a:prstGeom>
          <a:solidFill>
            <a:srgbClr val="FFB3B3"/>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ZoneTexte 34"/>
          <p:cNvSpPr txBox="1"/>
          <p:nvPr/>
        </p:nvSpPr>
        <p:spPr>
          <a:xfrm>
            <a:off x="261617" y="2593169"/>
            <a:ext cx="430887" cy="1512000"/>
          </a:xfrm>
          <a:prstGeom prst="rect">
            <a:avLst/>
          </a:prstGeom>
          <a:noFill/>
        </p:spPr>
        <p:txBody>
          <a:bodyPr vert="vert270" wrap="square" rtlCol="0">
            <a:spAutoFit/>
          </a:bodyPr>
          <a:lstStyle/>
          <a:p>
            <a:pPr algn="r"/>
            <a:r>
              <a:rPr lang="fr-FR" sz="1600" dirty="0" err="1">
                <a:solidFill>
                  <a:schemeClr val="bg1"/>
                </a:solidFill>
              </a:rPr>
              <a:t>receptors</a:t>
            </a:r>
            <a:endParaRPr lang="fr-FR" sz="1600" dirty="0">
              <a:solidFill>
                <a:schemeClr val="bg1"/>
              </a:solidFill>
            </a:endParaRPr>
          </a:p>
        </p:txBody>
      </p:sp>
      <p:sp>
        <p:nvSpPr>
          <p:cNvPr id="36" name="ZoneTexte 35"/>
          <p:cNvSpPr txBox="1"/>
          <p:nvPr/>
        </p:nvSpPr>
        <p:spPr>
          <a:xfrm>
            <a:off x="1102461" y="2593169"/>
            <a:ext cx="430887" cy="1512000"/>
          </a:xfrm>
          <a:prstGeom prst="rect">
            <a:avLst/>
          </a:prstGeom>
          <a:noFill/>
        </p:spPr>
        <p:txBody>
          <a:bodyPr vert="vert270" wrap="square" rtlCol="0">
            <a:spAutoFit/>
          </a:bodyPr>
          <a:lstStyle/>
          <a:p>
            <a:pPr algn="r"/>
            <a:r>
              <a:rPr lang="fr-FR" sz="1600" dirty="0" err="1">
                <a:solidFill>
                  <a:schemeClr val="bg1"/>
                </a:solidFill>
              </a:rPr>
              <a:t>processing</a:t>
            </a:r>
            <a:endParaRPr lang="fr-FR" sz="1600" dirty="0">
              <a:solidFill>
                <a:schemeClr val="bg1"/>
              </a:solidFill>
            </a:endParaRPr>
          </a:p>
        </p:txBody>
      </p:sp>
      <p:sp>
        <p:nvSpPr>
          <p:cNvPr id="37" name="Cube 36"/>
          <p:cNvSpPr/>
          <p:nvPr/>
        </p:nvSpPr>
        <p:spPr>
          <a:xfrm>
            <a:off x="2048643" y="2404135"/>
            <a:ext cx="756000" cy="3645787"/>
          </a:xfrm>
          <a:prstGeom prst="cube">
            <a:avLst>
              <a:gd name="adj" fmla="val 8939"/>
            </a:avLst>
          </a:prstGeom>
          <a:solidFill>
            <a:schemeClr val="accent3">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912314" y="2593169"/>
            <a:ext cx="430887" cy="1512000"/>
          </a:xfrm>
          <a:prstGeom prst="rect">
            <a:avLst/>
          </a:prstGeom>
          <a:noFill/>
        </p:spPr>
        <p:txBody>
          <a:bodyPr vert="vert270" wrap="square" rtlCol="0">
            <a:spAutoFit/>
          </a:bodyPr>
          <a:lstStyle/>
          <a:p>
            <a:pPr algn="r"/>
            <a:r>
              <a:rPr lang="fr-FR" sz="1600" dirty="0" err="1">
                <a:solidFill>
                  <a:schemeClr val="bg1"/>
                </a:solidFill>
              </a:rPr>
              <a:t>memory</a:t>
            </a:r>
            <a:endParaRPr lang="fr-FR" sz="1600" dirty="0">
              <a:solidFill>
                <a:schemeClr val="bg1"/>
              </a:solidFill>
            </a:endParaRPr>
          </a:p>
        </p:txBody>
      </p:sp>
      <p:sp>
        <p:nvSpPr>
          <p:cNvPr id="17" name="ZoneTexte 16"/>
          <p:cNvSpPr txBox="1"/>
          <p:nvPr/>
        </p:nvSpPr>
        <p:spPr>
          <a:xfrm>
            <a:off x="1185231" y="3594988"/>
            <a:ext cx="696704" cy="400110"/>
          </a:xfrm>
          <a:prstGeom prst="rect">
            <a:avLst/>
          </a:prstGeom>
          <a:noFill/>
        </p:spPr>
        <p:txBody>
          <a:bodyPr wrap="square" rtlCol="0">
            <a:spAutoFit/>
          </a:bodyPr>
          <a:lstStyle/>
          <a:p>
            <a:r>
              <a:rPr lang="fr-FR" sz="2000" b="1" dirty="0"/>
              <a:t>CR</a:t>
            </a:r>
          </a:p>
        </p:txBody>
      </p:sp>
      <p:cxnSp>
        <p:nvCxnSpPr>
          <p:cNvPr id="69" name="Connecteur droit avec flèche 25 R"/>
          <p:cNvCxnSpPr/>
          <p:nvPr/>
        </p:nvCxnSpPr>
        <p:spPr>
          <a:xfrm>
            <a:off x="818608" y="5267284"/>
            <a:ext cx="555106" cy="24093"/>
          </a:xfrm>
          <a:prstGeom prst="straightConnector1">
            <a:avLst/>
          </a:prstGeom>
          <a:noFill/>
          <a:ln w="190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65" name="Connecteur droit avec flèche 24 R"/>
          <p:cNvCxnSpPr/>
          <p:nvPr/>
        </p:nvCxnSpPr>
        <p:spPr>
          <a:xfrm rot="16200000" flipV="1">
            <a:off x="474807" y="4424465"/>
            <a:ext cx="463550" cy="1905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Forme libre : forme 75 r"/>
          <p:cNvSpPr/>
          <p:nvPr/>
        </p:nvSpPr>
        <p:spPr>
          <a:xfrm>
            <a:off x="673437" y="4242674"/>
            <a:ext cx="688699" cy="128515"/>
          </a:xfrm>
          <a:custGeom>
            <a:avLst/>
            <a:gdLst>
              <a:gd name="connsiteX0" fmla="*/ 0 w 1390996"/>
              <a:gd name="connsiteY0" fmla="*/ 0 h 374193"/>
              <a:gd name="connsiteX1" fmla="*/ 803564 w 1390996"/>
              <a:gd name="connsiteY1" fmla="*/ 360218 h 374193"/>
              <a:gd name="connsiteX2" fmla="*/ 1390996 w 1390996"/>
              <a:gd name="connsiteY2" fmla="*/ 266007 h 374193"/>
              <a:gd name="connsiteX0" fmla="*/ 0 w 1535374"/>
              <a:gd name="connsiteY0" fmla="*/ 0 h 493452"/>
              <a:gd name="connsiteX1" fmla="*/ 947942 w 1535374"/>
              <a:gd name="connsiteY1" fmla="*/ 436418 h 493452"/>
              <a:gd name="connsiteX2" fmla="*/ 1535374 w 1535374"/>
              <a:gd name="connsiteY2" fmla="*/ 342207 h 493452"/>
              <a:gd name="connsiteX0" fmla="*/ 0 w 1535374"/>
              <a:gd name="connsiteY0" fmla="*/ 0 h 436418"/>
              <a:gd name="connsiteX1" fmla="*/ 947942 w 1535374"/>
              <a:gd name="connsiteY1" fmla="*/ 436418 h 436418"/>
              <a:gd name="connsiteX2" fmla="*/ 1535374 w 1535374"/>
              <a:gd name="connsiteY2" fmla="*/ 342207 h 436418"/>
              <a:gd name="connsiteX0" fmla="*/ 0 w 1535374"/>
              <a:gd name="connsiteY0" fmla="*/ 0 h 342207"/>
              <a:gd name="connsiteX1" fmla="*/ 1535374 w 1535374"/>
              <a:gd name="connsiteY1" fmla="*/ 342207 h 342207"/>
            </a:gdLst>
            <a:ahLst/>
            <a:cxnLst>
              <a:cxn ang="0">
                <a:pos x="connsiteX0" y="connsiteY0"/>
              </a:cxn>
              <a:cxn ang="0">
                <a:pos x="connsiteX1" y="connsiteY1"/>
              </a:cxn>
            </a:cxnLst>
            <a:rect l="l" t="t" r="r" b="b"/>
            <a:pathLst>
              <a:path w="1535374" h="342207">
                <a:moveTo>
                  <a:pt x="0" y="0"/>
                </a:moveTo>
                <a:lnTo>
                  <a:pt x="1535374" y="342207"/>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Forme libre : forme 76 R"/>
          <p:cNvSpPr/>
          <p:nvPr/>
        </p:nvSpPr>
        <p:spPr>
          <a:xfrm>
            <a:off x="843394" y="4852919"/>
            <a:ext cx="530317" cy="91217"/>
          </a:xfrm>
          <a:custGeom>
            <a:avLst/>
            <a:gdLst>
              <a:gd name="connsiteX0" fmla="*/ 0 w 1346662"/>
              <a:gd name="connsiteY0" fmla="*/ 0 h 338451"/>
              <a:gd name="connsiteX1" fmla="*/ 509847 w 1346662"/>
              <a:gd name="connsiteY1" fmla="*/ 310342 h 338451"/>
              <a:gd name="connsiteX2" fmla="*/ 1346662 w 1346662"/>
              <a:gd name="connsiteY2" fmla="*/ 304800 h 338451"/>
              <a:gd name="connsiteX0" fmla="*/ 0 w 1346662"/>
              <a:gd name="connsiteY0" fmla="*/ 0 h 304800"/>
              <a:gd name="connsiteX1" fmla="*/ 1346662 w 1346662"/>
              <a:gd name="connsiteY1" fmla="*/ 304800 h 304800"/>
            </a:gdLst>
            <a:ahLst/>
            <a:cxnLst>
              <a:cxn ang="0">
                <a:pos x="connsiteX0" y="connsiteY0"/>
              </a:cxn>
              <a:cxn ang="0">
                <a:pos x="connsiteX1" y="connsiteY1"/>
              </a:cxn>
            </a:cxnLst>
            <a:rect l="l" t="t" r="r" b="b"/>
            <a:pathLst>
              <a:path w="1346662" h="304800">
                <a:moveTo>
                  <a:pt x="0" y="0"/>
                </a:moveTo>
                <a:lnTo>
                  <a:pt x="1346662" y="304800"/>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p ROUGE"/>
          <p:cNvSpPr txBox="1"/>
          <p:nvPr/>
        </p:nvSpPr>
        <p:spPr>
          <a:xfrm>
            <a:off x="469938" y="5369669"/>
            <a:ext cx="451883" cy="461665"/>
          </a:xfrm>
          <a:prstGeom prst="rect">
            <a:avLst/>
          </a:prstGeom>
          <a:noFill/>
        </p:spPr>
        <p:txBody>
          <a:bodyPr wrap="square" rtlCol="0">
            <a:spAutoFit/>
          </a:bodyPr>
          <a:lstStyle/>
          <a:p>
            <a:r>
              <a:rPr lang="fr-FR" sz="2400" dirty="0">
                <a:solidFill>
                  <a:srgbClr val="FF0000"/>
                </a:solidFill>
              </a:rPr>
              <a:t>P</a:t>
            </a:r>
          </a:p>
        </p:txBody>
      </p:sp>
      <p:sp>
        <p:nvSpPr>
          <p:cNvPr id="55" name="ZoneTexte 54 P noir"/>
          <p:cNvSpPr txBox="1"/>
          <p:nvPr/>
        </p:nvSpPr>
        <p:spPr>
          <a:xfrm>
            <a:off x="480492" y="5371170"/>
            <a:ext cx="451883" cy="461665"/>
          </a:xfrm>
          <a:prstGeom prst="rect">
            <a:avLst/>
          </a:prstGeom>
          <a:noFill/>
        </p:spPr>
        <p:txBody>
          <a:bodyPr wrap="square" rtlCol="0">
            <a:spAutoFit/>
          </a:bodyPr>
          <a:lstStyle/>
          <a:p>
            <a:r>
              <a:rPr lang="fr-FR" sz="2400" dirty="0"/>
              <a:t>P</a:t>
            </a:r>
          </a:p>
        </p:txBody>
      </p:sp>
      <p:cxnSp>
        <p:nvCxnSpPr>
          <p:cNvPr id="62" name="Connecteur droit avec flèche 14 N"/>
          <p:cNvCxnSpPr/>
          <p:nvPr/>
        </p:nvCxnSpPr>
        <p:spPr>
          <a:xfrm rot="5400000" flipH="1" flipV="1">
            <a:off x="1283268" y="4633459"/>
            <a:ext cx="380998" cy="444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Ellipse 66"/>
          <p:cNvSpPr/>
          <p:nvPr/>
        </p:nvSpPr>
        <p:spPr>
          <a:xfrm>
            <a:off x="768880" y="5215943"/>
            <a:ext cx="88900" cy="88900"/>
          </a:xfrm>
          <a:prstGeom prst="ellipse">
            <a:avLst/>
          </a:prstGeom>
          <a:solidFill>
            <a:srgbClr val="FF0000"/>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 name="Groupe 112"/>
          <p:cNvGrpSpPr/>
          <p:nvPr/>
        </p:nvGrpSpPr>
        <p:grpSpPr>
          <a:xfrm>
            <a:off x="1389092" y="4348737"/>
            <a:ext cx="139700" cy="1035050"/>
            <a:chOff x="1317533" y="4433801"/>
            <a:chExt cx="139700" cy="1035050"/>
          </a:xfrm>
        </p:grpSpPr>
        <p:sp>
          <p:nvSpPr>
            <p:cNvPr id="66" name="Ellipse 65"/>
            <p:cNvSpPr/>
            <p:nvPr/>
          </p:nvSpPr>
          <p:spPr>
            <a:xfrm>
              <a:off x="1336583" y="537995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Ellipse 50"/>
            <p:cNvSpPr/>
            <p:nvPr/>
          </p:nvSpPr>
          <p:spPr>
            <a:xfrm>
              <a:off x="1317533" y="498625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Ellipse 49"/>
            <p:cNvSpPr/>
            <p:nvPr/>
          </p:nvSpPr>
          <p:spPr>
            <a:xfrm>
              <a:off x="1368333" y="443380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47" name="Ellipse 46"/>
          <p:cNvSpPr/>
          <p:nvPr/>
        </p:nvSpPr>
        <p:spPr>
          <a:xfrm>
            <a:off x="749830" y="4784741"/>
            <a:ext cx="88900" cy="88900"/>
          </a:xfrm>
          <a:prstGeom prst="ellipse">
            <a:avLst/>
          </a:prstGeom>
          <a:solidFill>
            <a:srgbClr val="FF0000"/>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Ellipse 41"/>
          <p:cNvSpPr/>
          <p:nvPr/>
        </p:nvSpPr>
        <p:spPr>
          <a:xfrm>
            <a:off x="559330" y="4175141"/>
            <a:ext cx="88900" cy="88900"/>
          </a:xfrm>
          <a:prstGeom prst="ellipse">
            <a:avLst/>
          </a:prstGeom>
          <a:solidFill>
            <a:srgbClr val="FF0000"/>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3" name="Groupe 34"/>
          <p:cNvGrpSpPr>
            <a:grpSpLocks/>
          </p:cNvGrpSpPr>
          <p:nvPr/>
        </p:nvGrpSpPr>
        <p:grpSpPr bwMode="auto">
          <a:xfrm>
            <a:off x="459901" y="6060555"/>
            <a:ext cx="8213725" cy="458788"/>
            <a:chOff x="738100" y="3254661"/>
            <a:chExt cx="8213625" cy="459048"/>
          </a:xfrm>
        </p:grpSpPr>
        <p:grpSp>
          <p:nvGrpSpPr>
            <p:cNvPr id="6" name="Groupe 32"/>
            <p:cNvGrpSpPr>
              <a:grpSpLocks/>
            </p:cNvGrpSpPr>
            <p:nvPr/>
          </p:nvGrpSpPr>
          <p:grpSpPr bwMode="auto">
            <a:xfrm>
              <a:off x="738100" y="3254688"/>
              <a:ext cx="8213625" cy="459052"/>
              <a:chOff x="738100" y="2914513"/>
              <a:chExt cx="8213625" cy="459052"/>
            </a:xfrm>
          </p:grpSpPr>
          <p:grpSp>
            <p:nvGrpSpPr>
              <p:cNvPr id="7" name="Groupe 2"/>
              <p:cNvGrpSpPr>
                <a:grpSpLocks/>
              </p:cNvGrpSpPr>
              <p:nvPr/>
            </p:nvGrpSpPr>
            <p:grpSpPr bwMode="auto">
              <a:xfrm>
                <a:off x="738100" y="2914513"/>
                <a:ext cx="8213625" cy="459052"/>
                <a:chOff x="1733198" y="3547585"/>
                <a:chExt cx="8213844" cy="459966"/>
              </a:xfrm>
            </p:grpSpPr>
            <p:cxnSp>
              <p:nvCxnSpPr>
                <p:cNvPr id="107" name="Connecteur droit avec flèche 106"/>
                <p:cNvCxnSpPr/>
                <p:nvPr/>
              </p:nvCxnSpPr>
              <p:spPr>
                <a:xfrm flipV="1">
                  <a:off x="1733198" y="3862717"/>
                  <a:ext cx="8136119" cy="38198"/>
                </a:xfrm>
                <a:prstGeom prst="straightConnector1">
                  <a:avLst/>
                </a:prstGeom>
                <a:ln w="190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rot="5400000">
                  <a:off x="2859245" y="3890570"/>
                  <a:ext cx="233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rot="5400000">
                  <a:off x="5547712" y="3869083"/>
                  <a:ext cx="2355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ZoneTexte 64"/>
                <p:cNvSpPr txBox="1">
                  <a:spLocks noChangeArrowheads="1"/>
                </p:cNvSpPr>
                <p:nvPr/>
              </p:nvSpPr>
              <p:spPr bwMode="auto">
                <a:xfrm>
                  <a:off x="3005845" y="3610435"/>
                  <a:ext cx="296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sp>
              <p:nvSpPr>
                <p:cNvPr id="111" name="ZoneTexte 65"/>
                <p:cNvSpPr txBox="1">
                  <a:spLocks noChangeArrowheads="1"/>
                </p:cNvSpPr>
                <p:nvPr/>
              </p:nvSpPr>
              <p:spPr bwMode="auto">
                <a:xfrm>
                  <a:off x="5705274" y="3600911"/>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sp>
              <p:nvSpPr>
                <p:cNvPr id="112" name="ZoneTexte 68"/>
                <p:cNvSpPr txBox="1">
                  <a:spLocks noChangeArrowheads="1"/>
                </p:cNvSpPr>
                <p:nvPr/>
              </p:nvSpPr>
              <p:spPr bwMode="auto">
                <a:xfrm>
                  <a:off x="9202504" y="3547585"/>
                  <a:ext cx="744538" cy="33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dirty="0">
                      <a:solidFill>
                        <a:schemeClr val="bg1"/>
                      </a:solidFill>
                      <a:latin typeface="Calibri" panose="020F0502020204030204" pitchFamily="34" charset="0"/>
                    </a:rPr>
                    <a:t>Time</a:t>
                  </a:r>
                </a:p>
              </p:txBody>
            </p:sp>
          </p:grpSp>
          <p:cxnSp>
            <p:nvCxnSpPr>
              <p:cNvPr id="106" name="Connecteur droit 105"/>
              <p:cNvCxnSpPr/>
              <p:nvPr/>
            </p:nvCxnSpPr>
            <p:spPr bwMode="auto">
              <a:xfrm rot="5400000">
                <a:off x="7632460" y="3235343"/>
                <a:ext cx="2350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4" name="ZoneTexte 28"/>
            <p:cNvSpPr txBox="1">
              <a:spLocks noChangeArrowheads="1"/>
            </p:cNvSpPr>
            <p:nvPr/>
          </p:nvSpPr>
          <p:spPr bwMode="auto">
            <a:xfrm>
              <a:off x="7706727" y="3304376"/>
              <a:ext cx="4629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grpSp>
      <p:sp>
        <p:nvSpPr>
          <p:cNvPr id="116" name="Rectangle 115"/>
          <p:cNvSpPr/>
          <p:nvPr/>
        </p:nvSpPr>
        <p:spPr>
          <a:xfrm>
            <a:off x="3086820" y="2068814"/>
            <a:ext cx="2722305" cy="4065562"/>
          </a:xfrm>
          <a:prstGeom prst="rect">
            <a:avLst/>
          </a:prstGeom>
          <a:solidFill>
            <a:schemeClr val="bg1">
              <a:lumMod val="75000"/>
            </a:schemeClr>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7" name="Cube 116"/>
          <p:cNvSpPr/>
          <p:nvPr/>
        </p:nvSpPr>
        <p:spPr>
          <a:xfrm>
            <a:off x="3239801" y="2398621"/>
            <a:ext cx="756000" cy="3645787"/>
          </a:xfrm>
          <a:prstGeom prst="cube">
            <a:avLst>
              <a:gd name="adj" fmla="val 8516"/>
            </a:avLst>
          </a:prstGeom>
          <a:solidFill>
            <a:schemeClr val="bg2">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Cube 142"/>
          <p:cNvSpPr/>
          <p:nvPr/>
        </p:nvSpPr>
        <p:spPr>
          <a:xfrm>
            <a:off x="4103617" y="2398621"/>
            <a:ext cx="756000" cy="3645787"/>
          </a:xfrm>
          <a:prstGeom prst="cube">
            <a:avLst>
              <a:gd name="adj" fmla="val 8516"/>
            </a:avLst>
          </a:prstGeom>
          <a:solidFill>
            <a:srgbClr val="C5615F"/>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Rectangle 173"/>
          <p:cNvSpPr/>
          <p:nvPr/>
        </p:nvSpPr>
        <p:spPr>
          <a:xfrm>
            <a:off x="4147612" y="3676123"/>
            <a:ext cx="594579" cy="2310008"/>
          </a:xfrm>
          <a:prstGeom prst="rect">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PATTERN CR"/>
          <p:cNvSpPr/>
          <p:nvPr/>
        </p:nvSpPr>
        <p:spPr>
          <a:xfrm>
            <a:off x="4192480" y="4010985"/>
            <a:ext cx="414000" cy="1813203"/>
          </a:xfrm>
          <a:prstGeom prst="ellipse">
            <a:avLst/>
          </a:prstGeom>
          <a:solidFill>
            <a:srgbClr val="F8A15A"/>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40" name="Connecteur droit avec flèche 14 R"/>
          <p:cNvCxnSpPr/>
          <p:nvPr/>
        </p:nvCxnSpPr>
        <p:spPr>
          <a:xfrm rot="5400000" flipH="1" flipV="1">
            <a:off x="4203353" y="4631313"/>
            <a:ext cx="380998" cy="444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5" name="ZoneTexte 54 P noir"/>
          <p:cNvSpPr txBox="1"/>
          <p:nvPr/>
        </p:nvSpPr>
        <p:spPr>
          <a:xfrm>
            <a:off x="4222810" y="5351375"/>
            <a:ext cx="451883" cy="461665"/>
          </a:xfrm>
          <a:prstGeom prst="rect">
            <a:avLst/>
          </a:prstGeom>
          <a:noFill/>
        </p:spPr>
        <p:txBody>
          <a:bodyPr wrap="square" rtlCol="0">
            <a:spAutoFit/>
          </a:bodyPr>
          <a:lstStyle/>
          <a:p>
            <a:r>
              <a:rPr lang="fr-FR" sz="2400" dirty="0"/>
              <a:t>P'</a:t>
            </a:r>
          </a:p>
        </p:txBody>
      </p:sp>
      <p:sp>
        <p:nvSpPr>
          <p:cNvPr id="181" name="ZoneTexte 180"/>
          <p:cNvSpPr txBox="1"/>
          <p:nvPr/>
        </p:nvSpPr>
        <p:spPr>
          <a:xfrm>
            <a:off x="3178684" y="2587655"/>
            <a:ext cx="430887" cy="1512000"/>
          </a:xfrm>
          <a:prstGeom prst="rect">
            <a:avLst/>
          </a:prstGeom>
          <a:noFill/>
        </p:spPr>
        <p:txBody>
          <a:bodyPr vert="vert270" wrap="square" rtlCol="0">
            <a:spAutoFit/>
          </a:bodyPr>
          <a:lstStyle/>
          <a:p>
            <a:pPr algn="r"/>
            <a:r>
              <a:rPr lang="fr-FR" sz="1600" dirty="0" err="1">
                <a:solidFill>
                  <a:schemeClr val="bg1"/>
                </a:solidFill>
              </a:rPr>
              <a:t>receptors</a:t>
            </a:r>
            <a:endParaRPr lang="fr-FR" sz="1600" dirty="0">
              <a:solidFill>
                <a:schemeClr val="bg1"/>
              </a:solidFill>
            </a:endParaRPr>
          </a:p>
        </p:txBody>
      </p:sp>
      <p:sp>
        <p:nvSpPr>
          <p:cNvPr id="182" name="ZoneTexte 181"/>
          <p:cNvSpPr txBox="1"/>
          <p:nvPr/>
        </p:nvSpPr>
        <p:spPr>
          <a:xfrm>
            <a:off x="4019528" y="2587655"/>
            <a:ext cx="430887" cy="1512000"/>
          </a:xfrm>
          <a:prstGeom prst="rect">
            <a:avLst/>
          </a:prstGeom>
          <a:noFill/>
        </p:spPr>
        <p:txBody>
          <a:bodyPr vert="vert270" wrap="square" rtlCol="0">
            <a:spAutoFit/>
          </a:bodyPr>
          <a:lstStyle/>
          <a:p>
            <a:pPr algn="r"/>
            <a:r>
              <a:rPr lang="fr-FR" sz="1600" dirty="0" err="1">
                <a:solidFill>
                  <a:schemeClr val="bg1"/>
                </a:solidFill>
              </a:rPr>
              <a:t>processing</a:t>
            </a:r>
            <a:endParaRPr lang="fr-FR" sz="1600" dirty="0">
              <a:solidFill>
                <a:schemeClr val="bg1"/>
              </a:solidFill>
            </a:endParaRPr>
          </a:p>
        </p:txBody>
      </p:sp>
      <p:sp>
        <p:nvSpPr>
          <p:cNvPr id="183" name="Cube 182"/>
          <p:cNvSpPr/>
          <p:nvPr/>
        </p:nvSpPr>
        <p:spPr>
          <a:xfrm>
            <a:off x="4965710" y="2398621"/>
            <a:ext cx="756000" cy="3645787"/>
          </a:xfrm>
          <a:prstGeom prst="cube">
            <a:avLst>
              <a:gd name="adj" fmla="val 8939"/>
            </a:avLst>
          </a:prstGeom>
          <a:solidFill>
            <a:schemeClr val="accent3">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4" name="ZoneTexte 183"/>
          <p:cNvSpPr txBox="1"/>
          <p:nvPr/>
        </p:nvSpPr>
        <p:spPr>
          <a:xfrm>
            <a:off x="4829381" y="2587655"/>
            <a:ext cx="430887" cy="1512000"/>
          </a:xfrm>
          <a:prstGeom prst="rect">
            <a:avLst/>
          </a:prstGeom>
          <a:noFill/>
        </p:spPr>
        <p:txBody>
          <a:bodyPr vert="vert270" wrap="square" rtlCol="0">
            <a:spAutoFit/>
          </a:bodyPr>
          <a:lstStyle/>
          <a:p>
            <a:pPr algn="r"/>
            <a:r>
              <a:rPr lang="fr-FR" sz="1600" dirty="0" err="1">
                <a:solidFill>
                  <a:schemeClr val="bg1"/>
                </a:solidFill>
              </a:rPr>
              <a:t>memory</a:t>
            </a:r>
            <a:endParaRPr lang="fr-FR" sz="1600" dirty="0">
              <a:solidFill>
                <a:schemeClr val="bg1"/>
              </a:solidFill>
            </a:endParaRPr>
          </a:p>
        </p:txBody>
      </p:sp>
      <p:sp>
        <p:nvSpPr>
          <p:cNvPr id="180" name="PATTERN G R"/>
          <p:cNvSpPr/>
          <p:nvPr/>
        </p:nvSpPr>
        <p:spPr>
          <a:xfrm>
            <a:off x="3311281" y="3972905"/>
            <a:ext cx="540000" cy="1854000"/>
          </a:xfrm>
          <a:prstGeom prst="ellipse">
            <a:avLst/>
          </a:prstGeom>
          <a:solidFill>
            <a:srgbClr val="FFB3B3"/>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5" name="ZoneTexte 184"/>
          <p:cNvSpPr txBox="1"/>
          <p:nvPr/>
        </p:nvSpPr>
        <p:spPr>
          <a:xfrm>
            <a:off x="4102298" y="3589474"/>
            <a:ext cx="696704" cy="400110"/>
          </a:xfrm>
          <a:prstGeom prst="rect">
            <a:avLst/>
          </a:prstGeom>
          <a:noFill/>
        </p:spPr>
        <p:txBody>
          <a:bodyPr wrap="square" rtlCol="0">
            <a:spAutoFit/>
          </a:bodyPr>
          <a:lstStyle/>
          <a:p>
            <a:r>
              <a:rPr lang="fr-FR" sz="2000" b="1" dirty="0"/>
              <a:t>CR</a:t>
            </a:r>
          </a:p>
        </p:txBody>
      </p:sp>
      <p:cxnSp>
        <p:nvCxnSpPr>
          <p:cNvPr id="187" name="Connecteur droit avec flèche 24 R"/>
          <p:cNvCxnSpPr/>
          <p:nvPr/>
        </p:nvCxnSpPr>
        <p:spPr>
          <a:xfrm rot="16200000" flipV="1">
            <a:off x="3391874" y="4418951"/>
            <a:ext cx="463550" cy="1905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0" name="ZoneTexte 71 p ROUGE"/>
          <p:cNvSpPr txBox="1"/>
          <p:nvPr/>
        </p:nvSpPr>
        <p:spPr>
          <a:xfrm>
            <a:off x="3387005" y="5364155"/>
            <a:ext cx="451883" cy="461665"/>
          </a:xfrm>
          <a:prstGeom prst="rect">
            <a:avLst/>
          </a:prstGeom>
          <a:noFill/>
        </p:spPr>
        <p:txBody>
          <a:bodyPr wrap="square" rtlCol="0">
            <a:spAutoFit/>
          </a:bodyPr>
          <a:lstStyle/>
          <a:p>
            <a:r>
              <a:rPr lang="fr-FR" sz="2400" dirty="0">
                <a:solidFill>
                  <a:srgbClr val="FF0000"/>
                </a:solidFill>
              </a:rPr>
              <a:t>P</a:t>
            </a:r>
          </a:p>
        </p:txBody>
      </p:sp>
      <p:sp>
        <p:nvSpPr>
          <p:cNvPr id="191" name="ZoneTexte 54 P noir"/>
          <p:cNvSpPr txBox="1"/>
          <p:nvPr/>
        </p:nvSpPr>
        <p:spPr>
          <a:xfrm>
            <a:off x="3397559" y="5365656"/>
            <a:ext cx="451883" cy="461665"/>
          </a:xfrm>
          <a:prstGeom prst="rect">
            <a:avLst/>
          </a:prstGeom>
          <a:noFill/>
        </p:spPr>
        <p:txBody>
          <a:bodyPr wrap="square" rtlCol="0">
            <a:spAutoFit/>
          </a:bodyPr>
          <a:lstStyle/>
          <a:p>
            <a:r>
              <a:rPr lang="fr-FR" sz="2400" dirty="0"/>
              <a:t>P</a:t>
            </a:r>
          </a:p>
        </p:txBody>
      </p:sp>
      <p:cxnSp>
        <p:nvCxnSpPr>
          <p:cNvPr id="192" name="Connecteur droit avec flèche 14 N"/>
          <p:cNvCxnSpPr/>
          <p:nvPr/>
        </p:nvCxnSpPr>
        <p:spPr>
          <a:xfrm rot="5400000" flipH="1" flipV="1">
            <a:off x="4200335" y="4627945"/>
            <a:ext cx="380998" cy="444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3" name="Ellipse 192"/>
          <p:cNvSpPr/>
          <p:nvPr/>
        </p:nvSpPr>
        <p:spPr>
          <a:xfrm>
            <a:off x="3685947" y="5210429"/>
            <a:ext cx="88900" cy="88900"/>
          </a:xfrm>
          <a:prstGeom prst="ellipse">
            <a:avLst/>
          </a:prstGeom>
          <a:solidFill>
            <a:srgbClr val="FF0000"/>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8" name="Groupe 112"/>
          <p:cNvGrpSpPr/>
          <p:nvPr/>
        </p:nvGrpSpPr>
        <p:grpSpPr>
          <a:xfrm>
            <a:off x="4306159" y="4343223"/>
            <a:ext cx="139700" cy="1035050"/>
            <a:chOff x="1317533" y="4433801"/>
            <a:chExt cx="139700" cy="1035050"/>
          </a:xfrm>
        </p:grpSpPr>
        <p:sp>
          <p:nvSpPr>
            <p:cNvPr id="195" name="Ellipse 194"/>
            <p:cNvSpPr/>
            <p:nvPr/>
          </p:nvSpPr>
          <p:spPr>
            <a:xfrm>
              <a:off x="1336583" y="537995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6" name="Ellipse 195"/>
            <p:cNvSpPr/>
            <p:nvPr/>
          </p:nvSpPr>
          <p:spPr>
            <a:xfrm>
              <a:off x="1317533" y="498625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7" name="Ellipse 196"/>
            <p:cNvSpPr/>
            <p:nvPr/>
          </p:nvSpPr>
          <p:spPr>
            <a:xfrm>
              <a:off x="1368333" y="443380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98" name="Ellipse 197"/>
          <p:cNvSpPr/>
          <p:nvPr/>
        </p:nvSpPr>
        <p:spPr>
          <a:xfrm>
            <a:off x="3666897" y="4779227"/>
            <a:ext cx="88900" cy="88900"/>
          </a:xfrm>
          <a:prstGeom prst="ellipse">
            <a:avLst/>
          </a:prstGeom>
          <a:solidFill>
            <a:srgbClr val="FF0000"/>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9" name="Ellipse 198"/>
          <p:cNvSpPr/>
          <p:nvPr/>
        </p:nvSpPr>
        <p:spPr>
          <a:xfrm>
            <a:off x="3476397" y="4169627"/>
            <a:ext cx="88900" cy="88900"/>
          </a:xfrm>
          <a:prstGeom prst="ellipse">
            <a:avLst/>
          </a:prstGeom>
          <a:solidFill>
            <a:srgbClr val="FF0000"/>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8" name="Forme libre : forme 75 r"/>
          <p:cNvSpPr/>
          <p:nvPr/>
        </p:nvSpPr>
        <p:spPr>
          <a:xfrm>
            <a:off x="3590504" y="4237160"/>
            <a:ext cx="688699" cy="128515"/>
          </a:xfrm>
          <a:custGeom>
            <a:avLst/>
            <a:gdLst>
              <a:gd name="connsiteX0" fmla="*/ 0 w 1390996"/>
              <a:gd name="connsiteY0" fmla="*/ 0 h 374193"/>
              <a:gd name="connsiteX1" fmla="*/ 803564 w 1390996"/>
              <a:gd name="connsiteY1" fmla="*/ 360218 h 374193"/>
              <a:gd name="connsiteX2" fmla="*/ 1390996 w 1390996"/>
              <a:gd name="connsiteY2" fmla="*/ 266007 h 374193"/>
              <a:gd name="connsiteX0" fmla="*/ 0 w 1535374"/>
              <a:gd name="connsiteY0" fmla="*/ 0 h 493452"/>
              <a:gd name="connsiteX1" fmla="*/ 947942 w 1535374"/>
              <a:gd name="connsiteY1" fmla="*/ 436418 h 493452"/>
              <a:gd name="connsiteX2" fmla="*/ 1535374 w 1535374"/>
              <a:gd name="connsiteY2" fmla="*/ 342207 h 493452"/>
              <a:gd name="connsiteX0" fmla="*/ 0 w 1535374"/>
              <a:gd name="connsiteY0" fmla="*/ 0 h 436418"/>
              <a:gd name="connsiteX1" fmla="*/ 947942 w 1535374"/>
              <a:gd name="connsiteY1" fmla="*/ 436418 h 436418"/>
              <a:gd name="connsiteX2" fmla="*/ 1535374 w 1535374"/>
              <a:gd name="connsiteY2" fmla="*/ 342207 h 436418"/>
              <a:gd name="connsiteX0" fmla="*/ 0 w 1535374"/>
              <a:gd name="connsiteY0" fmla="*/ 0 h 342207"/>
              <a:gd name="connsiteX1" fmla="*/ 1535374 w 1535374"/>
              <a:gd name="connsiteY1" fmla="*/ 342207 h 342207"/>
            </a:gdLst>
            <a:ahLst/>
            <a:cxnLst>
              <a:cxn ang="0">
                <a:pos x="connsiteX0" y="connsiteY0"/>
              </a:cxn>
              <a:cxn ang="0">
                <a:pos x="connsiteX1" y="connsiteY1"/>
              </a:cxn>
            </a:cxnLst>
            <a:rect l="l" t="t" r="r" b="b"/>
            <a:pathLst>
              <a:path w="1535374" h="342207">
                <a:moveTo>
                  <a:pt x="0" y="0"/>
                </a:moveTo>
                <a:lnTo>
                  <a:pt x="1535374" y="342207"/>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6" name="Connecteur droit avec flèche 25 R"/>
          <p:cNvCxnSpPr/>
          <p:nvPr/>
        </p:nvCxnSpPr>
        <p:spPr>
          <a:xfrm>
            <a:off x="3735675" y="5261770"/>
            <a:ext cx="555106" cy="24093"/>
          </a:xfrm>
          <a:prstGeom prst="straightConnector1">
            <a:avLst/>
          </a:prstGeom>
          <a:noFill/>
          <a:ln w="190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189" name="Forme libre : forme 76 R"/>
          <p:cNvSpPr/>
          <p:nvPr/>
        </p:nvSpPr>
        <p:spPr>
          <a:xfrm>
            <a:off x="3760461" y="4847405"/>
            <a:ext cx="530317" cy="91217"/>
          </a:xfrm>
          <a:custGeom>
            <a:avLst/>
            <a:gdLst>
              <a:gd name="connsiteX0" fmla="*/ 0 w 1346662"/>
              <a:gd name="connsiteY0" fmla="*/ 0 h 338451"/>
              <a:gd name="connsiteX1" fmla="*/ 509847 w 1346662"/>
              <a:gd name="connsiteY1" fmla="*/ 310342 h 338451"/>
              <a:gd name="connsiteX2" fmla="*/ 1346662 w 1346662"/>
              <a:gd name="connsiteY2" fmla="*/ 304800 h 338451"/>
              <a:gd name="connsiteX0" fmla="*/ 0 w 1346662"/>
              <a:gd name="connsiteY0" fmla="*/ 0 h 304800"/>
              <a:gd name="connsiteX1" fmla="*/ 1346662 w 1346662"/>
              <a:gd name="connsiteY1" fmla="*/ 304800 h 304800"/>
            </a:gdLst>
            <a:ahLst/>
            <a:cxnLst>
              <a:cxn ang="0">
                <a:pos x="connsiteX0" y="connsiteY0"/>
              </a:cxn>
              <a:cxn ang="0">
                <a:pos x="connsiteX1" y="connsiteY1"/>
              </a:cxn>
            </a:cxnLst>
            <a:rect l="l" t="t" r="r" b="b"/>
            <a:pathLst>
              <a:path w="1346662" h="304800">
                <a:moveTo>
                  <a:pt x="0" y="0"/>
                </a:moveTo>
                <a:lnTo>
                  <a:pt x="1346662" y="304800"/>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449447" y="752733"/>
            <a:ext cx="8436247" cy="1015663"/>
          </a:xfrm>
          <a:prstGeom prst="rect">
            <a:avLst/>
          </a:prstGeom>
          <a:noFill/>
        </p:spPr>
        <p:txBody>
          <a:bodyPr wrap="square" rtlCol="0">
            <a:spAutoFit/>
          </a:bodyPr>
          <a:lstStyle/>
          <a:p>
            <a:pPr algn="just"/>
            <a:r>
              <a:rPr lang="fr-FR" sz="2000" dirty="0">
                <a:solidFill>
                  <a:schemeClr val="bg1"/>
                </a:solidFill>
              </a:rPr>
              <a:t>The activation of P' </a:t>
            </a:r>
            <a:r>
              <a:rPr lang="fr-FR" sz="2000" dirty="0" err="1">
                <a:solidFill>
                  <a:schemeClr val="bg1"/>
                </a:solidFill>
              </a:rPr>
              <a:t>increases</a:t>
            </a:r>
            <a:r>
              <a:rPr lang="fr-FR" sz="2000" dirty="0">
                <a:solidFill>
                  <a:schemeClr val="bg1"/>
                </a:solidFill>
              </a:rPr>
              <a:t> the </a:t>
            </a:r>
            <a:r>
              <a:rPr lang="fr-FR" sz="2000" dirty="0" err="1">
                <a:solidFill>
                  <a:schemeClr val="bg1"/>
                </a:solidFill>
              </a:rPr>
              <a:t>strength</a:t>
            </a:r>
            <a:r>
              <a:rPr lang="fr-FR" sz="2000" dirty="0">
                <a:solidFill>
                  <a:schemeClr val="bg1"/>
                </a:solidFill>
              </a:rPr>
              <a:t> of the links </a:t>
            </a:r>
            <a:r>
              <a:rPr lang="fr-FR" sz="2000" dirty="0" err="1">
                <a:solidFill>
                  <a:schemeClr val="bg1"/>
                </a:solidFill>
              </a:rPr>
              <a:t>between</a:t>
            </a:r>
            <a:r>
              <a:rPr lang="fr-FR" sz="2000" dirty="0">
                <a:solidFill>
                  <a:schemeClr val="bg1"/>
                </a:solidFill>
              </a:rPr>
              <a:t> </a:t>
            </a:r>
            <a:r>
              <a:rPr lang="fr-FR" sz="2000" dirty="0" err="1">
                <a:solidFill>
                  <a:schemeClr val="bg1"/>
                </a:solidFill>
              </a:rPr>
              <a:t>its</a:t>
            </a:r>
            <a:r>
              <a:rPr lang="fr-FR" sz="2000" dirty="0">
                <a:solidFill>
                  <a:schemeClr val="bg1"/>
                </a:solidFill>
              </a:rPr>
              <a:t> components (</a:t>
            </a:r>
            <a:r>
              <a:rPr lang="fr-FR" sz="2000" dirty="0" err="1">
                <a:solidFill>
                  <a:schemeClr val="bg1"/>
                </a:solidFill>
              </a:rPr>
              <a:t>generalized</a:t>
            </a:r>
            <a:r>
              <a:rPr lang="fr-FR" sz="2000" dirty="0">
                <a:solidFill>
                  <a:schemeClr val="bg1"/>
                </a:solidFill>
              </a:rPr>
              <a:t> </a:t>
            </a:r>
            <a:r>
              <a:rPr lang="fr-FR" sz="2000" i="1" dirty="0" err="1">
                <a:solidFill>
                  <a:schemeClr val="bg1"/>
                </a:solidFill>
              </a:rPr>
              <a:t>Hebb</a:t>
            </a:r>
            <a:r>
              <a:rPr lang="fr-FR" sz="2000" i="1" dirty="0">
                <a:solidFill>
                  <a:schemeClr val="bg1"/>
                </a:solidFill>
              </a:rPr>
              <a:t> </a:t>
            </a:r>
            <a:r>
              <a:rPr lang="fr-FR" sz="2000" i="1" dirty="0" err="1">
                <a:solidFill>
                  <a:schemeClr val="bg1"/>
                </a:solidFill>
              </a:rPr>
              <a:t>rule</a:t>
            </a:r>
            <a:r>
              <a:rPr lang="fr-FR" sz="2000" i="1" dirty="0">
                <a:solidFill>
                  <a:schemeClr val="bg1"/>
                </a:solidFill>
              </a:rPr>
              <a:t> or </a:t>
            </a:r>
            <a:r>
              <a:rPr lang="fr-FR" sz="2000" dirty="0">
                <a:solidFill>
                  <a:schemeClr val="bg1"/>
                </a:solidFill>
              </a:rPr>
              <a:t>STDP) </a:t>
            </a:r>
            <a:r>
              <a:rPr lang="fr-FR" sz="2000" dirty="0" err="1">
                <a:solidFill>
                  <a:schemeClr val="bg1"/>
                </a:solidFill>
              </a:rPr>
              <a:t>which</a:t>
            </a:r>
            <a:r>
              <a:rPr lang="fr-FR" sz="2000" dirty="0">
                <a:solidFill>
                  <a:schemeClr val="bg1"/>
                </a:solidFill>
              </a:rPr>
              <a:t> </a:t>
            </a:r>
            <a:r>
              <a:rPr lang="fr-FR" sz="2000" dirty="0" err="1">
                <a:solidFill>
                  <a:schemeClr val="bg1"/>
                </a:solidFill>
              </a:rPr>
              <a:t>can</a:t>
            </a:r>
            <a:r>
              <a:rPr lang="fr-FR" sz="2000" dirty="0">
                <a:solidFill>
                  <a:schemeClr val="bg1"/>
                </a:solidFill>
              </a:rPr>
              <a:t> </a:t>
            </a:r>
            <a:r>
              <a:rPr lang="fr-FR" sz="2000" dirty="0" err="1">
                <a:solidFill>
                  <a:schemeClr val="bg1"/>
                </a:solidFill>
              </a:rPr>
              <a:t>be</a:t>
            </a:r>
            <a:r>
              <a:rPr lang="fr-FR" sz="2000" dirty="0">
                <a:solidFill>
                  <a:schemeClr val="bg1"/>
                </a:solidFill>
              </a:rPr>
              <a:t> </a:t>
            </a:r>
            <a:r>
              <a:rPr lang="fr-FR" sz="2000" dirty="0" err="1">
                <a:solidFill>
                  <a:schemeClr val="bg1"/>
                </a:solidFill>
              </a:rPr>
              <a:t>realized</a:t>
            </a:r>
            <a:r>
              <a:rPr lang="fr-FR" sz="2000" dirty="0">
                <a:solidFill>
                  <a:schemeClr val="bg1"/>
                </a:solidFill>
              </a:rPr>
              <a:t> by </a:t>
            </a:r>
            <a:r>
              <a:rPr lang="fr-FR" sz="2000" b="1" dirty="0" err="1">
                <a:solidFill>
                  <a:schemeClr val="bg1"/>
                </a:solidFill>
              </a:rPr>
              <a:t>solid</a:t>
            </a:r>
            <a:r>
              <a:rPr lang="fr-FR" sz="2000" b="1" dirty="0">
                <a:solidFill>
                  <a:schemeClr val="bg1"/>
                </a:solidFill>
              </a:rPr>
              <a:t>-state synapses</a:t>
            </a:r>
            <a:r>
              <a:rPr lang="fr-FR" sz="2000" dirty="0">
                <a:solidFill>
                  <a:schemeClr val="bg1"/>
                </a:solidFill>
              </a:rPr>
              <a:t> (cf. Yang &amp; al. 2013 or Boyd &amp; al., 2017). </a:t>
            </a:r>
          </a:p>
        </p:txBody>
      </p:sp>
      <p:sp>
        <p:nvSpPr>
          <p:cNvPr id="71" name="ZoneTexte 70"/>
          <p:cNvSpPr txBox="1"/>
          <p:nvPr/>
        </p:nvSpPr>
        <p:spPr>
          <a:xfrm>
            <a:off x="963385" y="104359"/>
            <a:ext cx="7309757" cy="461665"/>
          </a:xfrm>
          <a:prstGeom prst="rect">
            <a:avLst/>
          </a:prstGeom>
          <a:noFill/>
        </p:spPr>
        <p:txBody>
          <a:bodyPr wrap="square" rtlCol="0">
            <a:spAutoFit/>
          </a:bodyPr>
          <a:lstStyle/>
          <a:p>
            <a:pPr algn="ctr"/>
            <a:r>
              <a:rPr lang="fr-FR" sz="2400" b="1" dirty="0">
                <a:solidFill>
                  <a:schemeClr val="bg1"/>
                </a:solidFill>
              </a:rPr>
              <a:t>Formation of a record in the Memory by CR</a:t>
            </a:r>
          </a:p>
        </p:txBody>
      </p:sp>
    </p:spTree>
    <p:extLst>
      <p:ext uri="{BB962C8B-B14F-4D97-AF65-F5344CB8AC3E}">
        <p14:creationId xmlns:p14="http://schemas.microsoft.com/office/powerpoint/2010/main" val="138882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2000"/>
                                        <p:tgtEl>
                                          <p:spTgt spid="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fade">
                                      <p:cBhvr>
                                        <p:cTn id="10" dur="2000"/>
                                        <p:tgtEl>
                                          <p:spTgt spid="115"/>
                                        </p:tgtEl>
                                      </p:cBhvr>
                                    </p:animEffect>
                                  </p:childTnLst>
                                </p:cTn>
                              </p:par>
                              <p:par>
                                <p:cTn id="11" presetID="22" presetClass="exit" presetSubtype="4" fill="hold" nodeType="withEffect">
                                  <p:stCondLst>
                                    <p:cond delay="0"/>
                                  </p:stCondLst>
                                  <p:childTnLst>
                                    <p:animEffect transition="out" filter="wipe(down)">
                                      <p:cBhvr>
                                        <p:cTn id="12" dur="2000"/>
                                        <p:tgtEl>
                                          <p:spTgt spid="192"/>
                                        </p:tgtEl>
                                      </p:cBhvr>
                                    </p:animEffect>
                                    <p:set>
                                      <p:cBhvr>
                                        <p:cTn id="13" dur="1" fill="hold">
                                          <p:stCondLst>
                                            <p:cond delay="1999"/>
                                          </p:stCondLst>
                                        </p:cTn>
                                        <p:tgtEl>
                                          <p:spTgt spid="192"/>
                                        </p:tgtEl>
                                        <p:attrNameLst>
                                          <p:attrName>style.visibility</p:attrName>
                                        </p:attrNameLst>
                                      </p:cBhvr>
                                      <p:to>
                                        <p:strVal val="hidden"/>
                                      </p:to>
                                    </p:set>
                                  </p:childTnLst>
                                </p:cTn>
                              </p:par>
                              <p:par>
                                <p:cTn id="14" presetID="22" presetClass="entr" presetSubtype="4" fill="hold" nodeType="withEffect">
                                  <p:stCondLst>
                                    <p:cond delay="0"/>
                                  </p:stCondLst>
                                  <p:childTnLst>
                                    <p:set>
                                      <p:cBhvr>
                                        <p:cTn id="15" dur="1" fill="hold">
                                          <p:stCondLst>
                                            <p:cond delay="0"/>
                                          </p:stCondLst>
                                        </p:cTn>
                                        <p:tgtEl>
                                          <p:spTgt spid="140"/>
                                        </p:tgtEl>
                                        <p:attrNameLst>
                                          <p:attrName>style.visibility</p:attrName>
                                        </p:attrNameLst>
                                      </p:cBhvr>
                                      <p:to>
                                        <p:strVal val="visible"/>
                                      </p:to>
                                    </p:set>
                                    <p:animEffect transition="in" filter="wipe(down)">
                                      <p:cBhvr>
                                        <p:cTn id="16" dur="3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21" name="Rectangle 120"/>
          <p:cNvSpPr/>
          <p:nvPr/>
        </p:nvSpPr>
        <p:spPr>
          <a:xfrm>
            <a:off x="6024865" y="2070771"/>
            <a:ext cx="2722305" cy="4065562"/>
          </a:xfrm>
          <a:prstGeom prst="rect">
            <a:avLst/>
          </a:prstGeom>
          <a:solidFill>
            <a:schemeClr val="bg1">
              <a:lumMod val="75000"/>
            </a:schemeClr>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6" name="Rectangle 115"/>
          <p:cNvSpPr/>
          <p:nvPr/>
        </p:nvSpPr>
        <p:spPr>
          <a:xfrm>
            <a:off x="3086733" y="2077866"/>
            <a:ext cx="2722305" cy="4065562"/>
          </a:xfrm>
          <a:prstGeom prst="rect">
            <a:avLst/>
          </a:prstGeom>
          <a:solidFill>
            <a:schemeClr val="bg1">
              <a:lumMod val="75000"/>
            </a:schemeClr>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7" name="Rectangle 116"/>
          <p:cNvSpPr/>
          <p:nvPr/>
        </p:nvSpPr>
        <p:spPr>
          <a:xfrm>
            <a:off x="169753" y="2074328"/>
            <a:ext cx="2722305" cy="4065562"/>
          </a:xfrm>
          <a:prstGeom prst="rect">
            <a:avLst/>
          </a:prstGeom>
          <a:solidFill>
            <a:schemeClr val="bg1">
              <a:lumMod val="75000"/>
            </a:schemeClr>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Cube 32"/>
          <p:cNvSpPr/>
          <p:nvPr/>
        </p:nvSpPr>
        <p:spPr>
          <a:xfrm>
            <a:off x="322734" y="2404135"/>
            <a:ext cx="756000" cy="3645787"/>
          </a:xfrm>
          <a:prstGeom prst="cube">
            <a:avLst>
              <a:gd name="adj" fmla="val 8516"/>
            </a:avLst>
          </a:prstGeom>
          <a:solidFill>
            <a:schemeClr val="bg2">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Cube 33"/>
          <p:cNvSpPr/>
          <p:nvPr/>
        </p:nvSpPr>
        <p:spPr>
          <a:xfrm>
            <a:off x="1186550" y="2404135"/>
            <a:ext cx="756000" cy="3645787"/>
          </a:xfrm>
          <a:prstGeom prst="cube">
            <a:avLst>
              <a:gd name="adj" fmla="val 8516"/>
            </a:avLst>
          </a:prstGeom>
          <a:solidFill>
            <a:srgbClr val="C5615F"/>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230545" y="3681637"/>
            <a:ext cx="594579" cy="2310008"/>
          </a:xfrm>
          <a:prstGeom prst="rect">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PATTERN G R"/>
          <p:cNvSpPr/>
          <p:nvPr/>
        </p:nvSpPr>
        <p:spPr>
          <a:xfrm>
            <a:off x="394214" y="3978419"/>
            <a:ext cx="540000" cy="1854000"/>
          </a:xfrm>
          <a:prstGeom prst="ellipse">
            <a:avLst/>
          </a:prstGeom>
          <a:solidFill>
            <a:srgbClr val="FFB3B3"/>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ZoneTexte 34"/>
          <p:cNvSpPr txBox="1"/>
          <p:nvPr/>
        </p:nvSpPr>
        <p:spPr>
          <a:xfrm>
            <a:off x="261617" y="2593169"/>
            <a:ext cx="430887" cy="1512000"/>
          </a:xfrm>
          <a:prstGeom prst="rect">
            <a:avLst/>
          </a:prstGeom>
          <a:noFill/>
        </p:spPr>
        <p:txBody>
          <a:bodyPr vert="vert270" wrap="square" rtlCol="0">
            <a:spAutoFit/>
          </a:bodyPr>
          <a:lstStyle/>
          <a:p>
            <a:pPr algn="r"/>
            <a:r>
              <a:rPr lang="fr-FR" sz="1600" dirty="0" err="1">
                <a:solidFill>
                  <a:schemeClr val="bg1"/>
                </a:solidFill>
              </a:rPr>
              <a:t>receptors</a:t>
            </a:r>
            <a:endParaRPr lang="fr-FR" sz="1600" dirty="0">
              <a:solidFill>
                <a:schemeClr val="bg1"/>
              </a:solidFill>
            </a:endParaRPr>
          </a:p>
        </p:txBody>
      </p:sp>
      <p:sp>
        <p:nvSpPr>
          <p:cNvPr id="36" name="ZoneTexte 35"/>
          <p:cNvSpPr txBox="1"/>
          <p:nvPr/>
        </p:nvSpPr>
        <p:spPr>
          <a:xfrm>
            <a:off x="1102461" y="2593169"/>
            <a:ext cx="430887" cy="1512000"/>
          </a:xfrm>
          <a:prstGeom prst="rect">
            <a:avLst/>
          </a:prstGeom>
          <a:noFill/>
        </p:spPr>
        <p:txBody>
          <a:bodyPr vert="vert270" wrap="square" rtlCol="0">
            <a:spAutoFit/>
          </a:bodyPr>
          <a:lstStyle/>
          <a:p>
            <a:pPr algn="r"/>
            <a:r>
              <a:rPr lang="fr-FR" sz="1600" dirty="0" err="1">
                <a:solidFill>
                  <a:schemeClr val="bg1"/>
                </a:solidFill>
              </a:rPr>
              <a:t>processing</a:t>
            </a:r>
            <a:endParaRPr lang="fr-FR" sz="1600" dirty="0">
              <a:solidFill>
                <a:schemeClr val="bg1"/>
              </a:solidFill>
            </a:endParaRPr>
          </a:p>
        </p:txBody>
      </p:sp>
      <p:sp>
        <p:nvSpPr>
          <p:cNvPr id="37" name="Cube 36"/>
          <p:cNvSpPr/>
          <p:nvPr/>
        </p:nvSpPr>
        <p:spPr>
          <a:xfrm>
            <a:off x="2048643" y="2404135"/>
            <a:ext cx="756000" cy="3645787"/>
          </a:xfrm>
          <a:prstGeom prst="cube">
            <a:avLst>
              <a:gd name="adj" fmla="val 8939"/>
            </a:avLst>
          </a:prstGeom>
          <a:solidFill>
            <a:schemeClr val="accent3">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912314" y="2593169"/>
            <a:ext cx="430887" cy="1512000"/>
          </a:xfrm>
          <a:prstGeom prst="rect">
            <a:avLst/>
          </a:prstGeom>
          <a:noFill/>
        </p:spPr>
        <p:txBody>
          <a:bodyPr vert="vert270" wrap="square" rtlCol="0">
            <a:spAutoFit/>
          </a:bodyPr>
          <a:lstStyle/>
          <a:p>
            <a:pPr algn="r"/>
            <a:r>
              <a:rPr lang="fr-FR" sz="1600" dirty="0" err="1">
                <a:solidFill>
                  <a:schemeClr val="bg1"/>
                </a:solidFill>
              </a:rPr>
              <a:t>memory</a:t>
            </a:r>
            <a:endParaRPr lang="fr-FR" sz="1600" dirty="0">
              <a:solidFill>
                <a:schemeClr val="bg1"/>
              </a:solidFill>
            </a:endParaRPr>
          </a:p>
        </p:txBody>
      </p:sp>
      <p:sp>
        <p:nvSpPr>
          <p:cNvPr id="17" name="ZoneTexte 16"/>
          <p:cNvSpPr txBox="1"/>
          <p:nvPr/>
        </p:nvSpPr>
        <p:spPr>
          <a:xfrm>
            <a:off x="1174720" y="3594988"/>
            <a:ext cx="696704" cy="400110"/>
          </a:xfrm>
          <a:prstGeom prst="rect">
            <a:avLst/>
          </a:prstGeom>
          <a:noFill/>
        </p:spPr>
        <p:txBody>
          <a:bodyPr wrap="square" rtlCol="0">
            <a:spAutoFit/>
          </a:bodyPr>
          <a:lstStyle/>
          <a:p>
            <a:r>
              <a:rPr lang="fr-FR" sz="2000" b="1" dirty="0"/>
              <a:t>CR</a:t>
            </a:r>
          </a:p>
        </p:txBody>
      </p:sp>
      <p:cxnSp>
        <p:nvCxnSpPr>
          <p:cNvPr id="69" name="Connecteur droit avec flèche 25 R"/>
          <p:cNvCxnSpPr/>
          <p:nvPr/>
        </p:nvCxnSpPr>
        <p:spPr>
          <a:xfrm>
            <a:off x="818608" y="5267284"/>
            <a:ext cx="555106" cy="24093"/>
          </a:xfrm>
          <a:prstGeom prst="straightConnector1">
            <a:avLst/>
          </a:prstGeom>
          <a:noFill/>
          <a:ln w="190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65" name="Connecteur droit avec flèche 24 R"/>
          <p:cNvCxnSpPr/>
          <p:nvPr/>
        </p:nvCxnSpPr>
        <p:spPr>
          <a:xfrm rot="16200000" flipV="1">
            <a:off x="474807" y="4424465"/>
            <a:ext cx="463550" cy="1905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Forme libre : forme 75 r"/>
          <p:cNvSpPr/>
          <p:nvPr/>
        </p:nvSpPr>
        <p:spPr>
          <a:xfrm>
            <a:off x="673437" y="4242674"/>
            <a:ext cx="688699" cy="128515"/>
          </a:xfrm>
          <a:custGeom>
            <a:avLst/>
            <a:gdLst>
              <a:gd name="connsiteX0" fmla="*/ 0 w 1390996"/>
              <a:gd name="connsiteY0" fmla="*/ 0 h 374193"/>
              <a:gd name="connsiteX1" fmla="*/ 803564 w 1390996"/>
              <a:gd name="connsiteY1" fmla="*/ 360218 h 374193"/>
              <a:gd name="connsiteX2" fmla="*/ 1390996 w 1390996"/>
              <a:gd name="connsiteY2" fmla="*/ 266007 h 374193"/>
              <a:gd name="connsiteX0" fmla="*/ 0 w 1535374"/>
              <a:gd name="connsiteY0" fmla="*/ 0 h 493452"/>
              <a:gd name="connsiteX1" fmla="*/ 947942 w 1535374"/>
              <a:gd name="connsiteY1" fmla="*/ 436418 h 493452"/>
              <a:gd name="connsiteX2" fmla="*/ 1535374 w 1535374"/>
              <a:gd name="connsiteY2" fmla="*/ 342207 h 493452"/>
              <a:gd name="connsiteX0" fmla="*/ 0 w 1535374"/>
              <a:gd name="connsiteY0" fmla="*/ 0 h 436418"/>
              <a:gd name="connsiteX1" fmla="*/ 947942 w 1535374"/>
              <a:gd name="connsiteY1" fmla="*/ 436418 h 436418"/>
              <a:gd name="connsiteX2" fmla="*/ 1535374 w 1535374"/>
              <a:gd name="connsiteY2" fmla="*/ 342207 h 436418"/>
              <a:gd name="connsiteX0" fmla="*/ 0 w 1535374"/>
              <a:gd name="connsiteY0" fmla="*/ 0 h 342207"/>
              <a:gd name="connsiteX1" fmla="*/ 1535374 w 1535374"/>
              <a:gd name="connsiteY1" fmla="*/ 342207 h 342207"/>
            </a:gdLst>
            <a:ahLst/>
            <a:cxnLst>
              <a:cxn ang="0">
                <a:pos x="connsiteX0" y="connsiteY0"/>
              </a:cxn>
              <a:cxn ang="0">
                <a:pos x="connsiteX1" y="connsiteY1"/>
              </a:cxn>
            </a:cxnLst>
            <a:rect l="l" t="t" r="r" b="b"/>
            <a:pathLst>
              <a:path w="1535374" h="342207">
                <a:moveTo>
                  <a:pt x="0" y="0"/>
                </a:moveTo>
                <a:lnTo>
                  <a:pt x="1535374" y="342207"/>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Forme libre : forme 76 R"/>
          <p:cNvSpPr/>
          <p:nvPr/>
        </p:nvSpPr>
        <p:spPr>
          <a:xfrm>
            <a:off x="843394" y="4852919"/>
            <a:ext cx="530317" cy="91217"/>
          </a:xfrm>
          <a:custGeom>
            <a:avLst/>
            <a:gdLst>
              <a:gd name="connsiteX0" fmla="*/ 0 w 1346662"/>
              <a:gd name="connsiteY0" fmla="*/ 0 h 338451"/>
              <a:gd name="connsiteX1" fmla="*/ 509847 w 1346662"/>
              <a:gd name="connsiteY1" fmla="*/ 310342 h 338451"/>
              <a:gd name="connsiteX2" fmla="*/ 1346662 w 1346662"/>
              <a:gd name="connsiteY2" fmla="*/ 304800 h 338451"/>
              <a:gd name="connsiteX0" fmla="*/ 0 w 1346662"/>
              <a:gd name="connsiteY0" fmla="*/ 0 h 304800"/>
              <a:gd name="connsiteX1" fmla="*/ 1346662 w 1346662"/>
              <a:gd name="connsiteY1" fmla="*/ 304800 h 304800"/>
            </a:gdLst>
            <a:ahLst/>
            <a:cxnLst>
              <a:cxn ang="0">
                <a:pos x="connsiteX0" y="connsiteY0"/>
              </a:cxn>
              <a:cxn ang="0">
                <a:pos x="connsiteX1" y="connsiteY1"/>
              </a:cxn>
            </a:cxnLst>
            <a:rect l="l" t="t" r="r" b="b"/>
            <a:pathLst>
              <a:path w="1346662" h="304800">
                <a:moveTo>
                  <a:pt x="0" y="0"/>
                </a:moveTo>
                <a:lnTo>
                  <a:pt x="1346662" y="304800"/>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p ROUGE"/>
          <p:cNvSpPr txBox="1"/>
          <p:nvPr/>
        </p:nvSpPr>
        <p:spPr>
          <a:xfrm>
            <a:off x="469938" y="5369669"/>
            <a:ext cx="451883" cy="461665"/>
          </a:xfrm>
          <a:prstGeom prst="rect">
            <a:avLst/>
          </a:prstGeom>
          <a:noFill/>
        </p:spPr>
        <p:txBody>
          <a:bodyPr wrap="square" rtlCol="0">
            <a:spAutoFit/>
          </a:bodyPr>
          <a:lstStyle/>
          <a:p>
            <a:r>
              <a:rPr lang="fr-FR" sz="2400" dirty="0">
                <a:solidFill>
                  <a:srgbClr val="FF0000"/>
                </a:solidFill>
              </a:rPr>
              <a:t>P</a:t>
            </a:r>
          </a:p>
        </p:txBody>
      </p:sp>
      <p:sp>
        <p:nvSpPr>
          <p:cNvPr id="55" name="ZoneTexte 54 P noir"/>
          <p:cNvSpPr txBox="1"/>
          <p:nvPr/>
        </p:nvSpPr>
        <p:spPr>
          <a:xfrm>
            <a:off x="480492" y="5371170"/>
            <a:ext cx="451883" cy="461665"/>
          </a:xfrm>
          <a:prstGeom prst="rect">
            <a:avLst/>
          </a:prstGeom>
          <a:noFill/>
        </p:spPr>
        <p:txBody>
          <a:bodyPr wrap="square" rtlCol="0">
            <a:spAutoFit/>
          </a:bodyPr>
          <a:lstStyle/>
          <a:p>
            <a:r>
              <a:rPr lang="fr-FR" sz="2400" dirty="0"/>
              <a:t>P</a:t>
            </a:r>
          </a:p>
        </p:txBody>
      </p:sp>
      <p:cxnSp>
        <p:nvCxnSpPr>
          <p:cNvPr id="62" name="Connecteur droit avec flèche 14 N"/>
          <p:cNvCxnSpPr/>
          <p:nvPr/>
        </p:nvCxnSpPr>
        <p:spPr>
          <a:xfrm rot="5400000" flipH="1" flipV="1">
            <a:off x="1283268" y="4633459"/>
            <a:ext cx="380998" cy="444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Ellipse 66"/>
          <p:cNvSpPr/>
          <p:nvPr/>
        </p:nvSpPr>
        <p:spPr>
          <a:xfrm>
            <a:off x="768880" y="5215943"/>
            <a:ext cx="88900" cy="88900"/>
          </a:xfrm>
          <a:prstGeom prst="ellipse">
            <a:avLst/>
          </a:prstGeom>
          <a:solidFill>
            <a:srgbClr val="FF0000"/>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 name="Groupe 112"/>
          <p:cNvGrpSpPr/>
          <p:nvPr/>
        </p:nvGrpSpPr>
        <p:grpSpPr>
          <a:xfrm>
            <a:off x="1389092" y="4348737"/>
            <a:ext cx="139700" cy="1035050"/>
            <a:chOff x="1317533" y="4433801"/>
            <a:chExt cx="139700" cy="1035050"/>
          </a:xfrm>
        </p:grpSpPr>
        <p:sp>
          <p:nvSpPr>
            <p:cNvPr id="66" name="Ellipse 65"/>
            <p:cNvSpPr/>
            <p:nvPr/>
          </p:nvSpPr>
          <p:spPr>
            <a:xfrm>
              <a:off x="1336583" y="537995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Ellipse 50"/>
            <p:cNvSpPr/>
            <p:nvPr/>
          </p:nvSpPr>
          <p:spPr>
            <a:xfrm>
              <a:off x="1317533" y="498625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Ellipse 49"/>
            <p:cNvSpPr/>
            <p:nvPr/>
          </p:nvSpPr>
          <p:spPr>
            <a:xfrm>
              <a:off x="1368333" y="443380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47" name="Ellipse 46"/>
          <p:cNvSpPr/>
          <p:nvPr/>
        </p:nvSpPr>
        <p:spPr>
          <a:xfrm>
            <a:off x="749830" y="4784741"/>
            <a:ext cx="88900" cy="88900"/>
          </a:xfrm>
          <a:prstGeom prst="ellipse">
            <a:avLst/>
          </a:prstGeom>
          <a:solidFill>
            <a:srgbClr val="FF0000"/>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Ellipse 41"/>
          <p:cNvSpPr/>
          <p:nvPr/>
        </p:nvSpPr>
        <p:spPr>
          <a:xfrm>
            <a:off x="559330" y="4175141"/>
            <a:ext cx="88900" cy="88900"/>
          </a:xfrm>
          <a:prstGeom prst="ellipse">
            <a:avLst/>
          </a:prstGeom>
          <a:solidFill>
            <a:srgbClr val="FF0000"/>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8" name="Cube 117"/>
          <p:cNvSpPr/>
          <p:nvPr/>
        </p:nvSpPr>
        <p:spPr>
          <a:xfrm>
            <a:off x="3244051" y="2391435"/>
            <a:ext cx="756000" cy="3645787"/>
          </a:xfrm>
          <a:prstGeom prst="cube">
            <a:avLst>
              <a:gd name="adj" fmla="val 8516"/>
            </a:avLst>
          </a:prstGeom>
          <a:solidFill>
            <a:schemeClr val="bg2">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PATTERN G R"/>
          <p:cNvSpPr/>
          <p:nvPr/>
        </p:nvSpPr>
        <p:spPr>
          <a:xfrm>
            <a:off x="3323482" y="4003819"/>
            <a:ext cx="540000" cy="1854000"/>
          </a:xfrm>
          <a:prstGeom prst="ellipse">
            <a:avLst/>
          </a:prstGeom>
          <a:solidFill>
            <a:srgbClr val="FFB3B3"/>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9" name="Cube 118"/>
          <p:cNvSpPr/>
          <p:nvPr/>
        </p:nvSpPr>
        <p:spPr>
          <a:xfrm>
            <a:off x="4107867" y="2391435"/>
            <a:ext cx="756000" cy="3645787"/>
          </a:xfrm>
          <a:prstGeom prst="cube">
            <a:avLst>
              <a:gd name="adj" fmla="val 8516"/>
            </a:avLst>
          </a:prstGeom>
          <a:solidFill>
            <a:srgbClr val="C5615F"/>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Rectangle 119"/>
          <p:cNvSpPr/>
          <p:nvPr/>
        </p:nvSpPr>
        <p:spPr>
          <a:xfrm>
            <a:off x="4151862" y="3668937"/>
            <a:ext cx="594579" cy="2310008"/>
          </a:xfrm>
          <a:prstGeom prst="rect">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PATTERN CR"/>
          <p:cNvSpPr/>
          <p:nvPr/>
        </p:nvSpPr>
        <p:spPr>
          <a:xfrm>
            <a:off x="4193758" y="4010985"/>
            <a:ext cx="414000" cy="1813203"/>
          </a:xfrm>
          <a:prstGeom prst="ellipse">
            <a:avLst/>
          </a:prstGeom>
          <a:solidFill>
            <a:srgbClr val="F8A15A"/>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5" name="ZoneTexte 124"/>
          <p:cNvSpPr txBox="1"/>
          <p:nvPr/>
        </p:nvSpPr>
        <p:spPr>
          <a:xfrm>
            <a:off x="3182934" y="2580469"/>
            <a:ext cx="430887" cy="1512000"/>
          </a:xfrm>
          <a:prstGeom prst="rect">
            <a:avLst/>
          </a:prstGeom>
          <a:noFill/>
        </p:spPr>
        <p:txBody>
          <a:bodyPr vert="vert270" wrap="square" rtlCol="0">
            <a:spAutoFit/>
          </a:bodyPr>
          <a:lstStyle/>
          <a:p>
            <a:pPr algn="r"/>
            <a:r>
              <a:rPr lang="fr-FR" sz="1600" dirty="0" err="1">
                <a:solidFill>
                  <a:schemeClr val="bg1"/>
                </a:solidFill>
              </a:rPr>
              <a:t>receptors</a:t>
            </a:r>
            <a:endParaRPr lang="fr-FR" sz="1600" dirty="0">
              <a:solidFill>
                <a:schemeClr val="bg1"/>
              </a:solidFill>
            </a:endParaRPr>
          </a:p>
        </p:txBody>
      </p:sp>
      <p:sp>
        <p:nvSpPr>
          <p:cNvPr id="126" name="ZoneTexte 125"/>
          <p:cNvSpPr txBox="1"/>
          <p:nvPr/>
        </p:nvSpPr>
        <p:spPr>
          <a:xfrm>
            <a:off x="4023778" y="2580469"/>
            <a:ext cx="430887" cy="1512000"/>
          </a:xfrm>
          <a:prstGeom prst="rect">
            <a:avLst/>
          </a:prstGeom>
          <a:noFill/>
        </p:spPr>
        <p:txBody>
          <a:bodyPr vert="vert270" wrap="square" rtlCol="0">
            <a:spAutoFit/>
          </a:bodyPr>
          <a:lstStyle/>
          <a:p>
            <a:pPr algn="r"/>
            <a:r>
              <a:rPr lang="fr-FR" sz="1600" dirty="0" err="1">
                <a:solidFill>
                  <a:schemeClr val="bg1"/>
                </a:solidFill>
              </a:rPr>
              <a:t>processing</a:t>
            </a:r>
            <a:endParaRPr lang="fr-FR" sz="1600" dirty="0">
              <a:solidFill>
                <a:schemeClr val="bg1"/>
              </a:solidFill>
            </a:endParaRPr>
          </a:p>
        </p:txBody>
      </p:sp>
      <p:sp>
        <p:nvSpPr>
          <p:cNvPr id="127" name="Cube 126"/>
          <p:cNvSpPr/>
          <p:nvPr/>
        </p:nvSpPr>
        <p:spPr>
          <a:xfrm>
            <a:off x="4969960" y="2391435"/>
            <a:ext cx="756000" cy="3645787"/>
          </a:xfrm>
          <a:prstGeom prst="cube">
            <a:avLst>
              <a:gd name="adj" fmla="val 8939"/>
            </a:avLst>
          </a:prstGeom>
          <a:solidFill>
            <a:schemeClr val="accent3">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ZoneTexte 127"/>
          <p:cNvSpPr txBox="1"/>
          <p:nvPr/>
        </p:nvSpPr>
        <p:spPr>
          <a:xfrm>
            <a:off x="4833631" y="2580469"/>
            <a:ext cx="430887" cy="1512000"/>
          </a:xfrm>
          <a:prstGeom prst="rect">
            <a:avLst/>
          </a:prstGeom>
          <a:noFill/>
        </p:spPr>
        <p:txBody>
          <a:bodyPr vert="vert270" wrap="square" rtlCol="0">
            <a:spAutoFit/>
          </a:bodyPr>
          <a:lstStyle/>
          <a:p>
            <a:pPr algn="r"/>
            <a:r>
              <a:rPr lang="fr-FR" sz="1600" dirty="0" err="1">
                <a:solidFill>
                  <a:schemeClr val="bg1"/>
                </a:solidFill>
              </a:rPr>
              <a:t>memory</a:t>
            </a:r>
            <a:endParaRPr lang="fr-FR" sz="1600" dirty="0">
              <a:solidFill>
                <a:schemeClr val="bg1"/>
              </a:solidFill>
            </a:endParaRPr>
          </a:p>
        </p:txBody>
      </p:sp>
      <p:sp>
        <p:nvSpPr>
          <p:cNvPr id="129" name="ZoneTexte 128"/>
          <p:cNvSpPr txBox="1"/>
          <p:nvPr/>
        </p:nvSpPr>
        <p:spPr>
          <a:xfrm>
            <a:off x="4085404" y="3582288"/>
            <a:ext cx="696704" cy="400110"/>
          </a:xfrm>
          <a:prstGeom prst="rect">
            <a:avLst/>
          </a:prstGeom>
          <a:noFill/>
        </p:spPr>
        <p:txBody>
          <a:bodyPr wrap="square" rtlCol="0">
            <a:spAutoFit/>
          </a:bodyPr>
          <a:lstStyle/>
          <a:p>
            <a:r>
              <a:rPr lang="fr-FR" sz="2000" b="1" dirty="0"/>
              <a:t>CR</a:t>
            </a:r>
          </a:p>
        </p:txBody>
      </p:sp>
      <p:cxnSp>
        <p:nvCxnSpPr>
          <p:cNvPr id="130" name="Connecteur droit avec flèche 25 R"/>
          <p:cNvCxnSpPr/>
          <p:nvPr/>
        </p:nvCxnSpPr>
        <p:spPr>
          <a:xfrm>
            <a:off x="3739925" y="5254584"/>
            <a:ext cx="555106" cy="24093"/>
          </a:xfrm>
          <a:prstGeom prst="straightConnector1">
            <a:avLst/>
          </a:prstGeom>
          <a:noFill/>
          <a:ln w="190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2" name="Connecteur droit avec flèche 24 R"/>
          <p:cNvCxnSpPr/>
          <p:nvPr/>
        </p:nvCxnSpPr>
        <p:spPr>
          <a:xfrm rot="16200000" flipV="1">
            <a:off x="3396124" y="4411765"/>
            <a:ext cx="463550" cy="1905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4" name="Forme libre : forme 75 r"/>
          <p:cNvSpPr/>
          <p:nvPr/>
        </p:nvSpPr>
        <p:spPr>
          <a:xfrm>
            <a:off x="3594754" y="4229974"/>
            <a:ext cx="688699" cy="128515"/>
          </a:xfrm>
          <a:custGeom>
            <a:avLst/>
            <a:gdLst>
              <a:gd name="connsiteX0" fmla="*/ 0 w 1390996"/>
              <a:gd name="connsiteY0" fmla="*/ 0 h 374193"/>
              <a:gd name="connsiteX1" fmla="*/ 803564 w 1390996"/>
              <a:gd name="connsiteY1" fmla="*/ 360218 h 374193"/>
              <a:gd name="connsiteX2" fmla="*/ 1390996 w 1390996"/>
              <a:gd name="connsiteY2" fmla="*/ 266007 h 374193"/>
              <a:gd name="connsiteX0" fmla="*/ 0 w 1535374"/>
              <a:gd name="connsiteY0" fmla="*/ 0 h 493452"/>
              <a:gd name="connsiteX1" fmla="*/ 947942 w 1535374"/>
              <a:gd name="connsiteY1" fmla="*/ 436418 h 493452"/>
              <a:gd name="connsiteX2" fmla="*/ 1535374 w 1535374"/>
              <a:gd name="connsiteY2" fmla="*/ 342207 h 493452"/>
              <a:gd name="connsiteX0" fmla="*/ 0 w 1535374"/>
              <a:gd name="connsiteY0" fmla="*/ 0 h 436418"/>
              <a:gd name="connsiteX1" fmla="*/ 947942 w 1535374"/>
              <a:gd name="connsiteY1" fmla="*/ 436418 h 436418"/>
              <a:gd name="connsiteX2" fmla="*/ 1535374 w 1535374"/>
              <a:gd name="connsiteY2" fmla="*/ 342207 h 436418"/>
              <a:gd name="connsiteX0" fmla="*/ 0 w 1535374"/>
              <a:gd name="connsiteY0" fmla="*/ 0 h 342207"/>
              <a:gd name="connsiteX1" fmla="*/ 1535374 w 1535374"/>
              <a:gd name="connsiteY1" fmla="*/ 342207 h 342207"/>
            </a:gdLst>
            <a:ahLst/>
            <a:cxnLst>
              <a:cxn ang="0">
                <a:pos x="connsiteX0" y="connsiteY0"/>
              </a:cxn>
              <a:cxn ang="0">
                <a:pos x="connsiteX1" y="connsiteY1"/>
              </a:cxn>
            </a:cxnLst>
            <a:rect l="l" t="t" r="r" b="b"/>
            <a:pathLst>
              <a:path w="1535374" h="342207">
                <a:moveTo>
                  <a:pt x="0" y="0"/>
                </a:moveTo>
                <a:lnTo>
                  <a:pt x="1535374" y="342207"/>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Forme libre : forme 76 R"/>
          <p:cNvSpPr/>
          <p:nvPr/>
        </p:nvSpPr>
        <p:spPr>
          <a:xfrm>
            <a:off x="3764711" y="4840219"/>
            <a:ext cx="530317" cy="91217"/>
          </a:xfrm>
          <a:custGeom>
            <a:avLst/>
            <a:gdLst>
              <a:gd name="connsiteX0" fmla="*/ 0 w 1346662"/>
              <a:gd name="connsiteY0" fmla="*/ 0 h 338451"/>
              <a:gd name="connsiteX1" fmla="*/ 509847 w 1346662"/>
              <a:gd name="connsiteY1" fmla="*/ 310342 h 338451"/>
              <a:gd name="connsiteX2" fmla="*/ 1346662 w 1346662"/>
              <a:gd name="connsiteY2" fmla="*/ 304800 h 338451"/>
              <a:gd name="connsiteX0" fmla="*/ 0 w 1346662"/>
              <a:gd name="connsiteY0" fmla="*/ 0 h 304800"/>
              <a:gd name="connsiteX1" fmla="*/ 1346662 w 1346662"/>
              <a:gd name="connsiteY1" fmla="*/ 304800 h 304800"/>
            </a:gdLst>
            <a:ahLst/>
            <a:cxnLst>
              <a:cxn ang="0">
                <a:pos x="connsiteX0" y="connsiteY0"/>
              </a:cxn>
              <a:cxn ang="0">
                <a:pos x="connsiteX1" y="connsiteY1"/>
              </a:cxn>
            </a:cxnLst>
            <a:rect l="l" t="t" r="r" b="b"/>
            <a:pathLst>
              <a:path w="1346662" h="304800">
                <a:moveTo>
                  <a:pt x="0" y="0"/>
                </a:moveTo>
                <a:lnTo>
                  <a:pt x="1346662" y="304800"/>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ZoneTexte 71 p ROUGE"/>
          <p:cNvSpPr txBox="1"/>
          <p:nvPr/>
        </p:nvSpPr>
        <p:spPr>
          <a:xfrm>
            <a:off x="3391255" y="5356969"/>
            <a:ext cx="451883" cy="461665"/>
          </a:xfrm>
          <a:prstGeom prst="rect">
            <a:avLst/>
          </a:prstGeom>
          <a:noFill/>
        </p:spPr>
        <p:txBody>
          <a:bodyPr wrap="square" rtlCol="0">
            <a:spAutoFit/>
          </a:bodyPr>
          <a:lstStyle/>
          <a:p>
            <a:r>
              <a:rPr lang="fr-FR" sz="2400" dirty="0">
                <a:solidFill>
                  <a:srgbClr val="FF0000"/>
                </a:solidFill>
              </a:rPr>
              <a:t>P</a:t>
            </a:r>
          </a:p>
        </p:txBody>
      </p:sp>
      <p:sp>
        <p:nvSpPr>
          <p:cNvPr id="139" name="ZoneTexte 54 P noir"/>
          <p:cNvSpPr txBox="1"/>
          <p:nvPr/>
        </p:nvSpPr>
        <p:spPr>
          <a:xfrm>
            <a:off x="3401809" y="5358470"/>
            <a:ext cx="451883" cy="461665"/>
          </a:xfrm>
          <a:prstGeom prst="rect">
            <a:avLst/>
          </a:prstGeom>
          <a:noFill/>
        </p:spPr>
        <p:txBody>
          <a:bodyPr wrap="square" rtlCol="0">
            <a:spAutoFit/>
          </a:bodyPr>
          <a:lstStyle/>
          <a:p>
            <a:r>
              <a:rPr lang="fr-FR" sz="2400" dirty="0"/>
              <a:t>P</a:t>
            </a:r>
          </a:p>
        </p:txBody>
      </p:sp>
      <p:cxnSp>
        <p:nvCxnSpPr>
          <p:cNvPr id="140" name="Connecteur droit avec flèche 14 R"/>
          <p:cNvCxnSpPr/>
          <p:nvPr/>
        </p:nvCxnSpPr>
        <p:spPr>
          <a:xfrm rot="5400000" flipH="1" flipV="1">
            <a:off x="4197033" y="4631313"/>
            <a:ext cx="380998" cy="444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2" name="Ellipse 141"/>
          <p:cNvSpPr/>
          <p:nvPr/>
        </p:nvSpPr>
        <p:spPr>
          <a:xfrm>
            <a:off x="3690197" y="5203243"/>
            <a:ext cx="88900" cy="88900"/>
          </a:xfrm>
          <a:prstGeom prst="ellipse">
            <a:avLst/>
          </a:prstGeom>
          <a:solidFill>
            <a:srgbClr val="FF0000"/>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3" name="Groupe 142"/>
          <p:cNvGrpSpPr/>
          <p:nvPr/>
        </p:nvGrpSpPr>
        <p:grpSpPr>
          <a:xfrm>
            <a:off x="4310409" y="4336037"/>
            <a:ext cx="139700" cy="1035050"/>
            <a:chOff x="1317533" y="4433801"/>
            <a:chExt cx="139700" cy="1035050"/>
          </a:xfrm>
        </p:grpSpPr>
        <p:sp>
          <p:nvSpPr>
            <p:cNvPr id="144" name="Ellipse 143"/>
            <p:cNvSpPr/>
            <p:nvPr/>
          </p:nvSpPr>
          <p:spPr>
            <a:xfrm>
              <a:off x="1336583" y="537995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5" name="Ellipse 144"/>
            <p:cNvSpPr/>
            <p:nvPr/>
          </p:nvSpPr>
          <p:spPr>
            <a:xfrm>
              <a:off x="1317533" y="498625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6" name="Ellipse 145"/>
            <p:cNvSpPr/>
            <p:nvPr/>
          </p:nvSpPr>
          <p:spPr>
            <a:xfrm>
              <a:off x="1368333" y="443380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47" name="Ellipse 146"/>
          <p:cNvSpPr/>
          <p:nvPr/>
        </p:nvSpPr>
        <p:spPr>
          <a:xfrm>
            <a:off x="3671147" y="4772041"/>
            <a:ext cx="88900" cy="88900"/>
          </a:xfrm>
          <a:prstGeom prst="ellipse">
            <a:avLst/>
          </a:prstGeom>
          <a:solidFill>
            <a:srgbClr val="FF0000"/>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8" name="Ellipse 147"/>
          <p:cNvSpPr/>
          <p:nvPr/>
        </p:nvSpPr>
        <p:spPr>
          <a:xfrm>
            <a:off x="3480647" y="4162441"/>
            <a:ext cx="88900" cy="88900"/>
          </a:xfrm>
          <a:prstGeom prst="ellipse">
            <a:avLst/>
          </a:prstGeom>
          <a:solidFill>
            <a:srgbClr val="FF0000"/>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Cube 55"/>
          <p:cNvSpPr/>
          <p:nvPr/>
        </p:nvSpPr>
        <p:spPr>
          <a:xfrm>
            <a:off x="6169483" y="2404135"/>
            <a:ext cx="756000" cy="3645787"/>
          </a:xfrm>
          <a:prstGeom prst="cube">
            <a:avLst>
              <a:gd name="adj" fmla="val 8516"/>
            </a:avLst>
          </a:prstGeom>
          <a:solidFill>
            <a:schemeClr val="bg2">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Cube 56"/>
          <p:cNvSpPr/>
          <p:nvPr/>
        </p:nvSpPr>
        <p:spPr>
          <a:xfrm>
            <a:off x="7033299" y="2404135"/>
            <a:ext cx="756000" cy="3645787"/>
          </a:xfrm>
          <a:prstGeom prst="cube">
            <a:avLst>
              <a:gd name="adj" fmla="val 8516"/>
            </a:avLst>
          </a:prstGeom>
          <a:solidFill>
            <a:srgbClr val="C5615F"/>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a:off x="7077294" y="3681637"/>
            <a:ext cx="594579" cy="2310008"/>
          </a:xfrm>
          <a:prstGeom prst="rect">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Cube 70"/>
          <p:cNvSpPr/>
          <p:nvPr/>
        </p:nvSpPr>
        <p:spPr>
          <a:xfrm>
            <a:off x="7895392" y="2404135"/>
            <a:ext cx="756000" cy="3645787"/>
          </a:xfrm>
          <a:prstGeom prst="cube">
            <a:avLst>
              <a:gd name="adj" fmla="val 8939"/>
            </a:avLst>
          </a:prstGeom>
          <a:solidFill>
            <a:schemeClr val="accent3">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Forme libre 90"/>
          <p:cNvSpPr/>
          <p:nvPr/>
        </p:nvSpPr>
        <p:spPr>
          <a:xfrm>
            <a:off x="7336342" y="3630679"/>
            <a:ext cx="951399" cy="2124790"/>
          </a:xfrm>
          <a:custGeom>
            <a:avLst/>
            <a:gdLst>
              <a:gd name="connsiteX0" fmla="*/ 0 w 951399"/>
              <a:gd name="connsiteY0" fmla="*/ 311847 h 2029651"/>
              <a:gd name="connsiteX1" fmla="*/ 951399 w 951399"/>
              <a:gd name="connsiteY1" fmla="*/ 0 h 2029651"/>
              <a:gd name="connsiteX2" fmla="*/ 79283 w 951399"/>
              <a:gd name="connsiteY2" fmla="*/ 2029651 h 2029651"/>
              <a:gd name="connsiteX0" fmla="*/ 0 w 951399"/>
              <a:gd name="connsiteY0" fmla="*/ 221992 h 1939796"/>
              <a:gd name="connsiteX1" fmla="*/ 951399 w 951399"/>
              <a:gd name="connsiteY1" fmla="*/ 0 h 1939796"/>
              <a:gd name="connsiteX2" fmla="*/ 79283 w 951399"/>
              <a:gd name="connsiteY2" fmla="*/ 1939796 h 1939796"/>
              <a:gd name="connsiteX0" fmla="*/ 0 w 951399"/>
              <a:gd name="connsiteY0" fmla="*/ 406986 h 2124790"/>
              <a:gd name="connsiteX1" fmla="*/ 951399 w 951399"/>
              <a:gd name="connsiteY1" fmla="*/ 0 h 2124790"/>
              <a:gd name="connsiteX2" fmla="*/ 79283 w 951399"/>
              <a:gd name="connsiteY2" fmla="*/ 2124790 h 2124790"/>
            </a:gdLst>
            <a:ahLst/>
            <a:cxnLst>
              <a:cxn ang="0">
                <a:pos x="connsiteX0" y="connsiteY0"/>
              </a:cxn>
              <a:cxn ang="0">
                <a:pos x="connsiteX1" y="connsiteY1"/>
              </a:cxn>
              <a:cxn ang="0">
                <a:pos x="connsiteX2" y="connsiteY2"/>
              </a:cxn>
            </a:cxnLst>
            <a:rect l="l" t="t" r="r" b="b"/>
            <a:pathLst>
              <a:path w="951399" h="2124790">
                <a:moveTo>
                  <a:pt x="0" y="406986"/>
                </a:moveTo>
                <a:lnTo>
                  <a:pt x="951399" y="0"/>
                </a:lnTo>
                <a:lnTo>
                  <a:pt x="79283" y="2124790"/>
                </a:lnTo>
              </a:path>
            </a:pathLst>
          </a:custGeom>
          <a:gradFill flip="none" rotWithShape="1">
            <a:gsLst>
              <a:gs pos="0">
                <a:srgbClr val="B97DB2"/>
              </a:gs>
              <a:gs pos="50000">
                <a:srgbClr val="FB97EF">
                  <a:shade val="67500"/>
                  <a:satMod val="115000"/>
                </a:srgbClr>
              </a:gs>
              <a:gs pos="100000">
                <a:srgbClr val="FB97EF">
                  <a:shade val="100000"/>
                  <a:satMod val="115000"/>
                </a:srgbClr>
              </a:gs>
            </a:gsLst>
            <a:lin ang="18900000" scaled="1"/>
            <a:tileRect/>
          </a:gra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PATTERN CR"/>
          <p:cNvSpPr/>
          <p:nvPr/>
        </p:nvSpPr>
        <p:spPr>
          <a:xfrm>
            <a:off x="7119190" y="4023685"/>
            <a:ext cx="414000" cy="1813203"/>
          </a:xfrm>
          <a:prstGeom prst="ellipse">
            <a:avLst/>
          </a:prstGeom>
          <a:solidFill>
            <a:srgbClr val="F8A15A"/>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9" name="PATTERN CR R"/>
          <p:cNvSpPr/>
          <p:nvPr/>
        </p:nvSpPr>
        <p:spPr>
          <a:xfrm>
            <a:off x="7120845" y="4009484"/>
            <a:ext cx="414000" cy="1813203"/>
          </a:xfrm>
          <a:prstGeom prst="ellipse">
            <a:avLst/>
          </a:prstGeom>
          <a:solidFill>
            <a:srgbClr val="FB97EF"/>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PATTERN G"/>
          <p:cNvSpPr/>
          <p:nvPr/>
        </p:nvSpPr>
        <p:spPr>
          <a:xfrm>
            <a:off x="6237316" y="3970869"/>
            <a:ext cx="540000" cy="1854000"/>
          </a:xfrm>
          <a:prstGeom prst="ellipse">
            <a:avLst/>
          </a:prstGeom>
          <a:solidFill>
            <a:srgbClr val="FFB3B3"/>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1" name="ZoneTexte 60"/>
          <p:cNvSpPr txBox="1"/>
          <p:nvPr/>
        </p:nvSpPr>
        <p:spPr>
          <a:xfrm>
            <a:off x="6108366" y="2593169"/>
            <a:ext cx="430887" cy="1512000"/>
          </a:xfrm>
          <a:prstGeom prst="rect">
            <a:avLst/>
          </a:prstGeom>
          <a:noFill/>
        </p:spPr>
        <p:txBody>
          <a:bodyPr vert="vert270" wrap="square" rtlCol="0">
            <a:spAutoFit/>
          </a:bodyPr>
          <a:lstStyle/>
          <a:p>
            <a:pPr algn="r"/>
            <a:r>
              <a:rPr lang="fr-FR" sz="1600" dirty="0" err="1">
                <a:solidFill>
                  <a:schemeClr val="bg1"/>
                </a:solidFill>
              </a:rPr>
              <a:t>receptors</a:t>
            </a:r>
            <a:endParaRPr lang="fr-FR" sz="1600" dirty="0">
              <a:solidFill>
                <a:schemeClr val="bg1"/>
              </a:solidFill>
            </a:endParaRPr>
          </a:p>
        </p:txBody>
      </p:sp>
      <p:sp>
        <p:nvSpPr>
          <p:cNvPr id="68" name="ZoneTexte 67"/>
          <p:cNvSpPr txBox="1"/>
          <p:nvPr/>
        </p:nvSpPr>
        <p:spPr>
          <a:xfrm>
            <a:off x="6949210" y="2593169"/>
            <a:ext cx="430887" cy="1512000"/>
          </a:xfrm>
          <a:prstGeom prst="rect">
            <a:avLst/>
          </a:prstGeom>
          <a:noFill/>
        </p:spPr>
        <p:txBody>
          <a:bodyPr vert="vert270" wrap="square" rtlCol="0">
            <a:spAutoFit/>
          </a:bodyPr>
          <a:lstStyle/>
          <a:p>
            <a:pPr algn="r"/>
            <a:r>
              <a:rPr lang="fr-FR" sz="1600" dirty="0" err="1">
                <a:solidFill>
                  <a:schemeClr val="bg1"/>
                </a:solidFill>
              </a:rPr>
              <a:t>processing</a:t>
            </a:r>
            <a:endParaRPr lang="fr-FR" sz="1600" dirty="0">
              <a:solidFill>
                <a:schemeClr val="bg1"/>
              </a:solidFill>
            </a:endParaRPr>
          </a:p>
        </p:txBody>
      </p:sp>
      <p:sp>
        <p:nvSpPr>
          <p:cNvPr id="73" name="ZoneTexte 72"/>
          <p:cNvSpPr txBox="1"/>
          <p:nvPr/>
        </p:nvSpPr>
        <p:spPr>
          <a:xfrm>
            <a:off x="7759063" y="2593169"/>
            <a:ext cx="430887" cy="1512000"/>
          </a:xfrm>
          <a:prstGeom prst="rect">
            <a:avLst/>
          </a:prstGeom>
          <a:noFill/>
        </p:spPr>
        <p:txBody>
          <a:bodyPr vert="vert270" wrap="square" rtlCol="0">
            <a:spAutoFit/>
          </a:bodyPr>
          <a:lstStyle/>
          <a:p>
            <a:pPr algn="r"/>
            <a:r>
              <a:rPr lang="fr-FR" sz="1600" dirty="0" err="1">
                <a:solidFill>
                  <a:schemeClr val="bg1"/>
                </a:solidFill>
              </a:rPr>
              <a:t>memory</a:t>
            </a:r>
            <a:endParaRPr lang="fr-FR" sz="1600" dirty="0">
              <a:solidFill>
                <a:schemeClr val="bg1"/>
              </a:solidFill>
            </a:endParaRPr>
          </a:p>
        </p:txBody>
      </p:sp>
      <p:sp>
        <p:nvSpPr>
          <p:cNvPr id="74" name="ZoneTexte 73"/>
          <p:cNvSpPr txBox="1"/>
          <p:nvPr/>
        </p:nvSpPr>
        <p:spPr>
          <a:xfrm>
            <a:off x="7010836" y="3605560"/>
            <a:ext cx="696704" cy="400110"/>
          </a:xfrm>
          <a:prstGeom prst="rect">
            <a:avLst/>
          </a:prstGeom>
          <a:noFill/>
        </p:spPr>
        <p:txBody>
          <a:bodyPr wrap="square" rtlCol="0">
            <a:spAutoFit/>
          </a:bodyPr>
          <a:lstStyle/>
          <a:p>
            <a:r>
              <a:rPr lang="fr-FR" sz="2000" b="1" dirty="0"/>
              <a:t>CR</a:t>
            </a:r>
          </a:p>
        </p:txBody>
      </p:sp>
      <p:cxnSp>
        <p:nvCxnSpPr>
          <p:cNvPr id="75" name="Connecteur droit avec flèche 25 R"/>
          <p:cNvCxnSpPr/>
          <p:nvPr/>
        </p:nvCxnSpPr>
        <p:spPr>
          <a:xfrm>
            <a:off x="6665357" y="5267284"/>
            <a:ext cx="555106" cy="24093"/>
          </a:xfrm>
          <a:prstGeom prst="straightConnector1">
            <a:avLst/>
          </a:prstGeom>
          <a:noFill/>
          <a:ln w="190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76" name="Connecteur droit avec flèche 24 R"/>
          <p:cNvCxnSpPr/>
          <p:nvPr/>
        </p:nvCxnSpPr>
        <p:spPr>
          <a:xfrm rot="16200000" flipV="1">
            <a:off x="6321556" y="4424465"/>
            <a:ext cx="463550" cy="1905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Forme libre : forme 75 r"/>
          <p:cNvSpPr/>
          <p:nvPr/>
        </p:nvSpPr>
        <p:spPr>
          <a:xfrm>
            <a:off x="6520186" y="4242674"/>
            <a:ext cx="688699" cy="128515"/>
          </a:xfrm>
          <a:custGeom>
            <a:avLst/>
            <a:gdLst>
              <a:gd name="connsiteX0" fmla="*/ 0 w 1390996"/>
              <a:gd name="connsiteY0" fmla="*/ 0 h 374193"/>
              <a:gd name="connsiteX1" fmla="*/ 803564 w 1390996"/>
              <a:gd name="connsiteY1" fmla="*/ 360218 h 374193"/>
              <a:gd name="connsiteX2" fmla="*/ 1390996 w 1390996"/>
              <a:gd name="connsiteY2" fmla="*/ 266007 h 374193"/>
              <a:gd name="connsiteX0" fmla="*/ 0 w 1535374"/>
              <a:gd name="connsiteY0" fmla="*/ 0 h 493452"/>
              <a:gd name="connsiteX1" fmla="*/ 947942 w 1535374"/>
              <a:gd name="connsiteY1" fmla="*/ 436418 h 493452"/>
              <a:gd name="connsiteX2" fmla="*/ 1535374 w 1535374"/>
              <a:gd name="connsiteY2" fmla="*/ 342207 h 493452"/>
              <a:gd name="connsiteX0" fmla="*/ 0 w 1535374"/>
              <a:gd name="connsiteY0" fmla="*/ 0 h 436418"/>
              <a:gd name="connsiteX1" fmla="*/ 947942 w 1535374"/>
              <a:gd name="connsiteY1" fmla="*/ 436418 h 436418"/>
              <a:gd name="connsiteX2" fmla="*/ 1535374 w 1535374"/>
              <a:gd name="connsiteY2" fmla="*/ 342207 h 436418"/>
              <a:gd name="connsiteX0" fmla="*/ 0 w 1535374"/>
              <a:gd name="connsiteY0" fmla="*/ 0 h 342207"/>
              <a:gd name="connsiteX1" fmla="*/ 1535374 w 1535374"/>
              <a:gd name="connsiteY1" fmla="*/ 342207 h 342207"/>
            </a:gdLst>
            <a:ahLst/>
            <a:cxnLst>
              <a:cxn ang="0">
                <a:pos x="connsiteX0" y="connsiteY0"/>
              </a:cxn>
              <a:cxn ang="0">
                <a:pos x="connsiteX1" y="connsiteY1"/>
              </a:cxn>
            </a:cxnLst>
            <a:rect l="l" t="t" r="r" b="b"/>
            <a:pathLst>
              <a:path w="1535374" h="342207">
                <a:moveTo>
                  <a:pt x="0" y="0"/>
                </a:moveTo>
                <a:lnTo>
                  <a:pt x="1535374" y="342207"/>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Forme libre : forme 76 R"/>
          <p:cNvSpPr/>
          <p:nvPr/>
        </p:nvSpPr>
        <p:spPr>
          <a:xfrm>
            <a:off x="6690143" y="4852919"/>
            <a:ext cx="530317" cy="91217"/>
          </a:xfrm>
          <a:custGeom>
            <a:avLst/>
            <a:gdLst>
              <a:gd name="connsiteX0" fmla="*/ 0 w 1346662"/>
              <a:gd name="connsiteY0" fmla="*/ 0 h 338451"/>
              <a:gd name="connsiteX1" fmla="*/ 509847 w 1346662"/>
              <a:gd name="connsiteY1" fmla="*/ 310342 h 338451"/>
              <a:gd name="connsiteX2" fmla="*/ 1346662 w 1346662"/>
              <a:gd name="connsiteY2" fmla="*/ 304800 h 338451"/>
              <a:gd name="connsiteX0" fmla="*/ 0 w 1346662"/>
              <a:gd name="connsiteY0" fmla="*/ 0 h 304800"/>
              <a:gd name="connsiteX1" fmla="*/ 1346662 w 1346662"/>
              <a:gd name="connsiteY1" fmla="*/ 304800 h 304800"/>
            </a:gdLst>
            <a:ahLst/>
            <a:cxnLst>
              <a:cxn ang="0">
                <a:pos x="connsiteX0" y="connsiteY0"/>
              </a:cxn>
              <a:cxn ang="0">
                <a:pos x="connsiteX1" y="connsiteY1"/>
              </a:cxn>
            </a:cxnLst>
            <a:rect l="l" t="t" r="r" b="b"/>
            <a:pathLst>
              <a:path w="1346662" h="304800">
                <a:moveTo>
                  <a:pt x="0" y="0"/>
                </a:moveTo>
                <a:lnTo>
                  <a:pt x="1346662" y="304800"/>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ZoneTexte 71 p ROUGE"/>
          <p:cNvSpPr txBox="1"/>
          <p:nvPr/>
        </p:nvSpPr>
        <p:spPr>
          <a:xfrm>
            <a:off x="6316687" y="5369669"/>
            <a:ext cx="451883" cy="461665"/>
          </a:xfrm>
          <a:prstGeom prst="rect">
            <a:avLst/>
          </a:prstGeom>
          <a:noFill/>
        </p:spPr>
        <p:txBody>
          <a:bodyPr wrap="square" rtlCol="0">
            <a:spAutoFit/>
          </a:bodyPr>
          <a:lstStyle/>
          <a:p>
            <a:r>
              <a:rPr lang="fr-FR" sz="2400" dirty="0">
                <a:solidFill>
                  <a:srgbClr val="FF0000"/>
                </a:solidFill>
              </a:rPr>
              <a:t>P</a:t>
            </a:r>
          </a:p>
        </p:txBody>
      </p:sp>
      <p:sp>
        <p:nvSpPr>
          <p:cNvPr id="80" name="ZoneTexte 54 P noir"/>
          <p:cNvSpPr txBox="1"/>
          <p:nvPr/>
        </p:nvSpPr>
        <p:spPr>
          <a:xfrm>
            <a:off x="6327241" y="5371170"/>
            <a:ext cx="451883" cy="461665"/>
          </a:xfrm>
          <a:prstGeom prst="rect">
            <a:avLst/>
          </a:prstGeom>
          <a:noFill/>
        </p:spPr>
        <p:txBody>
          <a:bodyPr wrap="square" rtlCol="0">
            <a:spAutoFit/>
          </a:bodyPr>
          <a:lstStyle/>
          <a:p>
            <a:r>
              <a:rPr lang="fr-FR" sz="2400" dirty="0"/>
              <a:t>P</a:t>
            </a:r>
          </a:p>
        </p:txBody>
      </p:sp>
      <p:cxnSp>
        <p:nvCxnSpPr>
          <p:cNvPr id="81" name="Connecteur droit avec flèche 14 R"/>
          <p:cNvCxnSpPr/>
          <p:nvPr/>
        </p:nvCxnSpPr>
        <p:spPr>
          <a:xfrm rot="5400000" flipH="1" flipV="1">
            <a:off x="7122465" y="4644013"/>
            <a:ext cx="380998" cy="444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 name="Ellipse 81"/>
          <p:cNvSpPr/>
          <p:nvPr/>
        </p:nvSpPr>
        <p:spPr>
          <a:xfrm>
            <a:off x="6615629" y="5215943"/>
            <a:ext cx="88900" cy="88900"/>
          </a:xfrm>
          <a:prstGeom prst="ellipse">
            <a:avLst/>
          </a:prstGeom>
          <a:solidFill>
            <a:srgbClr val="FF0000"/>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6" name="Groupe 142"/>
          <p:cNvGrpSpPr/>
          <p:nvPr/>
        </p:nvGrpSpPr>
        <p:grpSpPr>
          <a:xfrm>
            <a:off x="7235841" y="4348737"/>
            <a:ext cx="139700" cy="1035050"/>
            <a:chOff x="1317533" y="4433801"/>
            <a:chExt cx="139700" cy="1035050"/>
          </a:xfrm>
        </p:grpSpPr>
        <p:sp>
          <p:nvSpPr>
            <p:cNvPr id="84" name="Ellipse 83"/>
            <p:cNvSpPr/>
            <p:nvPr/>
          </p:nvSpPr>
          <p:spPr>
            <a:xfrm>
              <a:off x="1336583" y="537995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5" name="Ellipse 84"/>
            <p:cNvSpPr/>
            <p:nvPr/>
          </p:nvSpPr>
          <p:spPr>
            <a:xfrm>
              <a:off x="1317533" y="498625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6" name="Ellipse 85"/>
            <p:cNvSpPr/>
            <p:nvPr/>
          </p:nvSpPr>
          <p:spPr>
            <a:xfrm>
              <a:off x="1368333" y="4433801"/>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87" name="Ellipse 86"/>
          <p:cNvSpPr/>
          <p:nvPr/>
        </p:nvSpPr>
        <p:spPr>
          <a:xfrm>
            <a:off x="6596579" y="4784741"/>
            <a:ext cx="88900" cy="88900"/>
          </a:xfrm>
          <a:prstGeom prst="ellipse">
            <a:avLst/>
          </a:prstGeom>
          <a:solidFill>
            <a:srgbClr val="FF0000"/>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8" name="Ellipse 87"/>
          <p:cNvSpPr/>
          <p:nvPr/>
        </p:nvSpPr>
        <p:spPr>
          <a:xfrm>
            <a:off x="6406079" y="4175141"/>
            <a:ext cx="88900" cy="88900"/>
          </a:xfrm>
          <a:prstGeom prst="ellipse">
            <a:avLst/>
          </a:prstGeom>
          <a:solidFill>
            <a:srgbClr val="FF0000"/>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7" name="Groupe 161"/>
          <p:cNvGrpSpPr/>
          <p:nvPr/>
        </p:nvGrpSpPr>
        <p:grpSpPr>
          <a:xfrm>
            <a:off x="8061065" y="3231060"/>
            <a:ext cx="608756" cy="413673"/>
            <a:chOff x="8061065" y="3231060"/>
            <a:chExt cx="608756" cy="413673"/>
          </a:xfrm>
        </p:grpSpPr>
        <p:sp>
          <p:nvSpPr>
            <p:cNvPr id="92" name="Ellipse 91"/>
            <p:cNvSpPr/>
            <p:nvPr/>
          </p:nvSpPr>
          <p:spPr>
            <a:xfrm>
              <a:off x="8260426" y="3555833"/>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3" name="ZoneTexte 92"/>
            <p:cNvSpPr txBox="1"/>
            <p:nvPr/>
          </p:nvSpPr>
          <p:spPr>
            <a:xfrm>
              <a:off x="8061065" y="3231060"/>
              <a:ext cx="608756" cy="338554"/>
            </a:xfrm>
            <a:prstGeom prst="rect">
              <a:avLst/>
            </a:prstGeom>
            <a:noFill/>
          </p:spPr>
          <p:txBody>
            <a:bodyPr wrap="none" rtlCol="0">
              <a:spAutoFit/>
            </a:bodyPr>
            <a:lstStyle/>
            <a:p>
              <a:r>
                <a:rPr lang="fr-FR" sz="1600" b="1" dirty="0" err="1">
                  <a:solidFill>
                    <a:srgbClr val="FB97EF"/>
                  </a:solidFill>
                </a:rPr>
                <a:t>rec.P</a:t>
              </a:r>
              <a:endParaRPr lang="fr-FR" sz="1600" b="1" dirty="0">
                <a:solidFill>
                  <a:srgbClr val="FB97EF"/>
                </a:solidFill>
              </a:endParaRPr>
            </a:p>
          </p:txBody>
        </p:sp>
      </p:grpSp>
      <p:grpSp>
        <p:nvGrpSpPr>
          <p:cNvPr id="8" name="Groupe 103"/>
          <p:cNvGrpSpPr/>
          <p:nvPr/>
        </p:nvGrpSpPr>
        <p:grpSpPr>
          <a:xfrm>
            <a:off x="6001658" y="3089420"/>
            <a:ext cx="2233228" cy="2158636"/>
            <a:chOff x="6001658" y="3174484"/>
            <a:chExt cx="2233228" cy="2158636"/>
          </a:xfrm>
        </p:grpSpPr>
        <p:sp>
          <p:nvSpPr>
            <p:cNvPr id="101" name="Forme libre 100"/>
            <p:cNvSpPr/>
            <p:nvPr/>
          </p:nvSpPr>
          <p:spPr>
            <a:xfrm>
              <a:off x="6453655" y="3549860"/>
              <a:ext cx="1765374" cy="699721"/>
            </a:xfrm>
            <a:custGeom>
              <a:avLst/>
              <a:gdLst>
                <a:gd name="connsiteX0" fmla="*/ 0 w 1765374"/>
                <a:gd name="connsiteY0" fmla="*/ 587578 h 587578"/>
                <a:gd name="connsiteX1" fmla="*/ 650123 w 1765374"/>
                <a:gd name="connsiteY1" fmla="*/ 96021 h 587578"/>
                <a:gd name="connsiteX2" fmla="*/ 1765374 w 1765374"/>
                <a:gd name="connsiteY2" fmla="*/ 11453 h 587578"/>
                <a:gd name="connsiteX3" fmla="*/ 1765374 w 1765374"/>
                <a:gd name="connsiteY3" fmla="*/ 11453 h 587578"/>
                <a:gd name="connsiteX4" fmla="*/ 1765374 w 1765374"/>
                <a:gd name="connsiteY4" fmla="*/ 11453 h 587578"/>
                <a:gd name="connsiteX0" fmla="*/ 0 w 1765374"/>
                <a:gd name="connsiteY0" fmla="*/ 744332 h 744332"/>
                <a:gd name="connsiteX1" fmla="*/ 526958 w 1765374"/>
                <a:gd name="connsiteY1" fmla="*/ 96021 h 744332"/>
                <a:gd name="connsiteX2" fmla="*/ 1765374 w 1765374"/>
                <a:gd name="connsiteY2" fmla="*/ 168207 h 744332"/>
                <a:gd name="connsiteX3" fmla="*/ 1765374 w 1765374"/>
                <a:gd name="connsiteY3" fmla="*/ 168207 h 744332"/>
                <a:gd name="connsiteX4" fmla="*/ 1765374 w 1765374"/>
                <a:gd name="connsiteY4" fmla="*/ 168207 h 744332"/>
                <a:gd name="connsiteX0" fmla="*/ 0 w 1765374"/>
                <a:gd name="connsiteY0" fmla="*/ 744332 h 744332"/>
                <a:gd name="connsiteX1" fmla="*/ 526958 w 1765374"/>
                <a:gd name="connsiteY1" fmla="*/ 96021 h 744332"/>
                <a:gd name="connsiteX2" fmla="*/ 1765374 w 1765374"/>
                <a:gd name="connsiteY2" fmla="*/ 168207 h 744332"/>
                <a:gd name="connsiteX3" fmla="*/ 1765374 w 1765374"/>
                <a:gd name="connsiteY3" fmla="*/ 168207 h 744332"/>
                <a:gd name="connsiteX4" fmla="*/ 1765374 w 1765374"/>
                <a:gd name="connsiteY4" fmla="*/ 168207 h 744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74" h="744332">
                  <a:moveTo>
                    <a:pt x="0" y="744332"/>
                  </a:moveTo>
                  <a:cubicBezTo>
                    <a:pt x="144357" y="434597"/>
                    <a:pt x="232729" y="192042"/>
                    <a:pt x="526958" y="96021"/>
                  </a:cubicBezTo>
                  <a:cubicBezTo>
                    <a:pt x="821187" y="0"/>
                    <a:pt x="1558971" y="156176"/>
                    <a:pt x="1765374" y="168207"/>
                  </a:cubicBezTo>
                  <a:lnTo>
                    <a:pt x="1765374" y="168207"/>
                  </a:lnTo>
                  <a:lnTo>
                    <a:pt x="1765374" y="168207"/>
                  </a:lnTo>
                </a:path>
              </a:pathLst>
            </a:custGeom>
            <a:ln w="3810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3" name="Forme libre 102"/>
            <p:cNvSpPr/>
            <p:nvPr/>
          </p:nvSpPr>
          <p:spPr>
            <a:xfrm>
              <a:off x="6001658" y="3174484"/>
              <a:ext cx="2233228" cy="2158636"/>
            </a:xfrm>
            <a:custGeom>
              <a:avLst/>
              <a:gdLst>
                <a:gd name="connsiteX0" fmla="*/ 199089 w 1837610"/>
                <a:gd name="connsiteY0" fmla="*/ 2136243 h 2136243"/>
                <a:gd name="connsiteX1" fmla="*/ 273087 w 1837610"/>
                <a:gd name="connsiteY1" fmla="*/ 281015 h 2136243"/>
                <a:gd name="connsiteX2" fmla="*/ 1837610 w 1837610"/>
                <a:gd name="connsiteY2" fmla="*/ 450153 h 2136243"/>
                <a:gd name="connsiteX3" fmla="*/ 1837610 w 1837610"/>
                <a:gd name="connsiteY3" fmla="*/ 450153 h 2136243"/>
                <a:gd name="connsiteX0" fmla="*/ 594707 w 2233228"/>
                <a:gd name="connsiteY0" fmla="*/ 2136243 h 2136243"/>
                <a:gd name="connsiteX1" fmla="*/ 668705 w 2233228"/>
                <a:gd name="connsiteY1" fmla="*/ 281015 h 2136243"/>
                <a:gd name="connsiteX2" fmla="*/ 2233228 w 2233228"/>
                <a:gd name="connsiteY2" fmla="*/ 450153 h 2136243"/>
                <a:gd name="connsiteX3" fmla="*/ 2233228 w 2233228"/>
                <a:gd name="connsiteY3" fmla="*/ 450153 h 2136243"/>
                <a:gd name="connsiteX0" fmla="*/ 594707 w 2233228"/>
                <a:gd name="connsiteY0" fmla="*/ 2136243 h 2136243"/>
                <a:gd name="connsiteX1" fmla="*/ 668705 w 2233228"/>
                <a:gd name="connsiteY1" fmla="*/ 281015 h 2136243"/>
                <a:gd name="connsiteX2" fmla="*/ 2233228 w 2233228"/>
                <a:gd name="connsiteY2" fmla="*/ 450153 h 2136243"/>
                <a:gd name="connsiteX3" fmla="*/ 2233228 w 2233228"/>
                <a:gd name="connsiteY3" fmla="*/ 450153 h 2136243"/>
                <a:gd name="connsiteX0" fmla="*/ 594707 w 2233228"/>
                <a:gd name="connsiteY0" fmla="*/ 2128778 h 2128778"/>
                <a:gd name="connsiteX1" fmla="*/ 668705 w 2233228"/>
                <a:gd name="connsiteY1" fmla="*/ 273550 h 2128778"/>
                <a:gd name="connsiteX2" fmla="*/ 2233228 w 2233228"/>
                <a:gd name="connsiteY2" fmla="*/ 442688 h 2128778"/>
                <a:gd name="connsiteX3" fmla="*/ 2233228 w 2233228"/>
                <a:gd name="connsiteY3" fmla="*/ 442688 h 2128778"/>
                <a:gd name="connsiteX0" fmla="*/ 594707 w 2233228"/>
                <a:gd name="connsiteY0" fmla="*/ 2158636 h 2158636"/>
                <a:gd name="connsiteX1" fmla="*/ 668705 w 2233228"/>
                <a:gd name="connsiteY1" fmla="*/ 303408 h 2158636"/>
                <a:gd name="connsiteX2" fmla="*/ 2233228 w 2233228"/>
                <a:gd name="connsiteY2" fmla="*/ 472546 h 2158636"/>
                <a:gd name="connsiteX3" fmla="*/ 2233228 w 2233228"/>
                <a:gd name="connsiteY3" fmla="*/ 472546 h 2158636"/>
              </a:gdLst>
              <a:ahLst/>
              <a:cxnLst>
                <a:cxn ang="0">
                  <a:pos x="connsiteX0" y="connsiteY0"/>
                </a:cxn>
                <a:cxn ang="0">
                  <a:pos x="connsiteX1" y="connsiteY1"/>
                </a:cxn>
                <a:cxn ang="0">
                  <a:pos x="connsiteX2" y="connsiteY2"/>
                </a:cxn>
                <a:cxn ang="0">
                  <a:pos x="connsiteX3" y="connsiteY3"/>
                </a:cxn>
              </a:cxnLst>
              <a:rect l="l" t="t" r="r" b="b"/>
              <a:pathLst>
                <a:path w="2233228" h="2158636">
                  <a:moveTo>
                    <a:pt x="594707" y="2158636"/>
                  </a:moveTo>
                  <a:cubicBezTo>
                    <a:pt x="349604" y="1755950"/>
                    <a:pt x="0" y="1013631"/>
                    <a:pt x="668705" y="303408"/>
                  </a:cubicBezTo>
                  <a:cubicBezTo>
                    <a:pt x="1020168" y="0"/>
                    <a:pt x="2233228" y="472546"/>
                    <a:pt x="2233228" y="472546"/>
                  </a:cubicBezTo>
                  <a:lnTo>
                    <a:pt x="2233228" y="472546"/>
                  </a:lnTo>
                </a:path>
              </a:pathLst>
            </a:custGeom>
            <a:ln w="38100">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9" name="Groupe 34"/>
          <p:cNvGrpSpPr>
            <a:grpSpLocks/>
          </p:cNvGrpSpPr>
          <p:nvPr/>
        </p:nvGrpSpPr>
        <p:grpSpPr bwMode="auto">
          <a:xfrm>
            <a:off x="459901" y="6060555"/>
            <a:ext cx="8213725" cy="458788"/>
            <a:chOff x="738100" y="3254661"/>
            <a:chExt cx="8213625" cy="459048"/>
          </a:xfrm>
        </p:grpSpPr>
        <p:grpSp>
          <p:nvGrpSpPr>
            <p:cNvPr id="10" name="Groupe 32"/>
            <p:cNvGrpSpPr>
              <a:grpSpLocks/>
            </p:cNvGrpSpPr>
            <p:nvPr/>
          </p:nvGrpSpPr>
          <p:grpSpPr bwMode="auto">
            <a:xfrm>
              <a:off x="738100" y="3254688"/>
              <a:ext cx="8213625" cy="459052"/>
              <a:chOff x="738100" y="2914513"/>
              <a:chExt cx="8213625" cy="459052"/>
            </a:xfrm>
          </p:grpSpPr>
          <p:grpSp>
            <p:nvGrpSpPr>
              <p:cNvPr id="11" name="Groupe 2"/>
              <p:cNvGrpSpPr>
                <a:grpSpLocks/>
              </p:cNvGrpSpPr>
              <p:nvPr/>
            </p:nvGrpSpPr>
            <p:grpSpPr bwMode="auto">
              <a:xfrm>
                <a:off x="738100" y="2914513"/>
                <a:ext cx="8213625" cy="459052"/>
                <a:chOff x="1733198" y="3547585"/>
                <a:chExt cx="8213844" cy="459966"/>
              </a:xfrm>
            </p:grpSpPr>
            <p:cxnSp>
              <p:nvCxnSpPr>
                <p:cNvPr id="110" name="Connecteur droit avec flèche 109"/>
                <p:cNvCxnSpPr/>
                <p:nvPr/>
              </p:nvCxnSpPr>
              <p:spPr>
                <a:xfrm flipV="1">
                  <a:off x="1733198" y="3862717"/>
                  <a:ext cx="8136119" cy="38198"/>
                </a:xfrm>
                <a:prstGeom prst="straightConnector1">
                  <a:avLst/>
                </a:prstGeom>
                <a:ln w="190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1" name="Connecteur droit 110"/>
                <p:cNvCxnSpPr/>
                <p:nvPr/>
              </p:nvCxnSpPr>
              <p:spPr>
                <a:xfrm rot="5400000">
                  <a:off x="2859245" y="3890570"/>
                  <a:ext cx="233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rot="5400000">
                  <a:off x="5547712" y="3869083"/>
                  <a:ext cx="2355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3" name="ZoneTexte 64"/>
                <p:cNvSpPr txBox="1">
                  <a:spLocks noChangeArrowheads="1"/>
                </p:cNvSpPr>
                <p:nvPr/>
              </p:nvSpPr>
              <p:spPr bwMode="auto">
                <a:xfrm>
                  <a:off x="3005845" y="3610435"/>
                  <a:ext cx="296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sp>
              <p:nvSpPr>
                <p:cNvPr id="114" name="ZoneTexte 65"/>
                <p:cNvSpPr txBox="1">
                  <a:spLocks noChangeArrowheads="1"/>
                </p:cNvSpPr>
                <p:nvPr/>
              </p:nvSpPr>
              <p:spPr bwMode="auto">
                <a:xfrm>
                  <a:off x="5705274" y="3600911"/>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sp>
              <p:nvSpPr>
                <p:cNvPr id="115" name="ZoneTexte 68"/>
                <p:cNvSpPr txBox="1">
                  <a:spLocks noChangeArrowheads="1"/>
                </p:cNvSpPr>
                <p:nvPr/>
              </p:nvSpPr>
              <p:spPr bwMode="auto">
                <a:xfrm>
                  <a:off x="9202504" y="3547585"/>
                  <a:ext cx="744538" cy="33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dirty="0">
                      <a:solidFill>
                        <a:schemeClr val="bg1"/>
                      </a:solidFill>
                      <a:latin typeface="Calibri" panose="020F0502020204030204" pitchFamily="34" charset="0"/>
                    </a:rPr>
                    <a:t>Time</a:t>
                  </a:r>
                </a:p>
              </p:txBody>
            </p:sp>
          </p:grpSp>
          <p:cxnSp>
            <p:nvCxnSpPr>
              <p:cNvPr id="109" name="Connecteur droit 108"/>
              <p:cNvCxnSpPr/>
              <p:nvPr/>
            </p:nvCxnSpPr>
            <p:spPr bwMode="auto">
              <a:xfrm rot="5400000">
                <a:off x="7632460" y="3235343"/>
                <a:ext cx="2350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7" name="ZoneTexte 28"/>
            <p:cNvSpPr txBox="1">
              <a:spLocks noChangeArrowheads="1"/>
            </p:cNvSpPr>
            <p:nvPr/>
          </p:nvSpPr>
          <p:spPr bwMode="auto">
            <a:xfrm>
              <a:off x="7706727" y="3304376"/>
              <a:ext cx="4629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i="1" dirty="0">
                  <a:solidFill>
                    <a:schemeClr val="bg1"/>
                  </a:solidFill>
                  <a:latin typeface="Calibri" panose="020F0502020204030204" pitchFamily="34" charset="0"/>
                </a:rPr>
                <a:t>t"</a:t>
              </a:r>
            </a:p>
          </p:txBody>
        </p:sp>
      </p:grpSp>
      <p:grpSp>
        <p:nvGrpSpPr>
          <p:cNvPr id="12" name="Groupe 160"/>
          <p:cNvGrpSpPr/>
          <p:nvPr/>
        </p:nvGrpSpPr>
        <p:grpSpPr>
          <a:xfrm>
            <a:off x="7322233" y="3631715"/>
            <a:ext cx="955514" cy="1676191"/>
            <a:chOff x="7322233" y="3631715"/>
            <a:chExt cx="955514" cy="1676191"/>
          </a:xfrm>
        </p:grpSpPr>
        <p:grpSp>
          <p:nvGrpSpPr>
            <p:cNvPr id="14" name="Groupe 155"/>
            <p:cNvGrpSpPr/>
            <p:nvPr/>
          </p:nvGrpSpPr>
          <p:grpSpPr>
            <a:xfrm>
              <a:off x="7371957" y="3631715"/>
              <a:ext cx="901488" cy="715690"/>
              <a:chOff x="7371957" y="3631715"/>
              <a:chExt cx="901488" cy="715690"/>
            </a:xfrm>
          </p:grpSpPr>
          <p:cxnSp>
            <p:nvCxnSpPr>
              <p:cNvPr id="131" name="Connecteur droit avec flèche 130"/>
              <p:cNvCxnSpPr/>
              <p:nvPr/>
            </p:nvCxnSpPr>
            <p:spPr>
              <a:xfrm flipV="1">
                <a:off x="7371957" y="3983525"/>
                <a:ext cx="472871" cy="3638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1" name="Connecteur droit avec flèche 150"/>
              <p:cNvCxnSpPr>
                <a:stCxn id="89" idx="7"/>
                <a:endCxn id="92" idx="3"/>
              </p:cNvCxnSpPr>
              <p:nvPr/>
            </p:nvCxnSpPr>
            <p:spPr>
              <a:xfrm rot="5400000" flipH="1" flipV="1">
                <a:off x="7552177" y="3553754"/>
                <a:ext cx="643307" cy="799229"/>
              </a:xfrm>
              <a:prstGeom prst="straightConnector1">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 name="Groupe 157"/>
            <p:cNvGrpSpPr/>
            <p:nvPr/>
          </p:nvGrpSpPr>
          <p:grpSpPr>
            <a:xfrm>
              <a:off x="7322233" y="3657066"/>
              <a:ext cx="955514" cy="1231458"/>
              <a:chOff x="7322233" y="3657066"/>
              <a:chExt cx="955514" cy="1231458"/>
            </a:xfrm>
          </p:grpSpPr>
          <p:cxnSp>
            <p:nvCxnSpPr>
              <p:cNvPr id="133" name="Connecteur droit avec flèche 132"/>
              <p:cNvCxnSpPr/>
              <p:nvPr/>
            </p:nvCxnSpPr>
            <p:spPr>
              <a:xfrm rot="5400000" flipH="1" flipV="1">
                <a:off x="7237827" y="4227342"/>
                <a:ext cx="745588" cy="5767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7" name="Connecteur droit avec flèche 156"/>
              <p:cNvCxnSpPr/>
              <p:nvPr/>
            </p:nvCxnSpPr>
            <p:spPr>
              <a:xfrm rot="5400000" flipH="1" flipV="1">
                <a:off x="7616566" y="3741472"/>
                <a:ext cx="745588" cy="576775"/>
              </a:xfrm>
              <a:prstGeom prst="straightConnector1">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Groupe 159"/>
            <p:cNvGrpSpPr/>
            <p:nvPr/>
          </p:nvGrpSpPr>
          <p:grpSpPr>
            <a:xfrm>
              <a:off x="7330772" y="3675707"/>
              <a:ext cx="930515" cy="1632199"/>
              <a:chOff x="7330772" y="3740776"/>
              <a:chExt cx="932419" cy="1567130"/>
            </a:xfrm>
          </p:grpSpPr>
          <p:cxnSp>
            <p:nvCxnSpPr>
              <p:cNvPr id="143" name="Connecteur droit avec flèche 142"/>
              <p:cNvCxnSpPr>
                <a:stCxn id="84" idx="7"/>
              </p:cNvCxnSpPr>
              <p:nvPr/>
            </p:nvCxnSpPr>
            <p:spPr>
              <a:xfrm rot="5400000" flipH="1" flipV="1">
                <a:off x="7148464" y="4585496"/>
                <a:ext cx="904718" cy="54010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9" name="Connecteur droit avec flèche 158"/>
              <p:cNvCxnSpPr/>
              <p:nvPr/>
            </p:nvCxnSpPr>
            <p:spPr>
              <a:xfrm rot="5400000" flipH="1" flipV="1">
                <a:off x="7540781" y="3923084"/>
                <a:ext cx="904718" cy="540102"/>
              </a:xfrm>
              <a:prstGeom prst="straightConnector1">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63" name="ZoneTexte 54 P noir"/>
          <p:cNvSpPr txBox="1"/>
          <p:nvPr/>
        </p:nvSpPr>
        <p:spPr>
          <a:xfrm>
            <a:off x="4224088" y="5351375"/>
            <a:ext cx="451883" cy="461665"/>
          </a:xfrm>
          <a:prstGeom prst="rect">
            <a:avLst/>
          </a:prstGeom>
          <a:noFill/>
        </p:spPr>
        <p:txBody>
          <a:bodyPr wrap="square" rtlCol="0">
            <a:spAutoFit/>
          </a:bodyPr>
          <a:lstStyle/>
          <a:p>
            <a:r>
              <a:rPr lang="fr-FR" sz="2400" dirty="0"/>
              <a:t>P'</a:t>
            </a:r>
          </a:p>
        </p:txBody>
      </p:sp>
      <p:sp>
        <p:nvSpPr>
          <p:cNvPr id="164" name="ZoneTexte 54 P noir"/>
          <p:cNvSpPr txBox="1"/>
          <p:nvPr/>
        </p:nvSpPr>
        <p:spPr>
          <a:xfrm>
            <a:off x="7151701" y="5365546"/>
            <a:ext cx="451883" cy="461665"/>
          </a:xfrm>
          <a:prstGeom prst="rect">
            <a:avLst/>
          </a:prstGeom>
          <a:noFill/>
        </p:spPr>
        <p:txBody>
          <a:bodyPr wrap="square" rtlCol="0">
            <a:spAutoFit/>
          </a:bodyPr>
          <a:lstStyle/>
          <a:p>
            <a:r>
              <a:rPr lang="fr-FR" sz="2400" dirty="0"/>
              <a:t>P'</a:t>
            </a:r>
          </a:p>
        </p:txBody>
      </p:sp>
      <p:sp>
        <p:nvSpPr>
          <p:cNvPr id="137" name="ZoneTexte 136"/>
          <p:cNvSpPr txBox="1"/>
          <p:nvPr/>
        </p:nvSpPr>
        <p:spPr>
          <a:xfrm>
            <a:off x="470111" y="752733"/>
            <a:ext cx="8131448" cy="1015663"/>
          </a:xfrm>
          <a:prstGeom prst="rect">
            <a:avLst/>
          </a:prstGeom>
          <a:noFill/>
        </p:spPr>
        <p:txBody>
          <a:bodyPr wrap="square" rtlCol="0">
            <a:spAutoFit/>
          </a:bodyPr>
          <a:lstStyle/>
          <a:p>
            <a:pPr algn="just"/>
            <a:r>
              <a:rPr lang="fr-FR" sz="2000" dirty="0">
                <a:solidFill>
                  <a:schemeClr val="bg1"/>
                </a:solidFill>
              </a:rPr>
              <a:t>The </a:t>
            </a:r>
            <a:r>
              <a:rPr lang="fr-FR" sz="2000" dirty="0" err="1">
                <a:solidFill>
                  <a:schemeClr val="bg1"/>
                </a:solidFill>
              </a:rPr>
              <a:t>strengthening</a:t>
            </a:r>
            <a:r>
              <a:rPr lang="fr-FR" sz="2000" dirty="0">
                <a:solidFill>
                  <a:schemeClr val="bg1"/>
                </a:solidFill>
              </a:rPr>
              <a:t> of P' leads to the formation of a colimit </a:t>
            </a:r>
            <a:r>
              <a:rPr lang="fr-FR" sz="2000" dirty="0" err="1">
                <a:solidFill>
                  <a:schemeClr val="bg1"/>
                </a:solidFill>
              </a:rPr>
              <a:t>rec.P</a:t>
            </a:r>
            <a:r>
              <a:rPr lang="fr-FR" sz="2000" dirty="0">
                <a:solidFill>
                  <a:schemeClr val="bg1"/>
                </a:solidFill>
              </a:rPr>
              <a:t> of P' (by a complexification </a:t>
            </a:r>
            <a:r>
              <a:rPr lang="fr-FR" sz="2000" dirty="0" err="1">
                <a:solidFill>
                  <a:schemeClr val="bg1"/>
                </a:solidFill>
              </a:rPr>
              <a:t>process</a:t>
            </a:r>
            <a:r>
              <a:rPr lang="fr-FR" sz="2000" dirty="0">
                <a:solidFill>
                  <a:schemeClr val="bg1"/>
                </a:solidFill>
              </a:rPr>
              <a:t>) in the memory . This </a:t>
            </a:r>
            <a:r>
              <a:rPr lang="fr-FR" sz="2000" dirty="0" err="1">
                <a:solidFill>
                  <a:schemeClr val="bg1"/>
                </a:solidFill>
              </a:rPr>
              <a:t>rec.P</a:t>
            </a:r>
            <a:r>
              <a:rPr lang="fr-FR" sz="2000" dirty="0">
                <a:solidFill>
                  <a:schemeClr val="bg1"/>
                </a:solidFill>
              </a:rPr>
              <a:t> </a:t>
            </a:r>
            <a:r>
              <a:rPr lang="fr-FR" sz="2000" dirty="0" err="1">
                <a:solidFill>
                  <a:schemeClr val="bg1"/>
                </a:solidFill>
              </a:rPr>
              <a:t>can</a:t>
            </a:r>
            <a:r>
              <a:rPr lang="fr-FR" sz="2000" dirty="0">
                <a:solidFill>
                  <a:schemeClr val="bg1"/>
                </a:solidFill>
              </a:rPr>
              <a:t> </a:t>
            </a:r>
            <a:r>
              <a:rPr lang="fr-FR" sz="2000" dirty="0" err="1">
                <a:solidFill>
                  <a:schemeClr val="bg1"/>
                </a:solidFill>
              </a:rPr>
              <a:t>be</a:t>
            </a:r>
            <a:r>
              <a:rPr lang="fr-FR" sz="2000" dirty="0">
                <a:solidFill>
                  <a:schemeClr val="bg1"/>
                </a:solidFill>
              </a:rPr>
              <a:t> </a:t>
            </a:r>
            <a:r>
              <a:rPr lang="fr-FR" sz="2000" dirty="0" err="1">
                <a:solidFill>
                  <a:schemeClr val="bg1"/>
                </a:solidFill>
              </a:rPr>
              <a:t>directly</a:t>
            </a:r>
            <a:r>
              <a:rPr lang="fr-FR" sz="2000" dirty="0">
                <a:solidFill>
                  <a:schemeClr val="bg1"/>
                </a:solidFill>
              </a:rPr>
              <a:t> </a:t>
            </a:r>
            <a:r>
              <a:rPr lang="fr-FR" sz="2000" dirty="0" err="1">
                <a:solidFill>
                  <a:schemeClr val="bg1"/>
                </a:solidFill>
              </a:rPr>
              <a:t>activated</a:t>
            </a:r>
            <a:r>
              <a:rPr lang="fr-FR" sz="2000" dirty="0">
                <a:solidFill>
                  <a:schemeClr val="bg1"/>
                </a:solidFill>
              </a:rPr>
              <a:t> by P (via composite links P → P' → </a:t>
            </a:r>
            <a:r>
              <a:rPr lang="fr-FR" sz="2000" dirty="0" err="1">
                <a:solidFill>
                  <a:schemeClr val="bg1"/>
                </a:solidFill>
              </a:rPr>
              <a:t>rec.P</a:t>
            </a:r>
            <a:r>
              <a:rPr lang="fr-FR" sz="2000" dirty="0">
                <a:solidFill>
                  <a:schemeClr val="bg1"/>
                </a:solidFill>
              </a:rPr>
              <a:t>) and </a:t>
            </a:r>
            <a:r>
              <a:rPr lang="fr-FR" sz="2000" dirty="0" err="1">
                <a:solidFill>
                  <a:schemeClr val="bg1"/>
                </a:solidFill>
              </a:rPr>
              <a:t>it</a:t>
            </a:r>
            <a:r>
              <a:rPr lang="fr-FR" sz="2000" dirty="0">
                <a:solidFill>
                  <a:schemeClr val="bg1"/>
                </a:solidFill>
              </a:rPr>
              <a:t> </a:t>
            </a:r>
            <a:r>
              <a:rPr lang="fr-FR" sz="2000" dirty="0" err="1">
                <a:solidFill>
                  <a:schemeClr val="bg1"/>
                </a:solidFill>
              </a:rPr>
              <a:t>becomes</a:t>
            </a:r>
            <a:r>
              <a:rPr lang="fr-FR" sz="2000" dirty="0">
                <a:solidFill>
                  <a:schemeClr val="bg1"/>
                </a:solidFill>
              </a:rPr>
              <a:t> the record of P.  </a:t>
            </a:r>
          </a:p>
        </p:txBody>
      </p:sp>
      <p:sp>
        <p:nvSpPr>
          <p:cNvPr id="123" name="ZoneTexte 122"/>
          <p:cNvSpPr txBox="1"/>
          <p:nvPr/>
        </p:nvSpPr>
        <p:spPr>
          <a:xfrm>
            <a:off x="963385" y="104359"/>
            <a:ext cx="7309757" cy="461665"/>
          </a:xfrm>
          <a:prstGeom prst="rect">
            <a:avLst/>
          </a:prstGeom>
          <a:noFill/>
        </p:spPr>
        <p:txBody>
          <a:bodyPr wrap="square" rtlCol="0">
            <a:spAutoFit/>
          </a:bodyPr>
          <a:lstStyle/>
          <a:p>
            <a:pPr algn="ctr"/>
            <a:r>
              <a:rPr lang="fr-FR" sz="2400" b="1" dirty="0">
                <a:solidFill>
                  <a:schemeClr val="bg1"/>
                </a:solidFill>
              </a:rPr>
              <a:t>Formation of a record in the Memory by CR</a:t>
            </a:r>
          </a:p>
        </p:txBody>
      </p:sp>
    </p:spTree>
    <p:extLst>
      <p:ext uri="{BB962C8B-B14F-4D97-AF65-F5344CB8AC3E}">
        <p14:creationId xmlns:p14="http://schemas.microsoft.com/office/powerpoint/2010/main" val="138882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000"/>
                                  </p:stCondLst>
                                  <p:childTnLst>
                                    <p:animEffect transition="out" filter="fade">
                                      <p:cBhvr>
                                        <p:cTn id="6" dur="5000"/>
                                        <p:tgtEl>
                                          <p:spTgt spid="59"/>
                                        </p:tgtEl>
                                      </p:cBhvr>
                                    </p:animEffect>
                                    <p:set>
                                      <p:cBhvr>
                                        <p:cTn id="7" dur="1" fill="hold">
                                          <p:stCondLst>
                                            <p:cond delay="4999"/>
                                          </p:stCondLst>
                                        </p:cTn>
                                        <p:tgtEl>
                                          <p:spTgt spid="5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30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wipe(left)">
                                      <p:cBhvr>
                                        <p:cTn id="15" dur="3000"/>
                                        <p:tgtEl>
                                          <p:spTgt spid="9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3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59" grpId="0" animBg="1"/>
      <p:bldP spid="8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2" name="Groupe 77rouge" hidden="1"/>
          <p:cNvGrpSpPr/>
          <p:nvPr/>
        </p:nvGrpSpPr>
        <p:grpSpPr>
          <a:xfrm>
            <a:off x="1219200" y="4000065"/>
            <a:ext cx="2103422" cy="870699"/>
            <a:chOff x="1219200" y="4000065"/>
            <a:chExt cx="2103422" cy="870699"/>
          </a:xfrm>
        </p:grpSpPr>
        <p:sp>
          <p:nvSpPr>
            <p:cNvPr id="22" name="Forme libre : forme 75"/>
            <p:cNvSpPr/>
            <p:nvPr/>
          </p:nvSpPr>
          <p:spPr>
            <a:xfrm>
              <a:off x="1219200" y="4000065"/>
              <a:ext cx="2103422" cy="309385"/>
            </a:xfrm>
            <a:custGeom>
              <a:avLst/>
              <a:gdLst>
                <a:gd name="connsiteX0" fmla="*/ 0 w 1390996"/>
                <a:gd name="connsiteY0" fmla="*/ 0 h 374193"/>
                <a:gd name="connsiteX1" fmla="*/ 803564 w 1390996"/>
                <a:gd name="connsiteY1" fmla="*/ 360218 h 374193"/>
                <a:gd name="connsiteX2" fmla="*/ 1390996 w 1390996"/>
                <a:gd name="connsiteY2" fmla="*/ 266007 h 374193"/>
                <a:gd name="connsiteX0" fmla="*/ 0 w 1535374"/>
                <a:gd name="connsiteY0" fmla="*/ 0 h 493452"/>
                <a:gd name="connsiteX1" fmla="*/ 947942 w 1535374"/>
                <a:gd name="connsiteY1" fmla="*/ 436418 h 493452"/>
                <a:gd name="connsiteX2" fmla="*/ 1535374 w 1535374"/>
                <a:gd name="connsiteY2" fmla="*/ 342207 h 493452"/>
                <a:gd name="connsiteX0" fmla="*/ 0 w 1535374"/>
                <a:gd name="connsiteY0" fmla="*/ 0 h 342207"/>
                <a:gd name="connsiteX1" fmla="*/ 1535374 w 1535374"/>
                <a:gd name="connsiteY1" fmla="*/ 342207 h 342207"/>
              </a:gdLst>
              <a:ahLst/>
              <a:cxnLst>
                <a:cxn ang="0">
                  <a:pos x="connsiteX0" y="connsiteY0"/>
                </a:cxn>
                <a:cxn ang="0">
                  <a:pos x="connsiteX1" y="connsiteY1"/>
                </a:cxn>
              </a:cxnLst>
              <a:rect l="l" t="t" r="r" b="b"/>
              <a:pathLst>
                <a:path w="1535374" h="342207">
                  <a:moveTo>
                    <a:pt x="0" y="0"/>
                  </a:moveTo>
                  <a:lnTo>
                    <a:pt x="1535374" y="342207"/>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 forme 76"/>
            <p:cNvSpPr/>
            <p:nvPr/>
          </p:nvSpPr>
          <p:spPr>
            <a:xfrm>
              <a:off x="1407263" y="4619363"/>
              <a:ext cx="1842931" cy="251401"/>
            </a:xfrm>
            <a:custGeom>
              <a:avLst/>
              <a:gdLst>
                <a:gd name="connsiteX0" fmla="*/ 0 w 1346662"/>
                <a:gd name="connsiteY0" fmla="*/ 0 h 338451"/>
                <a:gd name="connsiteX1" fmla="*/ 509847 w 1346662"/>
                <a:gd name="connsiteY1" fmla="*/ 310342 h 338451"/>
                <a:gd name="connsiteX2" fmla="*/ 1346662 w 1346662"/>
                <a:gd name="connsiteY2" fmla="*/ 304800 h 338451"/>
                <a:gd name="connsiteX0" fmla="*/ 0 w 1346662"/>
                <a:gd name="connsiteY0" fmla="*/ 0 h 304800"/>
                <a:gd name="connsiteX1" fmla="*/ 1346662 w 1346662"/>
                <a:gd name="connsiteY1" fmla="*/ 304800 h 304800"/>
              </a:gdLst>
              <a:ahLst/>
              <a:cxnLst>
                <a:cxn ang="0">
                  <a:pos x="connsiteX0" y="connsiteY0"/>
                </a:cxn>
                <a:cxn ang="0">
                  <a:pos x="connsiteX1" y="connsiteY1"/>
                </a:cxn>
              </a:cxnLst>
              <a:rect l="l" t="t" r="r" b="b"/>
              <a:pathLst>
                <a:path w="1346662" h="304800">
                  <a:moveTo>
                    <a:pt x="0" y="0"/>
                  </a:moveTo>
                  <a:lnTo>
                    <a:pt x="1346662" y="304800"/>
                  </a:lnTo>
                </a:path>
              </a:pathLst>
            </a:custGeom>
            <a:noFill/>
            <a:ln w="2222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3" name="Rectangle 52"/>
          <p:cNvSpPr/>
          <p:nvPr/>
        </p:nvSpPr>
        <p:spPr>
          <a:xfrm>
            <a:off x="2984500" y="2070771"/>
            <a:ext cx="3251200" cy="4065562"/>
          </a:xfrm>
          <a:prstGeom prst="rect">
            <a:avLst/>
          </a:prstGeom>
          <a:solidFill>
            <a:schemeClr val="bg1">
              <a:lumMod val="75000"/>
            </a:schemeClr>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Cube 54"/>
          <p:cNvSpPr/>
          <p:nvPr/>
        </p:nvSpPr>
        <p:spPr>
          <a:xfrm>
            <a:off x="3340369" y="2404135"/>
            <a:ext cx="756000" cy="3645787"/>
          </a:xfrm>
          <a:prstGeom prst="cube">
            <a:avLst>
              <a:gd name="adj" fmla="val 8516"/>
            </a:avLst>
          </a:prstGeom>
          <a:solidFill>
            <a:schemeClr val="bg2">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Cube 55"/>
          <p:cNvSpPr/>
          <p:nvPr/>
        </p:nvSpPr>
        <p:spPr>
          <a:xfrm>
            <a:off x="4315499" y="2404135"/>
            <a:ext cx="756000" cy="3645787"/>
          </a:xfrm>
          <a:prstGeom prst="cube">
            <a:avLst>
              <a:gd name="adj" fmla="val 8516"/>
            </a:avLst>
          </a:prstGeom>
          <a:solidFill>
            <a:srgbClr val="C5615F"/>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4359494" y="3681637"/>
            <a:ext cx="594579" cy="2310008"/>
          </a:xfrm>
          <a:prstGeom prst="rect">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Cube 57"/>
          <p:cNvSpPr/>
          <p:nvPr/>
        </p:nvSpPr>
        <p:spPr>
          <a:xfrm>
            <a:off x="5177592" y="2404135"/>
            <a:ext cx="756000" cy="3645787"/>
          </a:xfrm>
          <a:prstGeom prst="cube">
            <a:avLst>
              <a:gd name="adj" fmla="val 8939"/>
            </a:avLst>
          </a:prstGeom>
          <a:solidFill>
            <a:schemeClr val="accent3">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Forme libre 58"/>
          <p:cNvSpPr/>
          <p:nvPr/>
        </p:nvSpPr>
        <p:spPr>
          <a:xfrm>
            <a:off x="4618542" y="3630679"/>
            <a:ext cx="951399" cy="2124790"/>
          </a:xfrm>
          <a:custGeom>
            <a:avLst/>
            <a:gdLst>
              <a:gd name="connsiteX0" fmla="*/ 0 w 951399"/>
              <a:gd name="connsiteY0" fmla="*/ 311847 h 2029651"/>
              <a:gd name="connsiteX1" fmla="*/ 951399 w 951399"/>
              <a:gd name="connsiteY1" fmla="*/ 0 h 2029651"/>
              <a:gd name="connsiteX2" fmla="*/ 79283 w 951399"/>
              <a:gd name="connsiteY2" fmla="*/ 2029651 h 2029651"/>
              <a:gd name="connsiteX0" fmla="*/ 0 w 951399"/>
              <a:gd name="connsiteY0" fmla="*/ 221992 h 1939796"/>
              <a:gd name="connsiteX1" fmla="*/ 951399 w 951399"/>
              <a:gd name="connsiteY1" fmla="*/ 0 h 1939796"/>
              <a:gd name="connsiteX2" fmla="*/ 79283 w 951399"/>
              <a:gd name="connsiteY2" fmla="*/ 1939796 h 1939796"/>
              <a:gd name="connsiteX0" fmla="*/ 0 w 951399"/>
              <a:gd name="connsiteY0" fmla="*/ 406986 h 2124790"/>
              <a:gd name="connsiteX1" fmla="*/ 951399 w 951399"/>
              <a:gd name="connsiteY1" fmla="*/ 0 h 2124790"/>
              <a:gd name="connsiteX2" fmla="*/ 79283 w 951399"/>
              <a:gd name="connsiteY2" fmla="*/ 2124790 h 2124790"/>
            </a:gdLst>
            <a:ahLst/>
            <a:cxnLst>
              <a:cxn ang="0">
                <a:pos x="connsiteX0" y="connsiteY0"/>
              </a:cxn>
              <a:cxn ang="0">
                <a:pos x="connsiteX1" y="connsiteY1"/>
              </a:cxn>
              <a:cxn ang="0">
                <a:pos x="connsiteX2" y="connsiteY2"/>
              </a:cxn>
            </a:cxnLst>
            <a:rect l="l" t="t" r="r" b="b"/>
            <a:pathLst>
              <a:path w="951399" h="2124790">
                <a:moveTo>
                  <a:pt x="0" y="406986"/>
                </a:moveTo>
                <a:lnTo>
                  <a:pt x="951399" y="0"/>
                </a:lnTo>
                <a:lnTo>
                  <a:pt x="79283" y="2124790"/>
                </a:lnTo>
              </a:path>
            </a:pathLst>
          </a:custGeom>
          <a:solidFill>
            <a:srgbClr val="000000">
              <a:alpha val="30196"/>
            </a:srgbClr>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PATTERN CR"/>
          <p:cNvSpPr/>
          <p:nvPr/>
        </p:nvSpPr>
        <p:spPr>
          <a:xfrm>
            <a:off x="4401390" y="4023685"/>
            <a:ext cx="414000" cy="1813203"/>
          </a:xfrm>
          <a:prstGeom prst="ellipse">
            <a:avLst/>
          </a:prstGeom>
          <a:solidFill>
            <a:srgbClr val="FABA86"/>
          </a:solidFill>
          <a:ln w="6350">
            <a:solidFill>
              <a:schemeClr val="bg1">
                <a:lumMod val="50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1" name="ZoneTexte 70"/>
          <p:cNvSpPr txBox="1"/>
          <p:nvPr/>
        </p:nvSpPr>
        <p:spPr>
          <a:xfrm>
            <a:off x="3279252" y="2593169"/>
            <a:ext cx="430887" cy="1512000"/>
          </a:xfrm>
          <a:prstGeom prst="rect">
            <a:avLst/>
          </a:prstGeom>
          <a:noFill/>
        </p:spPr>
        <p:txBody>
          <a:bodyPr vert="vert270" wrap="square" rtlCol="0">
            <a:spAutoFit/>
          </a:bodyPr>
          <a:lstStyle/>
          <a:p>
            <a:pPr algn="r"/>
            <a:r>
              <a:rPr lang="fr-FR" sz="1600" dirty="0" err="1">
                <a:solidFill>
                  <a:schemeClr val="bg1"/>
                </a:solidFill>
              </a:rPr>
              <a:t>receptors</a:t>
            </a:r>
            <a:endParaRPr lang="fr-FR" sz="1600" dirty="0">
              <a:solidFill>
                <a:schemeClr val="bg1"/>
              </a:solidFill>
            </a:endParaRPr>
          </a:p>
        </p:txBody>
      </p:sp>
      <p:sp>
        <p:nvSpPr>
          <p:cNvPr id="73" name="ZoneTexte 72"/>
          <p:cNvSpPr txBox="1"/>
          <p:nvPr/>
        </p:nvSpPr>
        <p:spPr>
          <a:xfrm>
            <a:off x="4231410" y="2593169"/>
            <a:ext cx="430887" cy="1512000"/>
          </a:xfrm>
          <a:prstGeom prst="rect">
            <a:avLst/>
          </a:prstGeom>
          <a:noFill/>
        </p:spPr>
        <p:txBody>
          <a:bodyPr vert="vert270" wrap="square" rtlCol="0">
            <a:spAutoFit/>
          </a:bodyPr>
          <a:lstStyle/>
          <a:p>
            <a:pPr algn="r"/>
            <a:r>
              <a:rPr lang="fr-FR" sz="1600" dirty="0" err="1">
                <a:solidFill>
                  <a:schemeClr val="bg1"/>
                </a:solidFill>
              </a:rPr>
              <a:t>processing</a:t>
            </a:r>
            <a:endParaRPr lang="fr-FR" sz="1600" dirty="0">
              <a:solidFill>
                <a:schemeClr val="bg1"/>
              </a:solidFill>
            </a:endParaRPr>
          </a:p>
        </p:txBody>
      </p:sp>
      <p:sp>
        <p:nvSpPr>
          <p:cNvPr id="74" name="ZoneTexte 73"/>
          <p:cNvSpPr txBox="1"/>
          <p:nvPr/>
        </p:nvSpPr>
        <p:spPr>
          <a:xfrm>
            <a:off x="5041263" y="2593169"/>
            <a:ext cx="430887" cy="1512000"/>
          </a:xfrm>
          <a:prstGeom prst="rect">
            <a:avLst/>
          </a:prstGeom>
          <a:noFill/>
        </p:spPr>
        <p:txBody>
          <a:bodyPr vert="vert270" wrap="square" rtlCol="0">
            <a:spAutoFit/>
          </a:bodyPr>
          <a:lstStyle/>
          <a:p>
            <a:pPr algn="r"/>
            <a:r>
              <a:rPr lang="fr-FR" sz="1600" dirty="0" err="1">
                <a:solidFill>
                  <a:schemeClr val="bg1"/>
                </a:solidFill>
              </a:rPr>
              <a:t>memory</a:t>
            </a:r>
            <a:endParaRPr lang="fr-FR" sz="1600" dirty="0">
              <a:solidFill>
                <a:schemeClr val="bg1"/>
              </a:solidFill>
            </a:endParaRPr>
          </a:p>
        </p:txBody>
      </p:sp>
      <p:sp>
        <p:nvSpPr>
          <p:cNvPr id="75" name="ZoneTexte 74"/>
          <p:cNvSpPr txBox="1"/>
          <p:nvPr/>
        </p:nvSpPr>
        <p:spPr>
          <a:xfrm>
            <a:off x="4293036" y="3605560"/>
            <a:ext cx="696704" cy="400110"/>
          </a:xfrm>
          <a:prstGeom prst="rect">
            <a:avLst/>
          </a:prstGeom>
          <a:noFill/>
        </p:spPr>
        <p:txBody>
          <a:bodyPr wrap="square" rtlCol="0">
            <a:spAutoFit/>
          </a:bodyPr>
          <a:lstStyle/>
          <a:p>
            <a:r>
              <a:rPr lang="fr-FR" sz="2000" b="1" dirty="0"/>
              <a:t>CR</a:t>
            </a:r>
          </a:p>
        </p:txBody>
      </p:sp>
      <p:cxnSp>
        <p:nvCxnSpPr>
          <p:cNvPr id="84" name="Connecteur droit avec flèche 14 R"/>
          <p:cNvCxnSpPr/>
          <p:nvPr/>
        </p:nvCxnSpPr>
        <p:spPr>
          <a:xfrm rot="5400000" flipH="1" flipV="1">
            <a:off x="4404665" y="4644013"/>
            <a:ext cx="380998" cy="44450"/>
          </a:xfrm>
          <a:prstGeom prst="straightConnector1">
            <a:avLst/>
          </a:prstGeom>
          <a:ln w="3175">
            <a:solidFill>
              <a:srgbClr val="FF0000">
                <a:alpha val="5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e 142"/>
          <p:cNvGrpSpPr/>
          <p:nvPr/>
        </p:nvGrpSpPr>
        <p:grpSpPr>
          <a:xfrm>
            <a:off x="4518041" y="4348737"/>
            <a:ext cx="139700" cy="1035050"/>
            <a:chOff x="1317533" y="4433801"/>
            <a:chExt cx="139700" cy="1035050"/>
          </a:xfrm>
          <a:solidFill>
            <a:srgbClr val="000000">
              <a:alpha val="40000"/>
            </a:srgbClr>
          </a:solidFill>
        </p:grpSpPr>
        <p:sp>
          <p:nvSpPr>
            <p:cNvPr id="87" name="Ellipse 86"/>
            <p:cNvSpPr/>
            <p:nvPr/>
          </p:nvSpPr>
          <p:spPr>
            <a:xfrm>
              <a:off x="1336583" y="5379951"/>
              <a:ext cx="88900" cy="88900"/>
            </a:xfrm>
            <a:prstGeom prst="ellipse">
              <a:avLst/>
            </a:prstGeom>
            <a:grp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8" name="Ellipse 87"/>
            <p:cNvSpPr/>
            <p:nvPr/>
          </p:nvSpPr>
          <p:spPr>
            <a:xfrm>
              <a:off x="1317533" y="4986251"/>
              <a:ext cx="88900" cy="88900"/>
            </a:xfrm>
            <a:prstGeom prst="ellipse">
              <a:avLst/>
            </a:prstGeom>
            <a:grp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9" name="Ellipse 88"/>
            <p:cNvSpPr/>
            <p:nvPr/>
          </p:nvSpPr>
          <p:spPr>
            <a:xfrm>
              <a:off x="1368333" y="4433801"/>
              <a:ext cx="88900" cy="88900"/>
            </a:xfrm>
            <a:prstGeom prst="ellipse">
              <a:avLst/>
            </a:prstGeom>
            <a:grp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6" name="Groupe 91"/>
          <p:cNvGrpSpPr/>
          <p:nvPr/>
        </p:nvGrpSpPr>
        <p:grpSpPr>
          <a:xfrm>
            <a:off x="5343265" y="3231060"/>
            <a:ext cx="608756" cy="413673"/>
            <a:chOff x="8061065" y="3231060"/>
            <a:chExt cx="608756" cy="413673"/>
          </a:xfrm>
        </p:grpSpPr>
        <p:sp>
          <p:nvSpPr>
            <p:cNvPr id="93" name="Ellipse 92"/>
            <p:cNvSpPr/>
            <p:nvPr/>
          </p:nvSpPr>
          <p:spPr>
            <a:xfrm>
              <a:off x="8260426" y="3555833"/>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4" name="ZoneTexte 93"/>
            <p:cNvSpPr txBox="1"/>
            <p:nvPr/>
          </p:nvSpPr>
          <p:spPr>
            <a:xfrm>
              <a:off x="8061065" y="3231060"/>
              <a:ext cx="608756" cy="338554"/>
            </a:xfrm>
            <a:prstGeom prst="rect">
              <a:avLst/>
            </a:prstGeom>
            <a:noFill/>
          </p:spPr>
          <p:txBody>
            <a:bodyPr wrap="none" rtlCol="0">
              <a:spAutoFit/>
            </a:bodyPr>
            <a:lstStyle/>
            <a:p>
              <a:r>
                <a:rPr lang="fr-FR" sz="1600" b="1" dirty="0" err="1">
                  <a:solidFill>
                    <a:srgbClr val="FB97EF"/>
                  </a:solidFill>
                </a:rPr>
                <a:t>rec.P</a:t>
              </a:r>
              <a:endParaRPr lang="fr-FR" sz="1600" b="1" dirty="0">
                <a:solidFill>
                  <a:srgbClr val="FB97EF"/>
                </a:solidFill>
              </a:endParaRPr>
            </a:p>
          </p:txBody>
        </p:sp>
      </p:grpSp>
      <p:grpSp>
        <p:nvGrpSpPr>
          <p:cNvPr id="7" name="Groupe 98"/>
          <p:cNvGrpSpPr/>
          <p:nvPr/>
        </p:nvGrpSpPr>
        <p:grpSpPr>
          <a:xfrm>
            <a:off x="4582710" y="3599909"/>
            <a:ext cx="998337" cy="1747753"/>
            <a:chOff x="7300510" y="3599909"/>
            <a:chExt cx="998337" cy="1747753"/>
          </a:xfrm>
        </p:grpSpPr>
        <p:grpSp>
          <p:nvGrpSpPr>
            <p:cNvPr id="8" name="Groupe 155"/>
            <p:cNvGrpSpPr/>
            <p:nvPr/>
          </p:nvGrpSpPr>
          <p:grpSpPr>
            <a:xfrm>
              <a:off x="7371957" y="3599909"/>
              <a:ext cx="926890" cy="747496"/>
              <a:chOff x="7371957" y="3599909"/>
              <a:chExt cx="926890" cy="747496"/>
            </a:xfrm>
          </p:grpSpPr>
          <p:cxnSp>
            <p:nvCxnSpPr>
              <p:cNvPr id="107" name="Connecteur droit avec flèche 106"/>
              <p:cNvCxnSpPr/>
              <p:nvPr/>
            </p:nvCxnSpPr>
            <p:spPr>
              <a:xfrm flipV="1">
                <a:off x="7371957" y="3983525"/>
                <a:ext cx="472871" cy="363880"/>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a:xfrm rot="5400000" flipH="1" flipV="1">
                <a:off x="7577579" y="3521948"/>
                <a:ext cx="643307" cy="799229"/>
              </a:xfrm>
              <a:prstGeom prst="straightConnector1">
                <a:avLst/>
              </a:prstGeom>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e 157"/>
            <p:cNvGrpSpPr/>
            <p:nvPr/>
          </p:nvGrpSpPr>
          <p:grpSpPr>
            <a:xfrm>
              <a:off x="7322233" y="3657066"/>
              <a:ext cx="955514" cy="1231458"/>
              <a:chOff x="7322233" y="3657066"/>
              <a:chExt cx="955514" cy="1231458"/>
            </a:xfrm>
          </p:grpSpPr>
          <p:cxnSp>
            <p:nvCxnSpPr>
              <p:cNvPr id="105" name="Connecteur droit avec flèche 104"/>
              <p:cNvCxnSpPr/>
              <p:nvPr/>
            </p:nvCxnSpPr>
            <p:spPr>
              <a:xfrm rot="5400000" flipH="1" flipV="1">
                <a:off x="7237827" y="4227342"/>
                <a:ext cx="745588" cy="576775"/>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rot="5400000" flipH="1" flipV="1">
                <a:off x="7616566" y="3741472"/>
                <a:ext cx="745588" cy="576775"/>
              </a:xfrm>
              <a:prstGeom prst="straightConnector1">
                <a:avLst/>
              </a:prstGeom>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e 159"/>
            <p:cNvGrpSpPr/>
            <p:nvPr/>
          </p:nvGrpSpPr>
          <p:grpSpPr>
            <a:xfrm>
              <a:off x="7300510" y="3675707"/>
              <a:ext cx="960774" cy="1671955"/>
              <a:chOff x="7300450" y="3740776"/>
              <a:chExt cx="962741" cy="1605301"/>
            </a:xfrm>
          </p:grpSpPr>
          <p:cxnSp>
            <p:nvCxnSpPr>
              <p:cNvPr id="103" name="Connecteur droit avec flèche 102"/>
              <p:cNvCxnSpPr/>
              <p:nvPr/>
            </p:nvCxnSpPr>
            <p:spPr>
              <a:xfrm rot="5400000" flipH="1" flipV="1">
                <a:off x="7118142" y="4623667"/>
                <a:ext cx="904718" cy="540102"/>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rot="5400000" flipH="1" flipV="1">
                <a:off x="7540781" y="3923084"/>
                <a:ext cx="904718" cy="540102"/>
              </a:xfrm>
              <a:prstGeom prst="straightConnector1">
                <a:avLst/>
              </a:prstGeom>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09" name="ZoneTexte 54 P noir"/>
          <p:cNvSpPr txBox="1"/>
          <p:nvPr/>
        </p:nvSpPr>
        <p:spPr>
          <a:xfrm>
            <a:off x="4433901" y="5365546"/>
            <a:ext cx="451883" cy="461665"/>
          </a:xfrm>
          <a:prstGeom prst="rect">
            <a:avLst/>
          </a:prstGeom>
          <a:noFill/>
        </p:spPr>
        <p:txBody>
          <a:bodyPr wrap="square" rtlCol="0">
            <a:spAutoFit/>
          </a:bodyPr>
          <a:lstStyle/>
          <a:p>
            <a:r>
              <a:rPr lang="fr-FR" sz="2400" dirty="0"/>
              <a:t>P'</a:t>
            </a:r>
          </a:p>
        </p:txBody>
      </p:sp>
      <p:sp>
        <p:nvSpPr>
          <p:cNvPr id="112" name="PATTERN G R"/>
          <p:cNvSpPr/>
          <p:nvPr/>
        </p:nvSpPr>
        <p:spPr>
          <a:xfrm>
            <a:off x="3429007" y="3971324"/>
            <a:ext cx="540000" cy="1854000"/>
          </a:xfrm>
          <a:prstGeom prst="ellipse">
            <a:avLst/>
          </a:prstGeom>
          <a:solidFill>
            <a:srgbClr val="FFB3B3"/>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13" name="Connecteur droit avec flèche 24 R"/>
          <p:cNvCxnSpPr/>
          <p:nvPr/>
        </p:nvCxnSpPr>
        <p:spPr>
          <a:xfrm rot="16200000" flipV="1">
            <a:off x="3509600" y="4417370"/>
            <a:ext cx="463550" cy="1905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necteur droit avec flèche 24 N"/>
          <p:cNvCxnSpPr/>
          <p:nvPr/>
        </p:nvCxnSpPr>
        <p:spPr>
          <a:xfrm rot="16200000" flipV="1">
            <a:off x="3502048" y="4418871"/>
            <a:ext cx="463550" cy="1905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ZoneTexte 71 p ROUGE"/>
          <p:cNvSpPr txBox="1"/>
          <p:nvPr/>
        </p:nvSpPr>
        <p:spPr>
          <a:xfrm>
            <a:off x="3504731" y="5362574"/>
            <a:ext cx="451883" cy="461665"/>
          </a:xfrm>
          <a:prstGeom prst="rect">
            <a:avLst/>
          </a:prstGeom>
          <a:noFill/>
        </p:spPr>
        <p:txBody>
          <a:bodyPr wrap="square" rtlCol="0">
            <a:spAutoFit/>
          </a:bodyPr>
          <a:lstStyle/>
          <a:p>
            <a:r>
              <a:rPr lang="fr-FR" sz="2400" dirty="0">
                <a:solidFill>
                  <a:srgbClr val="FF0000"/>
                </a:solidFill>
              </a:rPr>
              <a:t>P</a:t>
            </a:r>
          </a:p>
        </p:txBody>
      </p:sp>
      <p:sp>
        <p:nvSpPr>
          <p:cNvPr id="116" name="Ellipse 115"/>
          <p:cNvSpPr/>
          <p:nvPr/>
        </p:nvSpPr>
        <p:spPr>
          <a:xfrm>
            <a:off x="3803673" y="5208848"/>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7" name="Ellipse 116"/>
          <p:cNvSpPr/>
          <p:nvPr/>
        </p:nvSpPr>
        <p:spPr>
          <a:xfrm>
            <a:off x="3784623" y="4777646"/>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8" name="Ellipse 117"/>
          <p:cNvSpPr/>
          <p:nvPr/>
        </p:nvSpPr>
        <p:spPr>
          <a:xfrm>
            <a:off x="3594123" y="4168046"/>
            <a:ext cx="88900" cy="88900"/>
          </a:xfrm>
          <a:prstGeom prst="ellipse">
            <a:avLst/>
          </a:prstGeom>
          <a:solidFill>
            <a:srgbClr val="262626"/>
          </a:solid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1" name="Groupe 55"/>
          <p:cNvGrpSpPr/>
          <p:nvPr/>
        </p:nvGrpSpPr>
        <p:grpSpPr>
          <a:xfrm>
            <a:off x="3596061" y="4164197"/>
            <a:ext cx="298450" cy="1129702"/>
            <a:chOff x="711730" y="4327541"/>
            <a:chExt cx="298450" cy="1129702"/>
          </a:xfrm>
          <a:solidFill>
            <a:srgbClr val="FF0000"/>
          </a:solidFill>
        </p:grpSpPr>
        <p:sp>
          <p:nvSpPr>
            <p:cNvPr id="120" name="Ellipse 119"/>
            <p:cNvSpPr/>
            <p:nvPr/>
          </p:nvSpPr>
          <p:spPr>
            <a:xfrm>
              <a:off x="921280" y="5368343"/>
              <a:ext cx="88900" cy="88900"/>
            </a:xfrm>
            <a:prstGeom prst="ellipse">
              <a:avLst/>
            </a:prstGeom>
            <a:grp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1" name="Ellipse 120"/>
            <p:cNvSpPr/>
            <p:nvPr/>
          </p:nvSpPr>
          <p:spPr>
            <a:xfrm>
              <a:off x="902230" y="4937141"/>
              <a:ext cx="88900" cy="88900"/>
            </a:xfrm>
            <a:prstGeom prst="ellipse">
              <a:avLst/>
            </a:prstGeom>
            <a:grp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2" name="Ellipse 121"/>
            <p:cNvSpPr/>
            <p:nvPr/>
          </p:nvSpPr>
          <p:spPr>
            <a:xfrm>
              <a:off x="711730" y="4327541"/>
              <a:ext cx="88900" cy="88900"/>
            </a:xfrm>
            <a:prstGeom prst="ellipse">
              <a:avLst/>
            </a:prstGeom>
            <a:grpFill/>
            <a:ln w="28575">
              <a:no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cxnSp>
        <p:nvCxnSpPr>
          <p:cNvPr id="76" name="Connecteur droit avec flèche 25 R"/>
          <p:cNvCxnSpPr/>
          <p:nvPr/>
        </p:nvCxnSpPr>
        <p:spPr>
          <a:xfrm>
            <a:off x="3915753" y="5267284"/>
            <a:ext cx="562377" cy="68041"/>
          </a:xfrm>
          <a:prstGeom prst="straightConnector1">
            <a:avLst/>
          </a:prstGeom>
          <a:noFill/>
          <a:ln w="9525">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78" name="Forme libre : forme 75 r"/>
          <p:cNvSpPr/>
          <p:nvPr/>
        </p:nvSpPr>
        <p:spPr>
          <a:xfrm>
            <a:off x="3722876" y="4234724"/>
            <a:ext cx="739352" cy="122592"/>
          </a:xfrm>
          <a:custGeom>
            <a:avLst/>
            <a:gdLst>
              <a:gd name="connsiteX0" fmla="*/ 0 w 1390996"/>
              <a:gd name="connsiteY0" fmla="*/ 0 h 374193"/>
              <a:gd name="connsiteX1" fmla="*/ 803564 w 1390996"/>
              <a:gd name="connsiteY1" fmla="*/ 360218 h 374193"/>
              <a:gd name="connsiteX2" fmla="*/ 1390996 w 1390996"/>
              <a:gd name="connsiteY2" fmla="*/ 266007 h 374193"/>
              <a:gd name="connsiteX0" fmla="*/ 0 w 1535374"/>
              <a:gd name="connsiteY0" fmla="*/ 0 h 493452"/>
              <a:gd name="connsiteX1" fmla="*/ 947942 w 1535374"/>
              <a:gd name="connsiteY1" fmla="*/ 436418 h 493452"/>
              <a:gd name="connsiteX2" fmla="*/ 1535374 w 1535374"/>
              <a:gd name="connsiteY2" fmla="*/ 342207 h 493452"/>
              <a:gd name="connsiteX0" fmla="*/ 0 w 1535374"/>
              <a:gd name="connsiteY0" fmla="*/ 0 h 436418"/>
              <a:gd name="connsiteX1" fmla="*/ 947942 w 1535374"/>
              <a:gd name="connsiteY1" fmla="*/ 436418 h 436418"/>
              <a:gd name="connsiteX2" fmla="*/ 1535374 w 1535374"/>
              <a:gd name="connsiteY2" fmla="*/ 342207 h 436418"/>
              <a:gd name="connsiteX0" fmla="*/ 0 w 1535374"/>
              <a:gd name="connsiteY0" fmla="*/ 0 h 342207"/>
              <a:gd name="connsiteX1" fmla="*/ 1535374 w 1535374"/>
              <a:gd name="connsiteY1" fmla="*/ 342207 h 342207"/>
            </a:gdLst>
            <a:ahLst/>
            <a:cxnLst>
              <a:cxn ang="0">
                <a:pos x="connsiteX0" y="connsiteY0"/>
              </a:cxn>
              <a:cxn ang="0">
                <a:pos x="connsiteX1" y="connsiteY1"/>
              </a:cxn>
            </a:cxnLst>
            <a:rect l="l" t="t" r="r" b="b"/>
            <a:pathLst>
              <a:path w="1535374" h="342207">
                <a:moveTo>
                  <a:pt x="0" y="0"/>
                </a:moveTo>
                <a:lnTo>
                  <a:pt x="1535374" y="342207"/>
                </a:lnTo>
              </a:path>
            </a:pathLst>
          </a:custGeom>
          <a:noFill/>
          <a:ln w="9525">
            <a:solidFill>
              <a:schemeClr val="tx1">
                <a:lumMod val="50000"/>
                <a:lumOff val="50000"/>
              </a:schemeClr>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Forme libre : forme 76 R"/>
          <p:cNvSpPr/>
          <p:nvPr/>
        </p:nvSpPr>
        <p:spPr>
          <a:xfrm>
            <a:off x="3940539" y="4852919"/>
            <a:ext cx="530317" cy="91217"/>
          </a:xfrm>
          <a:custGeom>
            <a:avLst/>
            <a:gdLst>
              <a:gd name="connsiteX0" fmla="*/ 0 w 1346662"/>
              <a:gd name="connsiteY0" fmla="*/ 0 h 338451"/>
              <a:gd name="connsiteX1" fmla="*/ 509847 w 1346662"/>
              <a:gd name="connsiteY1" fmla="*/ 310342 h 338451"/>
              <a:gd name="connsiteX2" fmla="*/ 1346662 w 1346662"/>
              <a:gd name="connsiteY2" fmla="*/ 304800 h 338451"/>
              <a:gd name="connsiteX0" fmla="*/ 0 w 1346662"/>
              <a:gd name="connsiteY0" fmla="*/ 0 h 304800"/>
              <a:gd name="connsiteX1" fmla="*/ 1346662 w 1346662"/>
              <a:gd name="connsiteY1" fmla="*/ 304800 h 304800"/>
            </a:gdLst>
            <a:ahLst/>
            <a:cxnLst>
              <a:cxn ang="0">
                <a:pos x="connsiteX0" y="connsiteY0"/>
              </a:cxn>
              <a:cxn ang="0">
                <a:pos x="connsiteX1" y="connsiteY1"/>
              </a:cxn>
            </a:cxnLst>
            <a:rect l="l" t="t" r="r" b="b"/>
            <a:pathLst>
              <a:path w="1346662" h="304800">
                <a:moveTo>
                  <a:pt x="0" y="0"/>
                </a:moveTo>
                <a:lnTo>
                  <a:pt x="1346662" y="304800"/>
                </a:lnTo>
              </a:path>
            </a:pathLst>
          </a:custGeom>
          <a:noFill/>
          <a:ln w="9525">
            <a:solidFill>
              <a:schemeClr val="tx1">
                <a:lumMod val="50000"/>
                <a:lumOff val="50000"/>
              </a:schemeClr>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roupe 94"/>
          <p:cNvGrpSpPr/>
          <p:nvPr/>
        </p:nvGrpSpPr>
        <p:grpSpPr>
          <a:xfrm>
            <a:off x="3188446" y="3089420"/>
            <a:ext cx="2233228" cy="2158636"/>
            <a:chOff x="6001658" y="3174484"/>
            <a:chExt cx="2233228" cy="2158636"/>
          </a:xfrm>
        </p:grpSpPr>
        <p:sp>
          <p:nvSpPr>
            <p:cNvPr id="96" name="Forme libre 95"/>
            <p:cNvSpPr/>
            <p:nvPr/>
          </p:nvSpPr>
          <p:spPr>
            <a:xfrm>
              <a:off x="6453655" y="3549860"/>
              <a:ext cx="1765374" cy="699721"/>
            </a:xfrm>
            <a:custGeom>
              <a:avLst/>
              <a:gdLst>
                <a:gd name="connsiteX0" fmla="*/ 0 w 1765374"/>
                <a:gd name="connsiteY0" fmla="*/ 587578 h 587578"/>
                <a:gd name="connsiteX1" fmla="*/ 650123 w 1765374"/>
                <a:gd name="connsiteY1" fmla="*/ 96021 h 587578"/>
                <a:gd name="connsiteX2" fmla="*/ 1765374 w 1765374"/>
                <a:gd name="connsiteY2" fmla="*/ 11453 h 587578"/>
                <a:gd name="connsiteX3" fmla="*/ 1765374 w 1765374"/>
                <a:gd name="connsiteY3" fmla="*/ 11453 h 587578"/>
                <a:gd name="connsiteX4" fmla="*/ 1765374 w 1765374"/>
                <a:gd name="connsiteY4" fmla="*/ 11453 h 587578"/>
                <a:gd name="connsiteX0" fmla="*/ 0 w 1765374"/>
                <a:gd name="connsiteY0" fmla="*/ 744332 h 744332"/>
                <a:gd name="connsiteX1" fmla="*/ 526958 w 1765374"/>
                <a:gd name="connsiteY1" fmla="*/ 96021 h 744332"/>
                <a:gd name="connsiteX2" fmla="*/ 1765374 w 1765374"/>
                <a:gd name="connsiteY2" fmla="*/ 168207 h 744332"/>
                <a:gd name="connsiteX3" fmla="*/ 1765374 w 1765374"/>
                <a:gd name="connsiteY3" fmla="*/ 168207 h 744332"/>
                <a:gd name="connsiteX4" fmla="*/ 1765374 w 1765374"/>
                <a:gd name="connsiteY4" fmla="*/ 168207 h 744332"/>
                <a:gd name="connsiteX0" fmla="*/ 0 w 1765374"/>
                <a:gd name="connsiteY0" fmla="*/ 744332 h 744332"/>
                <a:gd name="connsiteX1" fmla="*/ 526958 w 1765374"/>
                <a:gd name="connsiteY1" fmla="*/ 96021 h 744332"/>
                <a:gd name="connsiteX2" fmla="*/ 1765374 w 1765374"/>
                <a:gd name="connsiteY2" fmla="*/ 168207 h 744332"/>
                <a:gd name="connsiteX3" fmla="*/ 1765374 w 1765374"/>
                <a:gd name="connsiteY3" fmla="*/ 168207 h 744332"/>
                <a:gd name="connsiteX4" fmla="*/ 1765374 w 1765374"/>
                <a:gd name="connsiteY4" fmla="*/ 168207 h 744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74" h="744332">
                  <a:moveTo>
                    <a:pt x="0" y="744332"/>
                  </a:moveTo>
                  <a:cubicBezTo>
                    <a:pt x="144357" y="434597"/>
                    <a:pt x="232729" y="192042"/>
                    <a:pt x="526958" y="96021"/>
                  </a:cubicBezTo>
                  <a:cubicBezTo>
                    <a:pt x="821187" y="0"/>
                    <a:pt x="1558971" y="156176"/>
                    <a:pt x="1765374" y="168207"/>
                  </a:cubicBezTo>
                  <a:lnTo>
                    <a:pt x="1765374" y="168207"/>
                  </a:lnTo>
                  <a:lnTo>
                    <a:pt x="1765374" y="168207"/>
                  </a:lnTo>
                </a:path>
              </a:pathLst>
            </a:custGeom>
            <a:ln w="3810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7" name="Forme libre 96"/>
            <p:cNvSpPr/>
            <p:nvPr/>
          </p:nvSpPr>
          <p:spPr>
            <a:xfrm>
              <a:off x="6001658" y="3174484"/>
              <a:ext cx="2233228" cy="2158636"/>
            </a:xfrm>
            <a:custGeom>
              <a:avLst/>
              <a:gdLst>
                <a:gd name="connsiteX0" fmla="*/ 199089 w 1837610"/>
                <a:gd name="connsiteY0" fmla="*/ 2136243 h 2136243"/>
                <a:gd name="connsiteX1" fmla="*/ 273087 w 1837610"/>
                <a:gd name="connsiteY1" fmla="*/ 281015 h 2136243"/>
                <a:gd name="connsiteX2" fmla="*/ 1837610 w 1837610"/>
                <a:gd name="connsiteY2" fmla="*/ 450153 h 2136243"/>
                <a:gd name="connsiteX3" fmla="*/ 1837610 w 1837610"/>
                <a:gd name="connsiteY3" fmla="*/ 450153 h 2136243"/>
                <a:gd name="connsiteX0" fmla="*/ 594707 w 2233228"/>
                <a:gd name="connsiteY0" fmla="*/ 2136243 h 2136243"/>
                <a:gd name="connsiteX1" fmla="*/ 668705 w 2233228"/>
                <a:gd name="connsiteY1" fmla="*/ 281015 h 2136243"/>
                <a:gd name="connsiteX2" fmla="*/ 2233228 w 2233228"/>
                <a:gd name="connsiteY2" fmla="*/ 450153 h 2136243"/>
                <a:gd name="connsiteX3" fmla="*/ 2233228 w 2233228"/>
                <a:gd name="connsiteY3" fmla="*/ 450153 h 2136243"/>
                <a:gd name="connsiteX0" fmla="*/ 594707 w 2233228"/>
                <a:gd name="connsiteY0" fmla="*/ 2136243 h 2136243"/>
                <a:gd name="connsiteX1" fmla="*/ 668705 w 2233228"/>
                <a:gd name="connsiteY1" fmla="*/ 281015 h 2136243"/>
                <a:gd name="connsiteX2" fmla="*/ 2233228 w 2233228"/>
                <a:gd name="connsiteY2" fmla="*/ 450153 h 2136243"/>
                <a:gd name="connsiteX3" fmla="*/ 2233228 w 2233228"/>
                <a:gd name="connsiteY3" fmla="*/ 450153 h 2136243"/>
                <a:gd name="connsiteX0" fmla="*/ 594707 w 2233228"/>
                <a:gd name="connsiteY0" fmla="*/ 2128778 h 2128778"/>
                <a:gd name="connsiteX1" fmla="*/ 668705 w 2233228"/>
                <a:gd name="connsiteY1" fmla="*/ 273550 h 2128778"/>
                <a:gd name="connsiteX2" fmla="*/ 2233228 w 2233228"/>
                <a:gd name="connsiteY2" fmla="*/ 442688 h 2128778"/>
                <a:gd name="connsiteX3" fmla="*/ 2233228 w 2233228"/>
                <a:gd name="connsiteY3" fmla="*/ 442688 h 2128778"/>
                <a:gd name="connsiteX0" fmla="*/ 594707 w 2233228"/>
                <a:gd name="connsiteY0" fmla="*/ 2158636 h 2158636"/>
                <a:gd name="connsiteX1" fmla="*/ 668705 w 2233228"/>
                <a:gd name="connsiteY1" fmla="*/ 303408 h 2158636"/>
                <a:gd name="connsiteX2" fmla="*/ 2233228 w 2233228"/>
                <a:gd name="connsiteY2" fmla="*/ 472546 h 2158636"/>
                <a:gd name="connsiteX3" fmla="*/ 2233228 w 2233228"/>
                <a:gd name="connsiteY3" fmla="*/ 472546 h 2158636"/>
              </a:gdLst>
              <a:ahLst/>
              <a:cxnLst>
                <a:cxn ang="0">
                  <a:pos x="connsiteX0" y="connsiteY0"/>
                </a:cxn>
                <a:cxn ang="0">
                  <a:pos x="connsiteX1" y="connsiteY1"/>
                </a:cxn>
                <a:cxn ang="0">
                  <a:pos x="connsiteX2" y="connsiteY2"/>
                </a:cxn>
                <a:cxn ang="0">
                  <a:pos x="connsiteX3" y="connsiteY3"/>
                </a:cxn>
              </a:cxnLst>
              <a:rect l="l" t="t" r="r" b="b"/>
              <a:pathLst>
                <a:path w="2233228" h="2158636">
                  <a:moveTo>
                    <a:pt x="594707" y="2158636"/>
                  </a:moveTo>
                  <a:cubicBezTo>
                    <a:pt x="349604" y="1755950"/>
                    <a:pt x="0" y="1013631"/>
                    <a:pt x="668705" y="303408"/>
                  </a:cubicBezTo>
                  <a:cubicBezTo>
                    <a:pt x="1020168" y="0"/>
                    <a:pt x="2233228" y="472546"/>
                    <a:pt x="2233228" y="472546"/>
                  </a:cubicBezTo>
                  <a:lnTo>
                    <a:pt x="2233228" y="472546"/>
                  </a:lnTo>
                </a:path>
              </a:pathLst>
            </a:custGeom>
            <a:ln w="38100">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25" name="ZoneTexte 124"/>
          <p:cNvSpPr txBox="1"/>
          <p:nvPr/>
        </p:nvSpPr>
        <p:spPr>
          <a:xfrm>
            <a:off x="5347951" y="3228712"/>
            <a:ext cx="608756" cy="338554"/>
          </a:xfrm>
          <a:prstGeom prst="rect">
            <a:avLst/>
          </a:prstGeom>
          <a:noFill/>
        </p:spPr>
        <p:txBody>
          <a:bodyPr wrap="none" rtlCol="0">
            <a:spAutoFit/>
          </a:bodyPr>
          <a:lstStyle/>
          <a:p>
            <a:r>
              <a:rPr lang="fr-FR" sz="1600" b="1" dirty="0" err="1">
                <a:solidFill>
                  <a:srgbClr val="FF0000"/>
                </a:solidFill>
              </a:rPr>
              <a:t>rec.P</a:t>
            </a:r>
            <a:endParaRPr lang="fr-FR" sz="1600" b="1" dirty="0">
              <a:solidFill>
                <a:srgbClr val="FF0000"/>
              </a:solidFill>
            </a:endParaRPr>
          </a:p>
        </p:txBody>
      </p:sp>
      <p:sp>
        <p:nvSpPr>
          <p:cNvPr id="61" name="ZoneTexte 60"/>
          <p:cNvSpPr txBox="1"/>
          <p:nvPr/>
        </p:nvSpPr>
        <p:spPr>
          <a:xfrm>
            <a:off x="963385" y="104082"/>
            <a:ext cx="7309757" cy="461665"/>
          </a:xfrm>
          <a:prstGeom prst="rect">
            <a:avLst/>
          </a:prstGeom>
          <a:noFill/>
        </p:spPr>
        <p:txBody>
          <a:bodyPr wrap="square" rtlCol="0">
            <a:spAutoFit/>
          </a:bodyPr>
          <a:lstStyle/>
          <a:p>
            <a:pPr algn="ctr"/>
            <a:r>
              <a:rPr lang="fr-FR" sz="2400" b="1" dirty="0" err="1">
                <a:solidFill>
                  <a:schemeClr val="bg1"/>
                </a:solidFill>
              </a:rPr>
              <a:t>Recall</a:t>
            </a:r>
            <a:r>
              <a:rPr lang="fr-FR" sz="2400" b="1" dirty="0">
                <a:solidFill>
                  <a:schemeClr val="bg1"/>
                </a:solidFill>
              </a:rPr>
              <a:t> of a record in the Memory</a:t>
            </a:r>
          </a:p>
        </p:txBody>
      </p:sp>
      <p:sp>
        <p:nvSpPr>
          <p:cNvPr id="62" name="ZoneTexte 61"/>
          <p:cNvSpPr txBox="1"/>
          <p:nvPr/>
        </p:nvSpPr>
        <p:spPr>
          <a:xfrm>
            <a:off x="630259" y="907714"/>
            <a:ext cx="7893806" cy="1015663"/>
          </a:xfrm>
          <a:prstGeom prst="rect">
            <a:avLst/>
          </a:prstGeom>
          <a:noFill/>
        </p:spPr>
        <p:txBody>
          <a:bodyPr wrap="square" rtlCol="0">
            <a:spAutoFit/>
          </a:bodyPr>
          <a:lstStyle/>
          <a:p>
            <a:pPr algn="just"/>
            <a:r>
              <a:rPr lang="fr-FR" sz="2000" dirty="0">
                <a:solidFill>
                  <a:schemeClr val="bg1"/>
                </a:solidFill>
              </a:rPr>
              <a:t>If the pattern P of </a:t>
            </a:r>
            <a:r>
              <a:rPr lang="fr-FR" sz="2000" dirty="0" err="1">
                <a:solidFill>
                  <a:schemeClr val="bg1"/>
                </a:solidFill>
              </a:rPr>
              <a:t>receptors</a:t>
            </a:r>
            <a:r>
              <a:rPr lang="fr-FR" sz="2000" dirty="0">
                <a:solidFill>
                  <a:schemeClr val="bg1"/>
                </a:solidFill>
              </a:rPr>
              <a:t> has </a:t>
            </a:r>
            <a:r>
              <a:rPr lang="fr-FR" sz="2000" dirty="0" err="1">
                <a:solidFill>
                  <a:schemeClr val="bg1"/>
                </a:solidFill>
              </a:rPr>
              <a:t>already</a:t>
            </a:r>
            <a:r>
              <a:rPr lang="fr-FR" sz="2000" dirty="0">
                <a:solidFill>
                  <a:schemeClr val="bg1"/>
                </a:solidFill>
              </a:rPr>
              <a:t> a record </a:t>
            </a:r>
            <a:r>
              <a:rPr lang="fr-FR" sz="2000" dirty="0" err="1">
                <a:solidFill>
                  <a:schemeClr val="bg1"/>
                </a:solidFill>
              </a:rPr>
              <a:t>Rec.P</a:t>
            </a:r>
            <a:r>
              <a:rPr lang="fr-FR" sz="2000" dirty="0">
                <a:solidFill>
                  <a:schemeClr val="bg1"/>
                </a:solidFill>
              </a:rPr>
              <a:t>, the activation of P  </a:t>
            </a:r>
            <a:r>
              <a:rPr lang="fr-FR" sz="2000" dirty="0" err="1">
                <a:solidFill>
                  <a:schemeClr val="bg1"/>
                </a:solidFill>
              </a:rPr>
              <a:t>immediately</a:t>
            </a:r>
            <a:r>
              <a:rPr lang="fr-FR" sz="2000" dirty="0">
                <a:solidFill>
                  <a:schemeClr val="bg1"/>
                </a:solidFill>
              </a:rPr>
              <a:t> leads to the activation of </a:t>
            </a:r>
            <a:r>
              <a:rPr lang="fr-FR" sz="2000" dirty="0" err="1">
                <a:solidFill>
                  <a:schemeClr val="bg1"/>
                </a:solidFill>
              </a:rPr>
              <a:t>its</a:t>
            </a:r>
            <a:r>
              <a:rPr lang="fr-FR" sz="2000" dirty="0">
                <a:solidFill>
                  <a:schemeClr val="bg1"/>
                </a:solidFill>
              </a:rPr>
              <a:t> links </a:t>
            </a:r>
            <a:r>
              <a:rPr lang="fr-FR" sz="2000" dirty="0" err="1">
                <a:solidFill>
                  <a:schemeClr val="bg1"/>
                </a:solidFill>
              </a:rPr>
              <a:t>toward</a:t>
            </a:r>
            <a:r>
              <a:rPr lang="fr-FR" sz="2000" dirty="0">
                <a:solidFill>
                  <a:schemeClr val="bg1"/>
                </a:solidFill>
              </a:rPr>
              <a:t> </a:t>
            </a:r>
            <a:r>
              <a:rPr lang="fr-FR" sz="2000" dirty="0" err="1">
                <a:solidFill>
                  <a:schemeClr val="bg1"/>
                </a:solidFill>
              </a:rPr>
              <a:t>this</a:t>
            </a:r>
            <a:r>
              <a:rPr lang="fr-FR" sz="2000" dirty="0">
                <a:solidFill>
                  <a:schemeClr val="bg1"/>
                </a:solidFill>
              </a:rPr>
              <a:t> record </a:t>
            </a:r>
            <a:r>
              <a:rPr lang="fr-FR" sz="2000" dirty="0" err="1">
                <a:solidFill>
                  <a:schemeClr val="bg1"/>
                </a:solidFill>
              </a:rPr>
              <a:t>which</a:t>
            </a:r>
            <a:r>
              <a:rPr lang="fr-FR" sz="2000" dirty="0">
                <a:solidFill>
                  <a:schemeClr val="bg1"/>
                </a:solidFill>
              </a:rPr>
              <a:t> </a:t>
            </a:r>
            <a:r>
              <a:rPr lang="fr-FR" sz="2000" dirty="0" err="1">
                <a:solidFill>
                  <a:schemeClr val="bg1"/>
                </a:solidFill>
              </a:rPr>
              <a:t>is</a:t>
            </a:r>
            <a:r>
              <a:rPr lang="fr-FR" sz="2000" dirty="0">
                <a:solidFill>
                  <a:schemeClr val="bg1"/>
                </a:solidFill>
              </a:rPr>
              <a:t> </a:t>
            </a:r>
            <a:r>
              <a:rPr lang="fr-FR" sz="2000" dirty="0" err="1">
                <a:solidFill>
                  <a:schemeClr val="bg1"/>
                </a:solidFill>
              </a:rPr>
              <a:t>so</a:t>
            </a:r>
            <a:r>
              <a:rPr lang="fr-FR" sz="2000" dirty="0">
                <a:solidFill>
                  <a:schemeClr val="bg1"/>
                </a:solidFill>
              </a:rPr>
              <a:t> </a:t>
            </a:r>
            <a:r>
              <a:rPr lang="fr-FR" sz="2000" dirty="0" err="1">
                <a:solidFill>
                  <a:schemeClr val="bg1"/>
                </a:solidFill>
              </a:rPr>
              <a:t>recalled</a:t>
            </a:r>
            <a:r>
              <a:rPr lang="fr-FR" sz="2000" dirty="0">
                <a:solidFill>
                  <a:schemeClr val="bg1"/>
                </a:solidFill>
              </a:rPr>
              <a:t>.</a:t>
            </a:r>
          </a:p>
        </p:txBody>
      </p:sp>
    </p:spTree>
    <p:extLst>
      <p:ext uri="{BB962C8B-B14F-4D97-AF65-F5344CB8AC3E}">
        <p14:creationId xmlns:p14="http://schemas.microsoft.com/office/powerpoint/2010/main" val="13888215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22" presetClass="exit" presetSubtype="4" fill="hold" nodeType="withEffect">
                                  <p:stCondLst>
                                    <p:cond delay="0"/>
                                  </p:stCondLst>
                                  <p:childTnLst>
                                    <p:animEffect transition="out" filter="wipe(down)">
                                      <p:cBhvr>
                                        <p:cTn id="14" dur="3000"/>
                                        <p:tgtEl>
                                          <p:spTgt spid="114"/>
                                        </p:tgtEl>
                                      </p:cBhvr>
                                    </p:animEffect>
                                    <p:set>
                                      <p:cBhvr>
                                        <p:cTn id="15" dur="1" fill="hold">
                                          <p:stCondLst>
                                            <p:cond delay="2999"/>
                                          </p:stCondLst>
                                        </p:cTn>
                                        <p:tgtEl>
                                          <p:spTgt spid="114"/>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wipe(down)">
                                      <p:cBhvr>
                                        <p:cTn id="18" dur="3000"/>
                                        <p:tgtEl>
                                          <p:spTgt spid="1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fade">
                                      <p:cBhvr>
                                        <p:cTn id="21" dur="3000"/>
                                        <p:tgtEl>
                                          <p:spTgt spid="1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5"/>
                                        </p:tgtEl>
                                        <p:attrNameLst>
                                          <p:attrName>style.visibility</p:attrName>
                                        </p:attrNameLst>
                                      </p:cBhvr>
                                      <p:to>
                                        <p:strVal val="visible"/>
                                      </p:to>
                                    </p:set>
                                    <p:animEffect transition="in" filter="fade">
                                      <p:cBhvr>
                                        <p:cTn id="24" dur="3000"/>
                                        <p:tgtEl>
                                          <p:spTgt spid="1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25"/>
                                        </p:tgtEl>
                                        <p:attrNameLst>
                                          <p:attrName>style.visibility</p:attrName>
                                        </p:attrNameLst>
                                      </p:cBhvr>
                                      <p:to>
                                        <p:strVal val="visible"/>
                                      </p:to>
                                    </p:set>
                                    <p:animEffect transition="in" filter="fade">
                                      <p:cBhvr>
                                        <p:cTn id="33" dur="2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5" grpId="0"/>
      <p:bldP spid="1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e libre 20"/>
          <p:cNvSpPr/>
          <p:nvPr/>
        </p:nvSpPr>
        <p:spPr>
          <a:xfrm>
            <a:off x="5264344" y="3394744"/>
            <a:ext cx="317133" cy="945762"/>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83220 h 734714"/>
              <a:gd name="connsiteX4" fmla="*/ 5285 w 317133"/>
              <a:gd name="connsiteY4" fmla="*/ 0 h 734714"/>
              <a:gd name="connsiteX0" fmla="*/ 7247 w 317133"/>
              <a:gd name="connsiteY0" fmla="*/ 7899 h 734714"/>
              <a:gd name="connsiteX1" fmla="*/ 317133 w 317133"/>
              <a:gd name="connsiteY1" fmla="*/ 265552 h 734714"/>
              <a:gd name="connsiteX2" fmla="*/ 303936 w 317133"/>
              <a:gd name="connsiteY2" fmla="*/ 734714 h 734714"/>
              <a:gd name="connsiteX3" fmla="*/ 0 w 317133"/>
              <a:gd name="connsiteY3" fmla="*/ 383220 h 734714"/>
              <a:gd name="connsiteX4" fmla="*/ 5285 w 317133"/>
              <a:gd name="connsiteY4" fmla="*/ 0 h 734714"/>
              <a:gd name="connsiteX0" fmla="*/ 7247 w 317133"/>
              <a:gd name="connsiteY0" fmla="*/ 7899 h 734714"/>
              <a:gd name="connsiteX1" fmla="*/ 317133 w 317133"/>
              <a:gd name="connsiteY1" fmla="*/ 265552 h 734714"/>
              <a:gd name="connsiteX2" fmla="*/ 303936 w 317133"/>
              <a:gd name="connsiteY2" fmla="*/ 734714 h 734714"/>
              <a:gd name="connsiteX3" fmla="*/ 0 w 317133"/>
              <a:gd name="connsiteY3" fmla="*/ 468643 h 734714"/>
              <a:gd name="connsiteX4" fmla="*/ 5285 w 317133"/>
              <a:gd name="connsiteY4" fmla="*/ 0 h 734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33" h="734714">
                <a:moveTo>
                  <a:pt x="7247" y="7899"/>
                </a:moveTo>
                <a:lnTo>
                  <a:pt x="317133" y="265552"/>
                </a:lnTo>
                <a:lnTo>
                  <a:pt x="303936" y="734714"/>
                </a:lnTo>
                <a:lnTo>
                  <a:pt x="0" y="468643"/>
                </a:lnTo>
                <a:cubicBezTo>
                  <a:pt x="1762" y="348837"/>
                  <a:pt x="3523" y="119806"/>
                  <a:pt x="5285" y="0"/>
                </a:cubicBezTo>
              </a:path>
            </a:pathLst>
          </a:custGeom>
          <a:solidFill>
            <a:schemeClr val="bg1">
              <a:lumMod val="50000"/>
              <a:alpha val="36078"/>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Forme libre 22"/>
          <p:cNvSpPr/>
          <p:nvPr/>
        </p:nvSpPr>
        <p:spPr>
          <a:xfrm rot="21312923">
            <a:off x="5678890" y="2813046"/>
            <a:ext cx="360232" cy="826531"/>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50920 w 360232"/>
              <a:gd name="connsiteY0" fmla="*/ 0 h 727973"/>
              <a:gd name="connsiteX1" fmla="*/ 360232 w 360232"/>
              <a:gd name="connsiteY1" fmla="*/ 314452 h 727973"/>
              <a:gd name="connsiteX2" fmla="*/ 319265 w 360232"/>
              <a:gd name="connsiteY2" fmla="*/ 727973 h 727973"/>
              <a:gd name="connsiteX3" fmla="*/ 0 w 360232"/>
              <a:gd name="connsiteY3" fmla="*/ 430301 h 727973"/>
              <a:gd name="connsiteX4" fmla="*/ 44416 w 360232"/>
              <a:gd name="connsiteY4" fmla="*/ 24995 h 727973"/>
              <a:gd name="connsiteX0" fmla="*/ 50920 w 360232"/>
              <a:gd name="connsiteY0" fmla="*/ 0 h 743538"/>
              <a:gd name="connsiteX1" fmla="*/ 360232 w 360232"/>
              <a:gd name="connsiteY1" fmla="*/ 314452 h 743538"/>
              <a:gd name="connsiteX2" fmla="*/ 317816 w 360232"/>
              <a:gd name="connsiteY2" fmla="*/ 743538 h 743538"/>
              <a:gd name="connsiteX3" fmla="*/ 0 w 360232"/>
              <a:gd name="connsiteY3" fmla="*/ 430301 h 743538"/>
              <a:gd name="connsiteX4" fmla="*/ 44416 w 360232"/>
              <a:gd name="connsiteY4" fmla="*/ 24995 h 74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32" h="743538">
                <a:moveTo>
                  <a:pt x="50920" y="0"/>
                </a:moveTo>
                <a:lnTo>
                  <a:pt x="360232" y="314452"/>
                </a:lnTo>
                <a:lnTo>
                  <a:pt x="317816" y="743538"/>
                </a:lnTo>
                <a:lnTo>
                  <a:pt x="0" y="430301"/>
                </a:lnTo>
                <a:cubicBezTo>
                  <a:pt x="881" y="370398"/>
                  <a:pt x="43218" y="82809"/>
                  <a:pt x="44416" y="24995"/>
                </a:cubicBezTo>
              </a:path>
            </a:pathLst>
          </a:custGeom>
          <a:solidFill>
            <a:schemeClr val="accent5">
              <a:lumMod val="60000"/>
              <a:lumOff val="40000"/>
              <a:alpha val="30196"/>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3" name="Ellipse 42"/>
          <p:cNvSpPr/>
          <p:nvPr/>
        </p:nvSpPr>
        <p:spPr>
          <a:xfrm rot="19417965">
            <a:off x="2345403" y="3019577"/>
            <a:ext cx="966812" cy="261578"/>
          </a:xfrm>
          <a:prstGeom prst="ellipse">
            <a:avLst/>
          </a:prstGeom>
          <a:solidFill>
            <a:schemeClr val="accent3">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Forme libre 47"/>
          <p:cNvSpPr/>
          <p:nvPr/>
        </p:nvSpPr>
        <p:spPr>
          <a:xfrm rot="698216">
            <a:off x="3007501" y="3037020"/>
            <a:ext cx="325488" cy="425548"/>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189320 w 189320"/>
              <a:gd name="connsiteY0" fmla="*/ 73650 h 354667"/>
              <a:gd name="connsiteX1" fmla="*/ 0 w 189320"/>
              <a:gd name="connsiteY1" fmla="*/ 0 h 354667"/>
              <a:gd name="connsiteX2" fmla="*/ 27315 w 189320"/>
              <a:gd name="connsiteY2" fmla="*/ 354667 h 354667"/>
            </a:gdLst>
            <a:ahLst/>
            <a:cxnLst>
              <a:cxn ang="0">
                <a:pos x="connsiteX0" y="connsiteY0"/>
              </a:cxn>
              <a:cxn ang="0">
                <a:pos x="connsiteX1" y="connsiteY1"/>
              </a:cxn>
              <a:cxn ang="0">
                <a:pos x="connsiteX2" y="connsiteY2"/>
              </a:cxn>
            </a:cxnLst>
            <a:rect l="l" t="t" r="r" b="b"/>
            <a:pathLst>
              <a:path w="189320" h="354667">
                <a:moveTo>
                  <a:pt x="189320" y="73650"/>
                </a:moveTo>
                <a:lnTo>
                  <a:pt x="0" y="0"/>
                </a:lnTo>
                <a:lnTo>
                  <a:pt x="27315" y="354667"/>
                </a:lnTo>
              </a:path>
            </a:pathLst>
          </a:custGeom>
          <a:gradFill flip="none" rotWithShape="1">
            <a:gsLst>
              <a:gs pos="0">
                <a:srgbClr val="CFCFCF">
                  <a:shade val="30000"/>
                  <a:satMod val="115000"/>
                </a:srgbClr>
              </a:gs>
              <a:gs pos="50000">
                <a:srgbClr val="CFCFCF">
                  <a:shade val="67500"/>
                  <a:satMod val="115000"/>
                </a:srgbClr>
              </a:gs>
              <a:gs pos="100000">
                <a:srgbClr val="CFCFCF">
                  <a:shade val="100000"/>
                  <a:satMod val="115000"/>
                </a:srgbClr>
              </a:gs>
            </a:gsLst>
            <a:lin ang="162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 name="Ellipse 46"/>
          <p:cNvSpPr/>
          <p:nvPr/>
        </p:nvSpPr>
        <p:spPr>
          <a:xfrm rot="19184386">
            <a:off x="2969594" y="3196442"/>
            <a:ext cx="461391" cy="260916"/>
          </a:xfrm>
          <a:prstGeom prst="ellipse">
            <a:avLst/>
          </a:prstGeom>
          <a:solidFill>
            <a:srgbClr val="DDE7F3"/>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Forme libre 40"/>
          <p:cNvSpPr/>
          <p:nvPr/>
        </p:nvSpPr>
        <p:spPr>
          <a:xfrm rot="698216">
            <a:off x="3014591" y="3448106"/>
            <a:ext cx="358512" cy="420917"/>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9320 w 339320"/>
              <a:gd name="connsiteY0" fmla="*/ 0 h 560257"/>
              <a:gd name="connsiteX1" fmla="*/ 8435 w 339320"/>
              <a:gd name="connsiteY1" fmla="*/ 209449 h 560257"/>
              <a:gd name="connsiteX2" fmla="*/ 0 w 339320"/>
              <a:gd name="connsiteY2" fmla="*/ 560257 h 560257"/>
              <a:gd name="connsiteX0" fmla="*/ 208529 w 208529"/>
              <a:gd name="connsiteY0" fmla="*/ 52487 h 350808"/>
              <a:gd name="connsiteX1" fmla="*/ 8435 w 208529"/>
              <a:gd name="connsiteY1" fmla="*/ 0 h 350808"/>
              <a:gd name="connsiteX2" fmla="*/ 0 w 208529"/>
              <a:gd name="connsiteY2" fmla="*/ 350808 h 350808"/>
            </a:gdLst>
            <a:ahLst/>
            <a:cxnLst>
              <a:cxn ang="0">
                <a:pos x="connsiteX0" y="connsiteY0"/>
              </a:cxn>
              <a:cxn ang="0">
                <a:pos x="connsiteX1" y="connsiteY1"/>
              </a:cxn>
              <a:cxn ang="0">
                <a:pos x="connsiteX2" y="connsiteY2"/>
              </a:cxn>
            </a:cxnLst>
            <a:rect l="l" t="t" r="r" b="b"/>
            <a:pathLst>
              <a:path w="208529" h="350808">
                <a:moveTo>
                  <a:pt x="208529" y="52487"/>
                </a:moveTo>
                <a:lnTo>
                  <a:pt x="8435" y="0"/>
                </a:lnTo>
                <a:lnTo>
                  <a:pt x="0" y="350808"/>
                </a:lnTo>
              </a:path>
            </a:pathLst>
          </a:cu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Forme libre 51"/>
          <p:cNvSpPr/>
          <p:nvPr/>
        </p:nvSpPr>
        <p:spPr>
          <a:xfrm rot="698216">
            <a:off x="2497750" y="3385619"/>
            <a:ext cx="313037" cy="496528"/>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94078 w 236623"/>
              <a:gd name="connsiteY1" fmla="*/ 176712 h 354667"/>
              <a:gd name="connsiteX2" fmla="*/ 0 w 236623"/>
              <a:gd name="connsiteY2" fmla="*/ 0 h 354667"/>
              <a:gd name="connsiteX3" fmla="*/ 27315 w 236623"/>
              <a:gd name="connsiteY3" fmla="*/ 354667 h 354667"/>
              <a:gd name="connsiteX0" fmla="*/ 209308 w 209308"/>
              <a:gd name="connsiteY0" fmla="*/ 68443 h 413824"/>
              <a:gd name="connsiteX1" fmla="*/ 166763 w 209308"/>
              <a:gd name="connsiteY1" fmla="*/ 235869 h 413824"/>
              <a:gd name="connsiteX2" fmla="*/ 14463 w 209308"/>
              <a:gd name="connsiteY2" fmla="*/ 0 h 413824"/>
              <a:gd name="connsiteX3" fmla="*/ 0 w 209308"/>
              <a:gd name="connsiteY3" fmla="*/ 413824 h 413824"/>
              <a:gd name="connsiteX0" fmla="*/ 191013 w 191013"/>
              <a:gd name="connsiteY0" fmla="*/ 203522 h 413824"/>
              <a:gd name="connsiteX1" fmla="*/ 166763 w 191013"/>
              <a:gd name="connsiteY1" fmla="*/ 235869 h 413824"/>
              <a:gd name="connsiteX2" fmla="*/ 14463 w 191013"/>
              <a:gd name="connsiteY2" fmla="*/ 0 h 413824"/>
              <a:gd name="connsiteX3" fmla="*/ 0 w 191013"/>
              <a:gd name="connsiteY3" fmla="*/ 413824 h 413824"/>
              <a:gd name="connsiteX0" fmla="*/ 182078 w 182078"/>
              <a:gd name="connsiteY0" fmla="*/ 263794 h 413824"/>
              <a:gd name="connsiteX1" fmla="*/ 166763 w 182078"/>
              <a:gd name="connsiteY1" fmla="*/ 235869 h 413824"/>
              <a:gd name="connsiteX2" fmla="*/ 14463 w 182078"/>
              <a:gd name="connsiteY2" fmla="*/ 0 h 413824"/>
              <a:gd name="connsiteX3" fmla="*/ 0 w 182078"/>
              <a:gd name="connsiteY3" fmla="*/ 413824 h 413824"/>
            </a:gdLst>
            <a:ahLst/>
            <a:cxnLst>
              <a:cxn ang="0">
                <a:pos x="connsiteX0" y="connsiteY0"/>
              </a:cxn>
              <a:cxn ang="0">
                <a:pos x="connsiteX1" y="connsiteY1"/>
              </a:cxn>
              <a:cxn ang="0">
                <a:pos x="connsiteX2" y="connsiteY2"/>
              </a:cxn>
              <a:cxn ang="0">
                <a:pos x="connsiteX3" y="connsiteY3"/>
              </a:cxn>
            </a:cxnLst>
            <a:rect l="l" t="t" r="r" b="b"/>
            <a:pathLst>
              <a:path w="182078" h="413824">
                <a:moveTo>
                  <a:pt x="182078" y="263794"/>
                </a:moveTo>
                <a:lnTo>
                  <a:pt x="166763" y="235869"/>
                </a:lnTo>
                <a:lnTo>
                  <a:pt x="14463" y="0"/>
                </a:lnTo>
                <a:lnTo>
                  <a:pt x="0" y="413824"/>
                </a:lnTo>
              </a:path>
            </a:pathLst>
          </a:custGeom>
          <a:gradFill flip="none" rotWithShape="1">
            <a:gsLst>
              <a:gs pos="0">
                <a:srgbClr val="FFFF85">
                  <a:shade val="30000"/>
                  <a:satMod val="115000"/>
                </a:srgbClr>
              </a:gs>
              <a:gs pos="50000">
                <a:srgbClr val="FFFF85">
                  <a:shade val="67500"/>
                  <a:satMod val="115000"/>
                </a:srgbClr>
              </a:gs>
              <a:gs pos="100000">
                <a:srgbClr val="FFFF85">
                  <a:shade val="100000"/>
                  <a:satMod val="115000"/>
                </a:srgbClr>
              </a:gs>
            </a:gsLst>
            <a:lin ang="135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Ellipse 25"/>
          <p:cNvSpPr/>
          <p:nvPr/>
        </p:nvSpPr>
        <p:spPr>
          <a:xfrm rot="19184386">
            <a:off x="2927194" y="3617951"/>
            <a:ext cx="579967" cy="296333"/>
          </a:xfrm>
          <a:prstGeom prst="ellipse">
            <a:avLst/>
          </a:prstGeom>
          <a:solidFill>
            <a:schemeClr val="accent1">
              <a:lumMod val="40000"/>
              <a:lumOff val="60000"/>
            </a:schemeClr>
          </a:solidFill>
          <a:ln w="952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Ellipse 50"/>
          <p:cNvSpPr/>
          <p:nvPr/>
        </p:nvSpPr>
        <p:spPr>
          <a:xfrm rot="19184386">
            <a:off x="2439579" y="3685288"/>
            <a:ext cx="388803" cy="296079"/>
          </a:xfrm>
          <a:prstGeom prst="ellipse">
            <a:avLst/>
          </a:prstGeom>
          <a:solidFill>
            <a:srgbClr val="FFFF85"/>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Forme libre 34"/>
          <p:cNvSpPr/>
          <p:nvPr/>
        </p:nvSpPr>
        <p:spPr>
          <a:xfrm>
            <a:off x="2190573" y="3812743"/>
            <a:ext cx="537619" cy="787363"/>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221012 h 536208"/>
              <a:gd name="connsiteX1" fmla="*/ 156505 w 241300"/>
              <a:gd name="connsiteY1" fmla="*/ 0 h 536208"/>
              <a:gd name="connsiteX2" fmla="*/ 0 w 241300"/>
              <a:gd name="connsiteY2" fmla="*/ 536208 h 536208"/>
            </a:gdLst>
            <a:ahLst/>
            <a:cxnLst>
              <a:cxn ang="0">
                <a:pos x="connsiteX0" y="connsiteY0"/>
              </a:cxn>
              <a:cxn ang="0">
                <a:pos x="connsiteX1" y="connsiteY1"/>
              </a:cxn>
              <a:cxn ang="0">
                <a:pos x="connsiteX2" y="connsiteY2"/>
              </a:cxn>
            </a:cxnLst>
            <a:rect l="l" t="t" r="r" b="b"/>
            <a:pathLst>
              <a:path w="241300" h="536208">
                <a:moveTo>
                  <a:pt x="241300" y="221012"/>
                </a:moveTo>
                <a:lnTo>
                  <a:pt x="156505" y="0"/>
                </a:lnTo>
                <a:lnTo>
                  <a:pt x="0" y="536208"/>
                </a:lnTo>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t="100000" r="100000"/>
            </a:path>
            <a:tileRect l="-100000" b="-100000"/>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Ellipse 26"/>
          <p:cNvSpPr/>
          <p:nvPr/>
        </p:nvSpPr>
        <p:spPr>
          <a:xfrm rot="19184386">
            <a:off x="2104645" y="4271344"/>
            <a:ext cx="793002" cy="296333"/>
          </a:xfrm>
          <a:prstGeom prst="ellipse">
            <a:avLst/>
          </a:prstGeom>
          <a:solidFill>
            <a:srgbClr val="B3A979"/>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Forme libre 31"/>
          <p:cNvSpPr/>
          <p:nvPr/>
        </p:nvSpPr>
        <p:spPr>
          <a:xfrm>
            <a:off x="2550391" y="4295342"/>
            <a:ext cx="241300" cy="469900"/>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Lst>
            <a:ahLst/>
            <a:cxnLst>
              <a:cxn ang="0">
                <a:pos x="connsiteX0" y="connsiteY0"/>
              </a:cxn>
              <a:cxn ang="0">
                <a:pos x="connsiteX1" y="connsiteY1"/>
              </a:cxn>
              <a:cxn ang="0">
                <a:pos x="connsiteX2" y="connsiteY2"/>
              </a:cxn>
            </a:cxnLst>
            <a:rect l="l" t="t" r="r" b="b"/>
            <a:pathLst>
              <a:path w="241300" h="469900">
                <a:moveTo>
                  <a:pt x="241300" y="313267"/>
                </a:moveTo>
                <a:lnTo>
                  <a:pt x="25401" y="0"/>
                </a:lnTo>
                <a:lnTo>
                  <a:pt x="0" y="469900"/>
                </a:lnTo>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t="100000" r="100000"/>
            </a:path>
            <a:tileRect l="-100000" b="-100000"/>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Ellipse 27"/>
          <p:cNvSpPr/>
          <p:nvPr/>
        </p:nvSpPr>
        <p:spPr>
          <a:xfrm rot="19184386">
            <a:off x="2532929" y="4643661"/>
            <a:ext cx="298783" cy="160798"/>
          </a:xfrm>
          <a:prstGeom prst="ellipse">
            <a:avLst/>
          </a:prstGeom>
          <a:solidFill>
            <a:schemeClr val="bg2">
              <a:lumMod val="50000"/>
            </a:schemeClr>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Forme libre 30"/>
          <p:cNvSpPr/>
          <p:nvPr/>
        </p:nvSpPr>
        <p:spPr>
          <a:xfrm>
            <a:off x="2228671" y="4473106"/>
            <a:ext cx="241300" cy="588433"/>
          </a:xfrm>
          <a:custGeom>
            <a:avLst/>
            <a:gdLst>
              <a:gd name="connsiteX0" fmla="*/ 241300 w 241300"/>
              <a:gd name="connsiteY0" fmla="*/ 431800 h 588433"/>
              <a:gd name="connsiteX1" fmla="*/ 143934 w 241300"/>
              <a:gd name="connsiteY1" fmla="*/ 0 h 588433"/>
              <a:gd name="connsiteX2" fmla="*/ 0 w 241300"/>
              <a:gd name="connsiteY2" fmla="*/ 588433 h 588433"/>
            </a:gdLst>
            <a:ahLst/>
            <a:cxnLst>
              <a:cxn ang="0">
                <a:pos x="connsiteX0" y="connsiteY0"/>
              </a:cxn>
              <a:cxn ang="0">
                <a:pos x="connsiteX1" y="connsiteY1"/>
              </a:cxn>
              <a:cxn ang="0">
                <a:pos x="connsiteX2" y="connsiteY2"/>
              </a:cxn>
            </a:cxnLst>
            <a:rect l="l" t="t" r="r" b="b"/>
            <a:pathLst>
              <a:path w="241300" h="588433">
                <a:moveTo>
                  <a:pt x="241300" y="431800"/>
                </a:moveTo>
                <a:lnTo>
                  <a:pt x="143934" y="0"/>
                </a:lnTo>
                <a:lnTo>
                  <a:pt x="0" y="588433"/>
                </a:lnTo>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Ellipse 28"/>
          <p:cNvSpPr/>
          <p:nvPr/>
        </p:nvSpPr>
        <p:spPr>
          <a:xfrm rot="19184386">
            <a:off x="2211196" y="4918827"/>
            <a:ext cx="298783" cy="160798"/>
          </a:xfrm>
          <a:prstGeom prst="ellipse">
            <a:avLst/>
          </a:prstGeom>
          <a:solidFill>
            <a:schemeClr val="bg1">
              <a:lumMod val="85000"/>
            </a:schemeClr>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Ellipse 32"/>
          <p:cNvSpPr/>
          <p:nvPr/>
        </p:nvSpPr>
        <p:spPr>
          <a:xfrm>
            <a:off x="2351438" y="4439240"/>
            <a:ext cx="45719" cy="45719"/>
          </a:xfrm>
          <a:prstGeom prst="ellipse">
            <a:avLst/>
          </a:prstGeom>
          <a:solidFill>
            <a:schemeClr val="tx1"/>
          </a:solid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Ellipse 33"/>
          <p:cNvSpPr/>
          <p:nvPr/>
        </p:nvSpPr>
        <p:spPr>
          <a:xfrm>
            <a:off x="2558871" y="426990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1" name="Ellipse 70"/>
          <p:cNvSpPr/>
          <p:nvPr/>
        </p:nvSpPr>
        <p:spPr>
          <a:xfrm flipH="1" flipV="1">
            <a:off x="4466851" y="4341845"/>
            <a:ext cx="154824" cy="75235"/>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Ellipse 35"/>
          <p:cNvSpPr/>
          <p:nvPr/>
        </p:nvSpPr>
        <p:spPr>
          <a:xfrm>
            <a:off x="2529228" y="331321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Ellipse 38"/>
          <p:cNvSpPr/>
          <p:nvPr/>
        </p:nvSpPr>
        <p:spPr>
          <a:xfrm>
            <a:off x="3134627" y="37322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Ellipse 39"/>
          <p:cNvSpPr/>
          <p:nvPr/>
        </p:nvSpPr>
        <p:spPr>
          <a:xfrm>
            <a:off x="3079610" y="38846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Ellipse 41"/>
          <p:cNvSpPr/>
          <p:nvPr/>
        </p:nvSpPr>
        <p:spPr>
          <a:xfrm>
            <a:off x="3024534" y="2944904"/>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 name="Ellipse 43"/>
          <p:cNvSpPr/>
          <p:nvPr/>
        </p:nvSpPr>
        <p:spPr>
          <a:xfrm>
            <a:off x="2524995" y="3787352"/>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Ellipse 44"/>
          <p:cNvSpPr/>
          <p:nvPr/>
        </p:nvSpPr>
        <p:spPr>
          <a:xfrm>
            <a:off x="3071101" y="3402104"/>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Ellipse 45"/>
          <p:cNvSpPr/>
          <p:nvPr/>
        </p:nvSpPr>
        <p:spPr>
          <a:xfrm>
            <a:off x="3303934" y="3190438"/>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Ellipse 48"/>
          <p:cNvSpPr/>
          <p:nvPr/>
        </p:nvSpPr>
        <p:spPr>
          <a:xfrm>
            <a:off x="2677395" y="375773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Ellipse 49"/>
          <p:cNvSpPr/>
          <p:nvPr/>
        </p:nvSpPr>
        <p:spPr>
          <a:xfrm>
            <a:off x="2656242" y="3872036"/>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Forme libre 54"/>
          <p:cNvSpPr/>
          <p:nvPr/>
        </p:nvSpPr>
        <p:spPr>
          <a:xfrm rot="269678">
            <a:off x="6323750" y="3970986"/>
            <a:ext cx="407494" cy="886294"/>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47058 w 382035"/>
              <a:gd name="connsiteY0" fmla="*/ 0 h 727973"/>
              <a:gd name="connsiteX1" fmla="*/ 382035 w 382035"/>
              <a:gd name="connsiteY1" fmla="*/ 312523 h 727973"/>
              <a:gd name="connsiteX2" fmla="*/ 315403 w 382035"/>
              <a:gd name="connsiteY2" fmla="*/ 727973 h 727973"/>
              <a:gd name="connsiteX3" fmla="*/ 0 w 382035"/>
              <a:gd name="connsiteY3" fmla="*/ 388796 h 727973"/>
              <a:gd name="connsiteX4" fmla="*/ 40554 w 382035"/>
              <a:gd name="connsiteY4" fmla="*/ 24995 h 727973"/>
              <a:gd name="connsiteX0" fmla="*/ 49529 w 384506"/>
              <a:gd name="connsiteY0" fmla="*/ 0 h 727973"/>
              <a:gd name="connsiteX1" fmla="*/ 384506 w 384506"/>
              <a:gd name="connsiteY1" fmla="*/ 312523 h 727973"/>
              <a:gd name="connsiteX2" fmla="*/ 317874 w 384506"/>
              <a:gd name="connsiteY2" fmla="*/ 727973 h 727973"/>
              <a:gd name="connsiteX3" fmla="*/ 0 w 384506"/>
              <a:gd name="connsiteY3" fmla="*/ 415916 h 727973"/>
              <a:gd name="connsiteX4" fmla="*/ 43025 w 384506"/>
              <a:gd name="connsiteY4" fmla="*/ 24995 h 727973"/>
              <a:gd name="connsiteX0" fmla="*/ 49529 w 401978"/>
              <a:gd name="connsiteY0" fmla="*/ 0 h 823507"/>
              <a:gd name="connsiteX1" fmla="*/ 384506 w 401978"/>
              <a:gd name="connsiteY1" fmla="*/ 312523 h 823507"/>
              <a:gd name="connsiteX2" fmla="*/ 401978 w 401978"/>
              <a:gd name="connsiteY2" fmla="*/ 823507 h 823507"/>
              <a:gd name="connsiteX3" fmla="*/ 0 w 401978"/>
              <a:gd name="connsiteY3" fmla="*/ 415916 h 823507"/>
              <a:gd name="connsiteX4" fmla="*/ 43025 w 401978"/>
              <a:gd name="connsiteY4" fmla="*/ 24995 h 823507"/>
              <a:gd name="connsiteX0" fmla="*/ 7702 w 360151"/>
              <a:gd name="connsiteY0" fmla="*/ 0 h 823507"/>
              <a:gd name="connsiteX1" fmla="*/ 342679 w 360151"/>
              <a:gd name="connsiteY1" fmla="*/ 312523 h 823507"/>
              <a:gd name="connsiteX2" fmla="*/ 360151 w 360151"/>
              <a:gd name="connsiteY2" fmla="*/ 823507 h 823507"/>
              <a:gd name="connsiteX3" fmla="*/ 3377 w 360151"/>
              <a:gd name="connsiteY3" fmla="*/ 471514 h 823507"/>
              <a:gd name="connsiteX4" fmla="*/ 1198 w 360151"/>
              <a:gd name="connsiteY4" fmla="*/ 24995 h 82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51" h="823507">
                <a:moveTo>
                  <a:pt x="7702" y="0"/>
                </a:moveTo>
                <a:lnTo>
                  <a:pt x="342679" y="312523"/>
                </a:lnTo>
                <a:lnTo>
                  <a:pt x="360151" y="823507"/>
                </a:lnTo>
                <a:lnTo>
                  <a:pt x="3377" y="471514"/>
                </a:lnTo>
                <a:cubicBezTo>
                  <a:pt x="4258" y="411611"/>
                  <a:pt x="0" y="82809"/>
                  <a:pt x="1198" y="24995"/>
                </a:cubicBezTo>
              </a:path>
            </a:pathLst>
          </a:custGeom>
          <a:solidFill>
            <a:srgbClr val="FFC000">
              <a:alpha val="30196"/>
            </a:srgb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Forme libre 55"/>
          <p:cNvSpPr/>
          <p:nvPr/>
        </p:nvSpPr>
        <p:spPr>
          <a:xfrm rot="698216">
            <a:off x="3529462" y="1995620"/>
            <a:ext cx="284640" cy="542014"/>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189320 w 189320"/>
              <a:gd name="connsiteY0" fmla="*/ 73650 h 354667"/>
              <a:gd name="connsiteX1" fmla="*/ 0 w 189320"/>
              <a:gd name="connsiteY1" fmla="*/ 0 h 354667"/>
              <a:gd name="connsiteX2" fmla="*/ 27315 w 189320"/>
              <a:gd name="connsiteY2" fmla="*/ 354667 h 354667"/>
              <a:gd name="connsiteX0" fmla="*/ 165561 w 165561"/>
              <a:gd name="connsiteY0" fmla="*/ 170717 h 451734"/>
              <a:gd name="connsiteX1" fmla="*/ 0 w 165561"/>
              <a:gd name="connsiteY1" fmla="*/ 0 h 451734"/>
              <a:gd name="connsiteX2" fmla="*/ 3556 w 165561"/>
              <a:gd name="connsiteY2" fmla="*/ 451734 h 451734"/>
            </a:gdLst>
            <a:ahLst/>
            <a:cxnLst>
              <a:cxn ang="0">
                <a:pos x="connsiteX0" y="connsiteY0"/>
              </a:cxn>
              <a:cxn ang="0">
                <a:pos x="connsiteX1" y="connsiteY1"/>
              </a:cxn>
              <a:cxn ang="0">
                <a:pos x="connsiteX2" y="connsiteY2"/>
              </a:cxn>
            </a:cxnLst>
            <a:rect l="l" t="t" r="r" b="b"/>
            <a:pathLst>
              <a:path w="165561" h="451734">
                <a:moveTo>
                  <a:pt x="165561" y="170717"/>
                </a:moveTo>
                <a:lnTo>
                  <a:pt x="0" y="0"/>
                </a:lnTo>
                <a:cubicBezTo>
                  <a:pt x="1185" y="150578"/>
                  <a:pt x="2371" y="301156"/>
                  <a:pt x="3556" y="451734"/>
                </a:cubicBezTo>
              </a:path>
            </a:pathLst>
          </a:custGeom>
          <a:gradFill flip="none" rotWithShape="1">
            <a:gsLst>
              <a:gs pos="0">
                <a:srgbClr val="CFCFCF">
                  <a:shade val="30000"/>
                  <a:satMod val="115000"/>
                </a:srgbClr>
              </a:gs>
              <a:gs pos="50000">
                <a:srgbClr val="CFCFCF">
                  <a:shade val="67500"/>
                  <a:satMod val="115000"/>
                </a:srgbClr>
              </a:gs>
              <a:gs pos="100000">
                <a:srgbClr val="CFCFCF">
                  <a:shade val="100000"/>
                  <a:satMod val="115000"/>
                </a:srgbClr>
              </a:gs>
            </a:gsLst>
            <a:lin ang="162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Ellipse 56"/>
          <p:cNvSpPr/>
          <p:nvPr/>
        </p:nvSpPr>
        <p:spPr>
          <a:xfrm rot="19184386">
            <a:off x="3439381" y="2266191"/>
            <a:ext cx="461391" cy="260916"/>
          </a:xfrm>
          <a:prstGeom prst="ellipse">
            <a:avLst/>
          </a:prstGeom>
          <a:solidFill>
            <a:schemeClr val="accent4">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Ellipse 57"/>
          <p:cNvSpPr/>
          <p:nvPr/>
        </p:nvSpPr>
        <p:spPr>
          <a:xfrm>
            <a:off x="3562049" y="193845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Ellipse 58"/>
          <p:cNvSpPr/>
          <p:nvPr/>
        </p:nvSpPr>
        <p:spPr>
          <a:xfrm>
            <a:off x="3540888" y="24718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Ellipse 59"/>
          <p:cNvSpPr/>
          <p:nvPr/>
        </p:nvSpPr>
        <p:spPr>
          <a:xfrm>
            <a:off x="3773721" y="226018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1" name="Ellipse 60"/>
          <p:cNvSpPr/>
          <p:nvPr/>
        </p:nvSpPr>
        <p:spPr>
          <a:xfrm>
            <a:off x="2364165" y="4959898"/>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2" name="Ellipse 71"/>
          <p:cNvSpPr/>
          <p:nvPr/>
        </p:nvSpPr>
        <p:spPr>
          <a:xfrm>
            <a:off x="3601189" y="3915985"/>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Ellipse 37"/>
          <p:cNvSpPr/>
          <p:nvPr/>
        </p:nvSpPr>
        <p:spPr>
          <a:xfrm>
            <a:off x="3316662" y="366028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2" name="Forme libre 91"/>
          <p:cNvSpPr/>
          <p:nvPr/>
        </p:nvSpPr>
        <p:spPr>
          <a:xfrm rot="21312923">
            <a:off x="5254964" y="2909074"/>
            <a:ext cx="360232" cy="842699"/>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50920 w 360232"/>
              <a:gd name="connsiteY0" fmla="*/ 0 h 727973"/>
              <a:gd name="connsiteX1" fmla="*/ 360232 w 360232"/>
              <a:gd name="connsiteY1" fmla="*/ 314452 h 727973"/>
              <a:gd name="connsiteX2" fmla="*/ 319265 w 360232"/>
              <a:gd name="connsiteY2" fmla="*/ 727973 h 727973"/>
              <a:gd name="connsiteX3" fmla="*/ 0 w 360232"/>
              <a:gd name="connsiteY3" fmla="*/ 430301 h 727973"/>
              <a:gd name="connsiteX4" fmla="*/ 44416 w 360232"/>
              <a:gd name="connsiteY4" fmla="*/ 24995 h 727973"/>
              <a:gd name="connsiteX0" fmla="*/ 50920 w 360232"/>
              <a:gd name="connsiteY0" fmla="*/ 0 h 743538"/>
              <a:gd name="connsiteX1" fmla="*/ 360232 w 360232"/>
              <a:gd name="connsiteY1" fmla="*/ 314452 h 743538"/>
              <a:gd name="connsiteX2" fmla="*/ 317816 w 360232"/>
              <a:gd name="connsiteY2" fmla="*/ 743538 h 743538"/>
              <a:gd name="connsiteX3" fmla="*/ 0 w 360232"/>
              <a:gd name="connsiteY3" fmla="*/ 430301 h 743538"/>
              <a:gd name="connsiteX4" fmla="*/ 44416 w 360232"/>
              <a:gd name="connsiteY4" fmla="*/ 24995 h 743538"/>
              <a:gd name="connsiteX0" fmla="*/ 50920 w 360232"/>
              <a:gd name="connsiteY0" fmla="*/ 0 h 788760"/>
              <a:gd name="connsiteX1" fmla="*/ 360232 w 360232"/>
              <a:gd name="connsiteY1" fmla="*/ 314452 h 788760"/>
              <a:gd name="connsiteX2" fmla="*/ 309361 w 360232"/>
              <a:gd name="connsiteY2" fmla="*/ 788760 h 788760"/>
              <a:gd name="connsiteX3" fmla="*/ 0 w 360232"/>
              <a:gd name="connsiteY3" fmla="*/ 430301 h 788760"/>
              <a:gd name="connsiteX4" fmla="*/ 44416 w 360232"/>
              <a:gd name="connsiteY4" fmla="*/ 24995 h 788760"/>
              <a:gd name="connsiteX0" fmla="*/ 50920 w 360232"/>
              <a:gd name="connsiteY0" fmla="*/ 0 h 758082"/>
              <a:gd name="connsiteX1" fmla="*/ 360232 w 360232"/>
              <a:gd name="connsiteY1" fmla="*/ 314452 h 758082"/>
              <a:gd name="connsiteX2" fmla="*/ 307968 w 360232"/>
              <a:gd name="connsiteY2" fmla="*/ 758082 h 758082"/>
              <a:gd name="connsiteX3" fmla="*/ 0 w 360232"/>
              <a:gd name="connsiteY3" fmla="*/ 430301 h 758082"/>
              <a:gd name="connsiteX4" fmla="*/ 44416 w 360232"/>
              <a:gd name="connsiteY4" fmla="*/ 24995 h 75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32" h="758082">
                <a:moveTo>
                  <a:pt x="50920" y="0"/>
                </a:moveTo>
                <a:lnTo>
                  <a:pt x="360232" y="314452"/>
                </a:lnTo>
                <a:lnTo>
                  <a:pt x="307968" y="758082"/>
                </a:lnTo>
                <a:lnTo>
                  <a:pt x="0" y="430301"/>
                </a:lnTo>
                <a:cubicBezTo>
                  <a:pt x="881" y="370398"/>
                  <a:pt x="43218" y="82809"/>
                  <a:pt x="44416" y="24995"/>
                </a:cubicBezTo>
              </a:path>
            </a:pathLst>
          </a:custGeom>
          <a:solidFill>
            <a:schemeClr val="bg1">
              <a:alpha val="30196"/>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5" name="Ellipse 84"/>
          <p:cNvSpPr/>
          <p:nvPr/>
        </p:nvSpPr>
        <p:spPr>
          <a:xfrm>
            <a:off x="5332180" y="373522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9" name="Forme libre 88"/>
          <p:cNvSpPr/>
          <p:nvPr/>
        </p:nvSpPr>
        <p:spPr>
          <a:xfrm rot="269678">
            <a:off x="6558736" y="3648443"/>
            <a:ext cx="403016" cy="829319"/>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47058 w 382035"/>
              <a:gd name="connsiteY0" fmla="*/ 0 h 727973"/>
              <a:gd name="connsiteX1" fmla="*/ 382035 w 382035"/>
              <a:gd name="connsiteY1" fmla="*/ 312523 h 727973"/>
              <a:gd name="connsiteX2" fmla="*/ 315403 w 382035"/>
              <a:gd name="connsiteY2" fmla="*/ 727973 h 727973"/>
              <a:gd name="connsiteX3" fmla="*/ 0 w 382035"/>
              <a:gd name="connsiteY3" fmla="*/ 388796 h 727973"/>
              <a:gd name="connsiteX4" fmla="*/ 40554 w 382035"/>
              <a:gd name="connsiteY4" fmla="*/ 24995 h 727973"/>
              <a:gd name="connsiteX0" fmla="*/ 49529 w 384506"/>
              <a:gd name="connsiteY0" fmla="*/ 0 h 727973"/>
              <a:gd name="connsiteX1" fmla="*/ 384506 w 384506"/>
              <a:gd name="connsiteY1" fmla="*/ 312523 h 727973"/>
              <a:gd name="connsiteX2" fmla="*/ 317874 w 384506"/>
              <a:gd name="connsiteY2" fmla="*/ 727973 h 727973"/>
              <a:gd name="connsiteX3" fmla="*/ 0 w 384506"/>
              <a:gd name="connsiteY3" fmla="*/ 415916 h 727973"/>
              <a:gd name="connsiteX4" fmla="*/ 43025 w 384506"/>
              <a:gd name="connsiteY4" fmla="*/ 24995 h 727973"/>
              <a:gd name="connsiteX0" fmla="*/ 49529 w 401978"/>
              <a:gd name="connsiteY0" fmla="*/ 0 h 823507"/>
              <a:gd name="connsiteX1" fmla="*/ 384506 w 401978"/>
              <a:gd name="connsiteY1" fmla="*/ 312523 h 823507"/>
              <a:gd name="connsiteX2" fmla="*/ 401978 w 401978"/>
              <a:gd name="connsiteY2" fmla="*/ 823507 h 823507"/>
              <a:gd name="connsiteX3" fmla="*/ 0 w 401978"/>
              <a:gd name="connsiteY3" fmla="*/ 415916 h 823507"/>
              <a:gd name="connsiteX4" fmla="*/ 43025 w 401978"/>
              <a:gd name="connsiteY4" fmla="*/ 24995 h 823507"/>
              <a:gd name="connsiteX0" fmla="*/ 7702 w 360151"/>
              <a:gd name="connsiteY0" fmla="*/ 0 h 823507"/>
              <a:gd name="connsiteX1" fmla="*/ 342679 w 360151"/>
              <a:gd name="connsiteY1" fmla="*/ 312523 h 823507"/>
              <a:gd name="connsiteX2" fmla="*/ 360151 w 360151"/>
              <a:gd name="connsiteY2" fmla="*/ 823507 h 823507"/>
              <a:gd name="connsiteX3" fmla="*/ 3377 w 360151"/>
              <a:gd name="connsiteY3" fmla="*/ 471514 h 823507"/>
              <a:gd name="connsiteX4" fmla="*/ 1198 w 360151"/>
              <a:gd name="connsiteY4" fmla="*/ 24995 h 823507"/>
              <a:gd name="connsiteX0" fmla="*/ 7702 w 356193"/>
              <a:gd name="connsiteY0" fmla="*/ 0 h 770568"/>
              <a:gd name="connsiteX1" fmla="*/ 342679 w 356193"/>
              <a:gd name="connsiteY1" fmla="*/ 312523 h 770568"/>
              <a:gd name="connsiteX2" fmla="*/ 356193 w 356193"/>
              <a:gd name="connsiteY2" fmla="*/ 770568 h 770568"/>
              <a:gd name="connsiteX3" fmla="*/ 3377 w 356193"/>
              <a:gd name="connsiteY3" fmla="*/ 471514 h 770568"/>
              <a:gd name="connsiteX4" fmla="*/ 1198 w 356193"/>
              <a:gd name="connsiteY4" fmla="*/ 24995 h 770568"/>
              <a:gd name="connsiteX0" fmla="*/ 7702 w 356193"/>
              <a:gd name="connsiteY0" fmla="*/ 0 h 770568"/>
              <a:gd name="connsiteX1" fmla="*/ 340921 w 356193"/>
              <a:gd name="connsiteY1" fmla="*/ 288995 h 770568"/>
              <a:gd name="connsiteX2" fmla="*/ 356193 w 356193"/>
              <a:gd name="connsiteY2" fmla="*/ 770568 h 770568"/>
              <a:gd name="connsiteX3" fmla="*/ 3377 w 356193"/>
              <a:gd name="connsiteY3" fmla="*/ 471514 h 770568"/>
              <a:gd name="connsiteX4" fmla="*/ 1198 w 356193"/>
              <a:gd name="connsiteY4" fmla="*/ 24995 h 770568"/>
              <a:gd name="connsiteX0" fmla="*/ 7702 w 356193"/>
              <a:gd name="connsiteY0" fmla="*/ 0 h 770568"/>
              <a:gd name="connsiteX1" fmla="*/ 340921 w 356193"/>
              <a:gd name="connsiteY1" fmla="*/ 288995 h 770568"/>
              <a:gd name="connsiteX2" fmla="*/ 356193 w 356193"/>
              <a:gd name="connsiteY2" fmla="*/ 770568 h 770568"/>
              <a:gd name="connsiteX3" fmla="*/ 5576 w 356193"/>
              <a:gd name="connsiteY3" fmla="*/ 500924 h 770568"/>
              <a:gd name="connsiteX4" fmla="*/ 1198 w 356193"/>
              <a:gd name="connsiteY4" fmla="*/ 24995 h 77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193" h="770568">
                <a:moveTo>
                  <a:pt x="7702" y="0"/>
                </a:moveTo>
                <a:lnTo>
                  <a:pt x="340921" y="288995"/>
                </a:lnTo>
                <a:lnTo>
                  <a:pt x="356193" y="770568"/>
                </a:lnTo>
                <a:lnTo>
                  <a:pt x="5576" y="500924"/>
                </a:lnTo>
                <a:cubicBezTo>
                  <a:pt x="6457" y="441021"/>
                  <a:pt x="0" y="82809"/>
                  <a:pt x="1198" y="24995"/>
                </a:cubicBezTo>
              </a:path>
            </a:pathLst>
          </a:custGeom>
          <a:solidFill>
            <a:srgbClr val="FFC000">
              <a:alpha val="30196"/>
            </a:srgb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4" name="Forme libre 103"/>
          <p:cNvSpPr/>
          <p:nvPr/>
        </p:nvSpPr>
        <p:spPr>
          <a:xfrm flipH="1">
            <a:off x="4603197" y="3750733"/>
            <a:ext cx="760436" cy="628016"/>
          </a:xfrm>
          <a:custGeom>
            <a:avLst/>
            <a:gdLst>
              <a:gd name="connsiteX0" fmla="*/ 588433 w 588433"/>
              <a:gd name="connsiteY0" fmla="*/ 783167 h 783167"/>
              <a:gd name="connsiteX1" fmla="*/ 296333 w 588433"/>
              <a:gd name="connsiteY1" fmla="*/ 232833 h 783167"/>
              <a:gd name="connsiteX2" fmla="*/ 0 w 588433"/>
              <a:gd name="connsiteY2" fmla="*/ 0 h 783167"/>
              <a:gd name="connsiteX3" fmla="*/ 0 w 588433"/>
              <a:gd name="connsiteY3" fmla="*/ 0 h 783167"/>
              <a:gd name="connsiteX0" fmla="*/ 588433 w 588433"/>
              <a:gd name="connsiteY0" fmla="*/ 783167 h 783167"/>
              <a:gd name="connsiteX1" fmla="*/ 227541 w 588433"/>
              <a:gd name="connsiteY1" fmla="*/ 475676 h 783167"/>
              <a:gd name="connsiteX2" fmla="*/ 0 w 588433"/>
              <a:gd name="connsiteY2" fmla="*/ 0 h 783167"/>
              <a:gd name="connsiteX3" fmla="*/ 0 w 588433"/>
              <a:gd name="connsiteY3" fmla="*/ 0 h 783167"/>
              <a:gd name="connsiteX0" fmla="*/ 588433 w 588433"/>
              <a:gd name="connsiteY0" fmla="*/ 783167 h 783167"/>
              <a:gd name="connsiteX1" fmla="*/ 227541 w 588433"/>
              <a:gd name="connsiteY1" fmla="*/ 475676 h 783167"/>
              <a:gd name="connsiteX2" fmla="*/ 0 w 588433"/>
              <a:gd name="connsiteY2" fmla="*/ 0 h 783167"/>
              <a:gd name="connsiteX3" fmla="*/ 0 w 588433"/>
              <a:gd name="connsiteY3" fmla="*/ 0 h 783167"/>
            </a:gdLst>
            <a:ahLst/>
            <a:cxnLst>
              <a:cxn ang="0">
                <a:pos x="connsiteX0" y="connsiteY0"/>
              </a:cxn>
              <a:cxn ang="0">
                <a:pos x="connsiteX1" y="connsiteY1"/>
              </a:cxn>
              <a:cxn ang="0">
                <a:pos x="connsiteX2" y="connsiteY2"/>
              </a:cxn>
              <a:cxn ang="0">
                <a:pos x="connsiteX3" y="connsiteY3"/>
              </a:cxn>
            </a:cxnLst>
            <a:rect l="l" t="t" r="r" b="b"/>
            <a:pathLst>
              <a:path w="588433" h="783167">
                <a:moveTo>
                  <a:pt x="588433" y="783167"/>
                </a:moveTo>
                <a:cubicBezTo>
                  <a:pt x="461937" y="684128"/>
                  <a:pt x="325613" y="606204"/>
                  <a:pt x="227541" y="475676"/>
                </a:cubicBezTo>
                <a:cubicBezTo>
                  <a:pt x="129469" y="345148"/>
                  <a:pt x="37923" y="79279"/>
                  <a:pt x="0" y="0"/>
                </a:cubicBezTo>
                <a:lnTo>
                  <a:pt x="0" y="0"/>
                </a:lnTo>
              </a:path>
            </a:pathLst>
          </a:custGeom>
          <a:ln w="28575">
            <a:solidFill>
              <a:srgbClr val="FF0000"/>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8" name="Forme libre 107"/>
          <p:cNvSpPr/>
          <p:nvPr/>
        </p:nvSpPr>
        <p:spPr>
          <a:xfrm>
            <a:off x="4483100" y="3500967"/>
            <a:ext cx="503767" cy="808566"/>
          </a:xfrm>
          <a:custGeom>
            <a:avLst/>
            <a:gdLst>
              <a:gd name="connsiteX0" fmla="*/ 503767 w 503767"/>
              <a:gd name="connsiteY0" fmla="*/ 0 h 808566"/>
              <a:gd name="connsiteX1" fmla="*/ 97367 w 503767"/>
              <a:gd name="connsiteY1" fmla="*/ 245533 h 808566"/>
              <a:gd name="connsiteX2" fmla="*/ 0 w 503767"/>
              <a:gd name="connsiteY2" fmla="*/ 808566 h 808566"/>
              <a:gd name="connsiteX3" fmla="*/ 0 w 503767"/>
              <a:gd name="connsiteY3" fmla="*/ 808566 h 808566"/>
            </a:gdLst>
            <a:ahLst/>
            <a:cxnLst>
              <a:cxn ang="0">
                <a:pos x="connsiteX0" y="connsiteY0"/>
              </a:cxn>
              <a:cxn ang="0">
                <a:pos x="connsiteX1" y="connsiteY1"/>
              </a:cxn>
              <a:cxn ang="0">
                <a:pos x="connsiteX2" y="connsiteY2"/>
              </a:cxn>
              <a:cxn ang="0">
                <a:pos x="connsiteX3" y="connsiteY3"/>
              </a:cxn>
            </a:cxnLst>
            <a:rect l="l" t="t" r="r" b="b"/>
            <a:pathLst>
              <a:path w="503767" h="808566">
                <a:moveTo>
                  <a:pt x="503767" y="0"/>
                </a:moveTo>
                <a:cubicBezTo>
                  <a:pt x="342547" y="55386"/>
                  <a:pt x="181328" y="110772"/>
                  <a:pt x="97367" y="245533"/>
                </a:cubicBezTo>
                <a:cubicBezTo>
                  <a:pt x="13406" y="380294"/>
                  <a:pt x="0" y="808566"/>
                  <a:pt x="0" y="808566"/>
                </a:cubicBezTo>
                <a:lnTo>
                  <a:pt x="0" y="808566"/>
                </a:lnTo>
              </a:path>
            </a:pathLst>
          </a:custGeom>
          <a:ln w="22225">
            <a:solidFill>
              <a:srgbClr val="0070C0"/>
            </a:solidFill>
            <a:prstDash val="dash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9" name="Ellipse 68"/>
          <p:cNvSpPr/>
          <p:nvPr/>
        </p:nvSpPr>
        <p:spPr>
          <a:xfrm>
            <a:off x="6835629" y="4076790"/>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02" name="Connecteur droit avec flèche 101"/>
          <p:cNvCxnSpPr/>
          <p:nvPr/>
        </p:nvCxnSpPr>
        <p:spPr>
          <a:xfrm rot="10800000" flipV="1">
            <a:off x="3646909" y="3750735"/>
            <a:ext cx="1657459" cy="188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 name="Ellipse 104"/>
          <p:cNvSpPr/>
          <p:nvPr/>
        </p:nvSpPr>
        <p:spPr>
          <a:xfrm>
            <a:off x="5438017" y="4018852"/>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9" name="Ellipse 108"/>
          <p:cNvSpPr/>
          <p:nvPr/>
        </p:nvSpPr>
        <p:spPr>
          <a:xfrm>
            <a:off x="5534753" y="3488635"/>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0" name="Ellipse 109"/>
          <p:cNvSpPr/>
          <p:nvPr/>
        </p:nvSpPr>
        <p:spPr>
          <a:xfrm>
            <a:off x="5900674" y="2859568"/>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1" name="Ellipse 110"/>
          <p:cNvSpPr/>
          <p:nvPr/>
        </p:nvSpPr>
        <p:spPr>
          <a:xfrm>
            <a:off x="6446774" y="2440468"/>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3" name="Ellipse 112"/>
          <p:cNvSpPr/>
          <p:nvPr/>
        </p:nvSpPr>
        <p:spPr>
          <a:xfrm flipH="1" flipV="1">
            <a:off x="4466863" y="4337624"/>
            <a:ext cx="154824" cy="75235"/>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4" name="Ellipse 113"/>
          <p:cNvSpPr/>
          <p:nvPr/>
        </p:nvSpPr>
        <p:spPr>
          <a:xfrm>
            <a:off x="2643543" y="4705918"/>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2" name="Forme libre 61"/>
          <p:cNvSpPr/>
          <p:nvPr/>
        </p:nvSpPr>
        <p:spPr>
          <a:xfrm rot="21372293">
            <a:off x="5619855" y="2285429"/>
            <a:ext cx="495703" cy="908238"/>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90863 w 400175"/>
              <a:gd name="connsiteY0" fmla="*/ 0 h 727973"/>
              <a:gd name="connsiteX1" fmla="*/ 400175 w 400175"/>
              <a:gd name="connsiteY1" fmla="*/ 314452 h 727973"/>
              <a:gd name="connsiteX2" fmla="*/ 359208 w 400175"/>
              <a:gd name="connsiteY2" fmla="*/ 727973 h 727973"/>
              <a:gd name="connsiteX3" fmla="*/ 0 w 400175"/>
              <a:gd name="connsiteY3" fmla="*/ 428485 h 727973"/>
              <a:gd name="connsiteX4" fmla="*/ 84359 w 400175"/>
              <a:gd name="connsiteY4" fmla="*/ 24995 h 727973"/>
              <a:gd name="connsiteX0" fmla="*/ 90863 w 458668"/>
              <a:gd name="connsiteY0" fmla="*/ 0 h 812502"/>
              <a:gd name="connsiteX1" fmla="*/ 400175 w 458668"/>
              <a:gd name="connsiteY1" fmla="*/ 314452 h 812502"/>
              <a:gd name="connsiteX2" fmla="*/ 458668 w 458668"/>
              <a:gd name="connsiteY2" fmla="*/ 812502 h 812502"/>
              <a:gd name="connsiteX3" fmla="*/ 0 w 458668"/>
              <a:gd name="connsiteY3" fmla="*/ 428485 h 812502"/>
              <a:gd name="connsiteX4" fmla="*/ 84359 w 458668"/>
              <a:gd name="connsiteY4" fmla="*/ 24995 h 812502"/>
              <a:gd name="connsiteX0" fmla="*/ 90863 w 507223"/>
              <a:gd name="connsiteY0" fmla="*/ 0 h 812502"/>
              <a:gd name="connsiteX1" fmla="*/ 400175 w 507223"/>
              <a:gd name="connsiteY1" fmla="*/ 314452 h 812502"/>
              <a:gd name="connsiteX2" fmla="*/ 507223 w 507223"/>
              <a:gd name="connsiteY2" fmla="*/ 300782 h 812502"/>
              <a:gd name="connsiteX3" fmla="*/ 458668 w 507223"/>
              <a:gd name="connsiteY3" fmla="*/ 812502 h 812502"/>
              <a:gd name="connsiteX4" fmla="*/ 0 w 507223"/>
              <a:gd name="connsiteY4" fmla="*/ 428485 h 812502"/>
              <a:gd name="connsiteX5" fmla="*/ 84359 w 507223"/>
              <a:gd name="connsiteY5" fmla="*/ 24995 h 812502"/>
              <a:gd name="connsiteX0" fmla="*/ 61796 w 507223"/>
              <a:gd name="connsiteY0" fmla="*/ 0 h 897772"/>
              <a:gd name="connsiteX1" fmla="*/ 400175 w 507223"/>
              <a:gd name="connsiteY1" fmla="*/ 399722 h 897772"/>
              <a:gd name="connsiteX2" fmla="*/ 507223 w 507223"/>
              <a:gd name="connsiteY2" fmla="*/ 386052 h 897772"/>
              <a:gd name="connsiteX3" fmla="*/ 458668 w 507223"/>
              <a:gd name="connsiteY3" fmla="*/ 897772 h 897772"/>
              <a:gd name="connsiteX4" fmla="*/ 0 w 507223"/>
              <a:gd name="connsiteY4" fmla="*/ 513755 h 897772"/>
              <a:gd name="connsiteX5" fmla="*/ 84359 w 507223"/>
              <a:gd name="connsiteY5" fmla="*/ 110265 h 897772"/>
              <a:gd name="connsiteX0" fmla="*/ 61796 w 507223"/>
              <a:gd name="connsiteY0" fmla="*/ 0 h 897772"/>
              <a:gd name="connsiteX1" fmla="*/ 400175 w 507223"/>
              <a:gd name="connsiteY1" fmla="*/ 399722 h 897772"/>
              <a:gd name="connsiteX2" fmla="*/ 507223 w 507223"/>
              <a:gd name="connsiteY2" fmla="*/ 386052 h 897772"/>
              <a:gd name="connsiteX3" fmla="*/ 458668 w 507223"/>
              <a:gd name="connsiteY3" fmla="*/ 897772 h 897772"/>
              <a:gd name="connsiteX4" fmla="*/ 0 w 507223"/>
              <a:gd name="connsiteY4" fmla="*/ 513755 h 897772"/>
              <a:gd name="connsiteX5" fmla="*/ 69431 w 507223"/>
              <a:gd name="connsiteY5" fmla="*/ 16854 h 897772"/>
              <a:gd name="connsiteX0" fmla="*/ 61796 w 507223"/>
              <a:gd name="connsiteY0" fmla="*/ 0 h 897772"/>
              <a:gd name="connsiteX1" fmla="*/ 507223 w 507223"/>
              <a:gd name="connsiteY1" fmla="*/ 386052 h 897772"/>
              <a:gd name="connsiteX2" fmla="*/ 458668 w 507223"/>
              <a:gd name="connsiteY2" fmla="*/ 897772 h 897772"/>
              <a:gd name="connsiteX3" fmla="*/ 0 w 507223"/>
              <a:gd name="connsiteY3" fmla="*/ 513755 h 897772"/>
              <a:gd name="connsiteX4" fmla="*/ 69431 w 507223"/>
              <a:gd name="connsiteY4" fmla="*/ 16854 h 897772"/>
              <a:gd name="connsiteX0" fmla="*/ 59115 w 504542"/>
              <a:gd name="connsiteY0" fmla="*/ 0 h 897772"/>
              <a:gd name="connsiteX1" fmla="*/ 504542 w 504542"/>
              <a:gd name="connsiteY1" fmla="*/ 386052 h 897772"/>
              <a:gd name="connsiteX2" fmla="*/ 455987 w 504542"/>
              <a:gd name="connsiteY2" fmla="*/ 897772 h 897772"/>
              <a:gd name="connsiteX3" fmla="*/ 0 w 504542"/>
              <a:gd name="connsiteY3" fmla="*/ 472632 h 897772"/>
              <a:gd name="connsiteX4" fmla="*/ 66750 w 504542"/>
              <a:gd name="connsiteY4" fmla="*/ 16854 h 897772"/>
              <a:gd name="connsiteX0" fmla="*/ 50276 w 495703"/>
              <a:gd name="connsiteY0" fmla="*/ 0 h 897772"/>
              <a:gd name="connsiteX1" fmla="*/ 495703 w 495703"/>
              <a:gd name="connsiteY1" fmla="*/ 386052 h 897772"/>
              <a:gd name="connsiteX2" fmla="*/ 447148 w 495703"/>
              <a:gd name="connsiteY2" fmla="*/ 897772 h 897772"/>
              <a:gd name="connsiteX3" fmla="*/ 0 w 495703"/>
              <a:gd name="connsiteY3" fmla="*/ 426024 h 897772"/>
              <a:gd name="connsiteX4" fmla="*/ 57911 w 495703"/>
              <a:gd name="connsiteY4" fmla="*/ 16854 h 897772"/>
              <a:gd name="connsiteX0" fmla="*/ 50276 w 495703"/>
              <a:gd name="connsiteY0" fmla="*/ 26218 h 923990"/>
              <a:gd name="connsiteX1" fmla="*/ 495703 w 495703"/>
              <a:gd name="connsiteY1" fmla="*/ 412270 h 923990"/>
              <a:gd name="connsiteX2" fmla="*/ 447148 w 495703"/>
              <a:gd name="connsiteY2" fmla="*/ 923990 h 923990"/>
              <a:gd name="connsiteX3" fmla="*/ 0 w 495703"/>
              <a:gd name="connsiteY3" fmla="*/ 452242 h 923990"/>
              <a:gd name="connsiteX4" fmla="*/ 31719 w 495703"/>
              <a:gd name="connsiteY4" fmla="*/ 0 h 9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703" h="923990">
                <a:moveTo>
                  <a:pt x="50276" y="26218"/>
                </a:moveTo>
                <a:lnTo>
                  <a:pt x="495703" y="412270"/>
                </a:lnTo>
                <a:lnTo>
                  <a:pt x="447148" y="923990"/>
                </a:lnTo>
                <a:lnTo>
                  <a:pt x="0" y="452242"/>
                </a:lnTo>
                <a:cubicBezTo>
                  <a:pt x="881" y="392339"/>
                  <a:pt x="30521" y="57814"/>
                  <a:pt x="31719" y="0"/>
                </a:cubicBezTo>
              </a:path>
            </a:pathLst>
          </a:custGeom>
          <a:solidFill>
            <a:srgbClr val="FF0000">
              <a:alpha val="10980"/>
            </a:srgb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3" name="Ellipse 62"/>
          <p:cNvSpPr/>
          <p:nvPr/>
        </p:nvSpPr>
        <p:spPr>
          <a:xfrm>
            <a:off x="5329623" y="3733177"/>
            <a:ext cx="45719" cy="45719"/>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4" name="ZoneTexte 63"/>
          <p:cNvSpPr txBox="1"/>
          <p:nvPr/>
        </p:nvSpPr>
        <p:spPr>
          <a:xfrm>
            <a:off x="3945503" y="6018140"/>
            <a:ext cx="1005403" cy="369332"/>
          </a:xfrm>
          <a:prstGeom prst="rect">
            <a:avLst/>
          </a:prstGeom>
          <a:noFill/>
        </p:spPr>
        <p:txBody>
          <a:bodyPr wrap="none" rtlCol="0">
            <a:spAutoFit/>
          </a:bodyPr>
          <a:lstStyle/>
          <a:p>
            <a:pPr algn="ctr"/>
            <a:r>
              <a:rPr lang="fr-FR" b="1" dirty="0"/>
              <a:t>Learning</a:t>
            </a:r>
          </a:p>
        </p:txBody>
      </p:sp>
      <p:sp>
        <p:nvSpPr>
          <p:cNvPr id="54" name="ZoneTexte 53"/>
          <p:cNvSpPr txBox="1"/>
          <p:nvPr/>
        </p:nvSpPr>
        <p:spPr>
          <a:xfrm>
            <a:off x="614172" y="0"/>
            <a:ext cx="2632067" cy="461665"/>
          </a:xfrm>
          <a:prstGeom prst="rect">
            <a:avLst/>
          </a:prstGeom>
          <a:noFill/>
        </p:spPr>
        <p:txBody>
          <a:bodyPr wrap="none" rtlCol="0">
            <a:spAutoFit/>
          </a:bodyPr>
          <a:lstStyle/>
          <a:p>
            <a:r>
              <a:rPr lang="fr-FR" sz="2400" b="1" dirty="0"/>
              <a:t>Nursing Home MES</a:t>
            </a:r>
          </a:p>
        </p:txBody>
      </p:sp>
      <p:sp>
        <p:nvSpPr>
          <p:cNvPr id="65" name="ZoneTexte 64"/>
          <p:cNvSpPr txBox="1"/>
          <p:nvPr/>
        </p:nvSpPr>
        <p:spPr>
          <a:xfrm>
            <a:off x="7033361" y="319808"/>
            <a:ext cx="989373" cy="338554"/>
          </a:xfrm>
          <a:prstGeom prst="rect">
            <a:avLst/>
          </a:prstGeom>
          <a:solidFill>
            <a:schemeClr val="accent1">
              <a:lumMod val="20000"/>
              <a:lumOff val="80000"/>
            </a:schemeClr>
          </a:solidFill>
        </p:spPr>
        <p:txBody>
          <a:bodyPr wrap="none" rtlCol="0">
            <a:spAutoFit/>
          </a:bodyPr>
          <a:lstStyle/>
          <a:p>
            <a:r>
              <a:rPr lang="fr-FR" sz="1600" b="1" dirty="0"/>
              <a:t>- </a:t>
            </a:r>
            <a:r>
              <a:rPr lang="fr-FR" sz="1600" b="1" dirty="0" err="1"/>
              <a:t>learning</a:t>
            </a:r>
            <a:endParaRPr lang="fr-FR" sz="1600" b="1"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up)">
                                      <p:cBhvr>
                                        <p:cTn id="7" dur="2000"/>
                                        <p:tgtEl>
                                          <p:spTgt spid="10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fade">
                                      <p:cBhvr>
                                        <p:cTn id="11" dur="1000"/>
                                        <p:tgtEl>
                                          <p:spTgt spid="1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wipe(left)">
                                      <p:cBhvr>
                                        <p:cTn id="16" dur="2000"/>
                                        <p:tgtEl>
                                          <p:spTgt spid="10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1000"/>
                                        <p:tgtEl>
                                          <p:spTgt spid="63"/>
                                        </p:tgtEl>
                                      </p:cBhvr>
                                    </p:animEffect>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wipe(right)">
                                      <p:cBhvr>
                                        <p:cTn id="24" dur="2000"/>
                                        <p:tgtEl>
                                          <p:spTgt spid="102"/>
                                        </p:tgtEl>
                                      </p:cBhvr>
                                    </p:animEffect>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04" grpId="0" animBg="1"/>
      <p:bldP spid="108" grpId="0" animBg="1"/>
      <p:bldP spid="113"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e libre 20"/>
          <p:cNvSpPr/>
          <p:nvPr/>
        </p:nvSpPr>
        <p:spPr>
          <a:xfrm>
            <a:off x="5264344" y="3394744"/>
            <a:ext cx="317133" cy="945762"/>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83220 h 734714"/>
              <a:gd name="connsiteX4" fmla="*/ 5285 w 317133"/>
              <a:gd name="connsiteY4" fmla="*/ 0 h 734714"/>
              <a:gd name="connsiteX0" fmla="*/ 7247 w 317133"/>
              <a:gd name="connsiteY0" fmla="*/ 7899 h 734714"/>
              <a:gd name="connsiteX1" fmla="*/ 317133 w 317133"/>
              <a:gd name="connsiteY1" fmla="*/ 265552 h 734714"/>
              <a:gd name="connsiteX2" fmla="*/ 303936 w 317133"/>
              <a:gd name="connsiteY2" fmla="*/ 734714 h 734714"/>
              <a:gd name="connsiteX3" fmla="*/ 0 w 317133"/>
              <a:gd name="connsiteY3" fmla="*/ 383220 h 734714"/>
              <a:gd name="connsiteX4" fmla="*/ 5285 w 317133"/>
              <a:gd name="connsiteY4" fmla="*/ 0 h 734714"/>
              <a:gd name="connsiteX0" fmla="*/ 7247 w 317133"/>
              <a:gd name="connsiteY0" fmla="*/ 7899 h 734714"/>
              <a:gd name="connsiteX1" fmla="*/ 317133 w 317133"/>
              <a:gd name="connsiteY1" fmla="*/ 265552 h 734714"/>
              <a:gd name="connsiteX2" fmla="*/ 303936 w 317133"/>
              <a:gd name="connsiteY2" fmla="*/ 734714 h 734714"/>
              <a:gd name="connsiteX3" fmla="*/ 0 w 317133"/>
              <a:gd name="connsiteY3" fmla="*/ 468643 h 734714"/>
              <a:gd name="connsiteX4" fmla="*/ 5285 w 317133"/>
              <a:gd name="connsiteY4" fmla="*/ 0 h 734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33" h="734714">
                <a:moveTo>
                  <a:pt x="7247" y="7899"/>
                </a:moveTo>
                <a:lnTo>
                  <a:pt x="317133" y="265552"/>
                </a:lnTo>
                <a:lnTo>
                  <a:pt x="303936" y="734714"/>
                </a:lnTo>
                <a:lnTo>
                  <a:pt x="0" y="468643"/>
                </a:lnTo>
                <a:cubicBezTo>
                  <a:pt x="1762" y="348837"/>
                  <a:pt x="3523" y="119806"/>
                  <a:pt x="5285" y="0"/>
                </a:cubicBezTo>
              </a:path>
            </a:pathLst>
          </a:custGeom>
          <a:solidFill>
            <a:schemeClr val="bg1">
              <a:lumMod val="50000"/>
              <a:alpha val="36078"/>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Forme libre 22"/>
          <p:cNvSpPr/>
          <p:nvPr/>
        </p:nvSpPr>
        <p:spPr>
          <a:xfrm rot="21312923">
            <a:off x="5678890" y="2813046"/>
            <a:ext cx="360232" cy="826531"/>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50920 w 360232"/>
              <a:gd name="connsiteY0" fmla="*/ 0 h 727973"/>
              <a:gd name="connsiteX1" fmla="*/ 360232 w 360232"/>
              <a:gd name="connsiteY1" fmla="*/ 314452 h 727973"/>
              <a:gd name="connsiteX2" fmla="*/ 319265 w 360232"/>
              <a:gd name="connsiteY2" fmla="*/ 727973 h 727973"/>
              <a:gd name="connsiteX3" fmla="*/ 0 w 360232"/>
              <a:gd name="connsiteY3" fmla="*/ 430301 h 727973"/>
              <a:gd name="connsiteX4" fmla="*/ 44416 w 360232"/>
              <a:gd name="connsiteY4" fmla="*/ 24995 h 727973"/>
              <a:gd name="connsiteX0" fmla="*/ 50920 w 360232"/>
              <a:gd name="connsiteY0" fmla="*/ 0 h 743538"/>
              <a:gd name="connsiteX1" fmla="*/ 360232 w 360232"/>
              <a:gd name="connsiteY1" fmla="*/ 314452 h 743538"/>
              <a:gd name="connsiteX2" fmla="*/ 317816 w 360232"/>
              <a:gd name="connsiteY2" fmla="*/ 743538 h 743538"/>
              <a:gd name="connsiteX3" fmla="*/ 0 w 360232"/>
              <a:gd name="connsiteY3" fmla="*/ 430301 h 743538"/>
              <a:gd name="connsiteX4" fmla="*/ 44416 w 360232"/>
              <a:gd name="connsiteY4" fmla="*/ 24995 h 74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32" h="743538">
                <a:moveTo>
                  <a:pt x="50920" y="0"/>
                </a:moveTo>
                <a:lnTo>
                  <a:pt x="360232" y="314452"/>
                </a:lnTo>
                <a:lnTo>
                  <a:pt x="317816" y="743538"/>
                </a:lnTo>
                <a:lnTo>
                  <a:pt x="0" y="430301"/>
                </a:lnTo>
                <a:cubicBezTo>
                  <a:pt x="881" y="370398"/>
                  <a:pt x="43218" y="82809"/>
                  <a:pt x="44416" y="24995"/>
                </a:cubicBezTo>
              </a:path>
            </a:pathLst>
          </a:custGeom>
          <a:solidFill>
            <a:schemeClr val="accent5">
              <a:lumMod val="60000"/>
              <a:lumOff val="40000"/>
              <a:alpha val="30196"/>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3" name="Ellipse 42"/>
          <p:cNvSpPr/>
          <p:nvPr/>
        </p:nvSpPr>
        <p:spPr>
          <a:xfrm rot="19417965">
            <a:off x="2345403" y="3019577"/>
            <a:ext cx="966812" cy="261578"/>
          </a:xfrm>
          <a:prstGeom prst="ellipse">
            <a:avLst/>
          </a:prstGeom>
          <a:solidFill>
            <a:schemeClr val="accent3">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Forme libre 47"/>
          <p:cNvSpPr/>
          <p:nvPr/>
        </p:nvSpPr>
        <p:spPr>
          <a:xfrm rot="698216">
            <a:off x="3007501" y="3037020"/>
            <a:ext cx="325488" cy="425548"/>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189320 w 189320"/>
              <a:gd name="connsiteY0" fmla="*/ 73650 h 354667"/>
              <a:gd name="connsiteX1" fmla="*/ 0 w 189320"/>
              <a:gd name="connsiteY1" fmla="*/ 0 h 354667"/>
              <a:gd name="connsiteX2" fmla="*/ 27315 w 189320"/>
              <a:gd name="connsiteY2" fmla="*/ 354667 h 354667"/>
            </a:gdLst>
            <a:ahLst/>
            <a:cxnLst>
              <a:cxn ang="0">
                <a:pos x="connsiteX0" y="connsiteY0"/>
              </a:cxn>
              <a:cxn ang="0">
                <a:pos x="connsiteX1" y="connsiteY1"/>
              </a:cxn>
              <a:cxn ang="0">
                <a:pos x="connsiteX2" y="connsiteY2"/>
              </a:cxn>
            </a:cxnLst>
            <a:rect l="l" t="t" r="r" b="b"/>
            <a:pathLst>
              <a:path w="189320" h="354667">
                <a:moveTo>
                  <a:pt x="189320" y="73650"/>
                </a:moveTo>
                <a:lnTo>
                  <a:pt x="0" y="0"/>
                </a:lnTo>
                <a:lnTo>
                  <a:pt x="27315" y="354667"/>
                </a:lnTo>
              </a:path>
            </a:pathLst>
          </a:custGeom>
          <a:gradFill flip="none" rotWithShape="1">
            <a:gsLst>
              <a:gs pos="0">
                <a:srgbClr val="CFCFCF">
                  <a:shade val="30000"/>
                  <a:satMod val="115000"/>
                </a:srgbClr>
              </a:gs>
              <a:gs pos="50000">
                <a:srgbClr val="CFCFCF">
                  <a:shade val="67500"/>
                  <a:satMod val="115000"/>
                </a:srgbClr>
              </a:gs>
              <a:gs pos="100000">
                <a:srgbClr val="CFCFCF">
                  <a:shade val="100000"/>
                  <a:satMod val="115000"/>
                </a:srgbClr>
              </a:gs>
            </a:gsLst>
            <a:lin ang="162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Forme libre 24"/>
          <p:cNvSpPr/>
          <p:nvPr/>
        </p:nvSpPr>
        <p:spPr>
          <a:xfrm rot="21372293">
            <a:off x="5619855" y="2285429"/>
            <a:ext cx="495703" cy="908238"/>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90863 w 400175"/>
              <a:gd name="connsiteY0" fmla="*/ 0 h 727973"/>
              <a:gd name="connsiteX1" fmla="*/ 400175 w 400175"/>
              <a:gd name="connsiteY1" fmla="*/ 314452 h 727973"/>
              <a:gd name="connsiteX2" fmla="*/ 359208 w 400175"/>
              <a:gd name="connsiteY2" fmla="*/ 727973 h 727973"/>
              <a:gd name="connsiteX3" fmla="*/ 0 w 400175"/>
              <a:gd name="connsiteY3" fmla="*/ 428485 h 727973"/>
              <a:gd name="connsiteX4" fmla="*/ 84359 w 400175"/>
              <a:gd name="connsiteY4" fmla="*/ 24995 h 727973"/>
              <a:gd name="connsiteX0" fmla="*/ 90863 w 458668"/>
              <a:gd name="connsiteY0" fmla="*/ 0 h 812502"/>
              <a:gd name="connsiteX1" fmla="*/ 400175 w 458668"/>
              <a:gd name="connsiteY1" fmla="*/ 314452 h 812502"/>
              <a:gd name="connsiteX2" fmla="*/ 458668 w 458668"/>
              <a:gd name="connsiteY2" fmla="*/ 812502 h 812502"/>
              <a:gd name="connsiteX3" fmla="*/ 0 w 458668"/>
              <a:gd name="connsiteY3" fmla="*/ 428485 h 812502"/>
              <a:gd name="connsiteX4" fmla="*/ 84359 w 458668"/>
              <a:gd name="connsiteY4" fmla="*/ 24995 h 812502"/>
              <a:gd name="connsiteX0" fmla="*/ 90863 w 507223"/>
              <a:gd name="connsiteY0" fmla="*/ 0 h 812502"/>
              <a:gd name="connsiteX1" fmla="*/ 400175 w 507223"/>
              <a:gd name="connsiteY1" fmla="*/ 314452 h 812502"/>
              <a:gd name="connsiteX2" fmla="*/ 507223 w 507223"/>
              <a:gd name="connsiteY2" fmla="*/ 300782 h 812502"/>
              <a:gd name="connsiteX3" fmla="*/ 458668 w 507223"/>
              <a:gd name="connsiteY3" fmla="*/ 812502 h 812502"/>
              <a:gd name="connsiteX4" fmla="*/ 0 w 507223"/>
              <a:gd name="connsiteY4" fmla="*/ 428485 h 812502"/>
              <a:gd name="connsiteX5" fmla="*/ 84359 w 507223"/>
              <a:gd name="connsiteY5" fmla="*/ 24995 h 812502"/>
              <a:gd name="connsiteX0" fmla="*/ 61796 w 507223"/>
              <a:gd name="connsiteY0" fmla="*/ 0 h 897772"/>
              <a:gd name="connsiteX1" fmla="*/ 400175 w 507223"/>
              <a:gd name="connsiteY1" fmla="*/ 399722 h 897772"/>
              <a:gd name="connsiteX2" fmla="*/ 507223 w 507223"/>
              <a:gd name="connsiteY2" fmla="*/ 386052 h 897772"/>
              <a:gd name="connsiteX3" fmla="*/ 458668 w 507223"/>
              <a:gd name="connsiteY3" fmla="*/ 897772 h 897772"/>
              <a:gd name="connsiteX4" fmla="*/ 0 w 507223"/>
              <a:gd name="connsiteY4" fmla="*/ 513755 h 897772"/>
              <a:gd name="connsiteX5" fmla="*/ 84359 w 507223"/>
              <a:gd name="connsiteY5" fmla="*/ 110265 h 897772"/>
              <a:gd name="connsiteX0" fmla="*/ 61796 w 507223"/>
              <a:gd name="connsiteY0" fmla="*/ 0 h 897772"/>
              <a:gd name="connsiteX1" fmla="*/ 400175 w 507223"/>
              <a:gd name="connsiteY1" fmla="*/ 399722 h 897772"/>
              <a:gd name="connsiteX2" fmla="*/ 507223 w 507223"/>
              <a:gd name="connsiteY2" fmla="*/ 386052 h 897772"/>
              <a:gd name="connsiteX3" fmla="*/ 458668 w 507223"/>
              <a:gd name="connsiteY3" fmla="*/ 897772 h 897772"/>
              <a:gd name="connsiteX4" fmla="*/ 0 w 507223"/>
              <a:gd name="connsiteY4" fmla="*/ 513755 h 897772"/>
              <a:gd name="connsiteX5" fmla="*/ 69431 w 507223"/>
              <a:gd name="connsiteY5" fmla="*/ 16854 h 897772"/>
              <a:gd name="connsiteX0" fmla="*/ 61796 w 507223"/>
              <a:gd name="connsiteY0" fmla="*/ 0 h 897772"/>
              <a:gd name="connsiteX1" fmla="*/ 507223 w 507223"/>
              <a:gd name="connsiteY1" fmla="*/ 386052 h 897772"/>
              <a:gd name="connsiteX2" fmla="*/ 458668 w 507223"/>
              <a:gd name="connsiteY2" fmla="*/ 897772 h 897772"/>
              <a:gd name="connsiteX3" fmla="*/ 0 w 507223"/>
              <a:gd name="connsiteY3" fmla="*/ 513755 h 897772"/>
              <a:gd name="connsiteX4" fmla="*/ 69431 w 507223"/>
              <a:gd name="connsiteY4" fmla="*/ 16854 h 897772"/>
              <a:gd name="connsiteX0" fmla="*/ 59115 w 504542"/>
              <a:gd name="connsiteY0" fmla="*/ 0 h 897772"/>
              <a:gd name="connsiteX1" fmla="*/ 504542 w 504542"/>
              <a:gd name="connsiteY1" fmla="*/ 386052 h 897772"/>
              <a:gd name="connsiteX2" fmla="*/ 455987 w 504542"/>
              <a:gd name="connsiteY2" fmla="*/ 897772 h 897772"/>
              <a:gd name="connsiteX3" fmla="*/ 0 w 504542"/>
              <a:gd name="connsiteY3" fmla="*/ 472632 h 897772"/>
              <a:gd name="connsiteX4" fmla="*/ 66750 w 504542"/>
              <a:gd name="connsiteY4" fmla="*/ 16854 h 897772"/>
              <a:gd name="connsiteX0" fmla="*/ 50276 w 495703"/>
              <a:gd name="connsiteY0" fmla="*/ 0 h 897772"/>
              <a:gd name="connsiteX1" fmla="*/ 495703 w 495703"/>
              <a:gd name="connsiteY1" fmla="*/ 386052 h 897772"/>
              <a:gd name="connsiteX2" fmla="*/ 447148 w 495703"/>
              <a:gd name="connsiteY2" fmla="*/ 897772 h 897772"/>
              <a:gd name="connsiteX3" fmla="*/ 0 w 495703"/>
              <a:gd name="connsiteY3" fmla="*/ 426024 h 897772"/>
              <a:gd name="connsiteX4" fmla="*/ 57911 w 495703"/>
              <a:gd name="connsiteY4" fmla="*/ 16854 h 897772"/>
              <a:gd name="connsiteX0" fmla="*/ 50276 w 495703"/>
              <a:gd name="connsiteY0" fmla="*/ 26218 h 923990"/>
              <a:gd name="connsiteX1" fmla="*/ 495703 w 495703"/>
              <a:gd name="connsiteY1" fmla="*/ 412270 h 923990"/>
              <a:gd name="connsiteX2" fmla="*/ 447148 w 495703"/>
              <a:gd name="connsiteY2" fmla="*/ 923990 h 923990"/>
              <a:gd name="connsiteX3" fmla="*/ 0 w 495703"/>
              <a:gd name="connsiteY3" fmla="*/ 452242 h 923990"/>
              <a:gd name="connsiteX4" fmla="*/ 31719 w 495703"/>
              <a:gd name="connsiteY4" fmla="*/ 0 h 9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703" h="923990">
                <a:moveTo>
                  <a:pt x="50276" y="26218"/>
                </a:moveTo>
                <a:lnTo>
                  <a:pt x="495703" y="412270"/>
                </a:lnTo>
                <a:lnTo>
                  <a:pt x="447148" y="923990"/>
                </a:lnTo>
                <a:lnTo>
                  <a:pt x="0" y="452242"/>
                </a:lnTo>
                <a:cubicBezTo>
                  <a:pt x="881" y="392339"/>
                  <a:pt x="30521" y="57814"/>
                  <a:pt x="31719" y="0"/>
                </a:cubicBezTo>
              </a:path>
            </a:pathLst>
          </a:custGeom>
          <a:solidFill>
            <a:srgbClr val="FF0000">
              <a:alpha val="10980"/>
            </a:srgb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 name="Ellipse 46"/>
          <p:cNvSpPr/>
          <p:nvPr/>
        </p:nvSpPr>
        <p:spPr>
          <a:xfrm rot="19184386">
            <a:off x="2969594" y="3196442"/>
            <a:ext cx="461391" cy="260916"/>
          </a:xfrm>
          <a:prstGeom prst="ellipse">
            <a:avLst/>
          </a:prstGeom>
          <a:solidFill>
            <a:srgbClr val="DDE7F3"/>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Forme libre 40"/>
          <p:cNvSpPr/>
          <p:nvPr/>
        </p:nvSpPr>
        <p:spPr>
          <a:xfrm rot="698216">
            <a:off x="3014591" y="3448106"/>
            <a:ext cx="358512" cy="420917"/>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9320 w 339320"/>
              <a:gd name="connsiteY0" fmla="*/ 0 h 560257"/>
              <a:gd name="connsiteX1" fmla="*/ 8435 w 339320"/>
              <a:gd name="connsiteY1" fmla="*/ 209449 h 560257"/>
              <a:gd name="connsiteX2" fmla="*/ 0 w 339320"/>
              <a:gd name="connsiteY2" fmla="*/ 560257 h 560257"/>
              <a:gd name="connsiteX0" fmla="*/ 208529 w 208529"/>
              <a:gd name="connsiteY0" fmla="*/ 52487 h 350808"/>
              <a:gd name="connsiteX1" fmla="*/ 8435 w 208529"/>
              <a:gd name="connsiteY1" fmla="*/ 0 h 350808"/>
              <a:gd name="connsiteX2" fmla="*/ 0 w 208529"/>
              <a:gd name="connsiteY2" fmla="*/ 350808 h 350808"/>
            </a:gdLst>
            <a:ahLst/>
            <a:cxnLst>
              <a:cxn ang="0">
                <a:pos x="connsiteX0" y="connsiteY0"/>
              </a:cxn>
              <a:cxn ang="0">
                <a:pos x="connsiteX1" y="connsiteY1"/>
              </a:cxn>
              <a:cxn ang="0">
                <a:pos x="connsiteX2" y="connsiteY2"/>
              </a:cxn>
            </a:cxnLst>
            <a:rect l="l" t="t" r="r" b="b"/>
            <a:pathLst>
              <a:path w="208529" h="350808">
                <a:moveTo>
                  <a:pt x="208529" y="52487"/>
                </a:moveTo>
                <a:lnTo>
                  <a:pt x="8435" y="0"/>
                </a:lnTo>
                <a:lnTo>
                  <a:pt x="0" y="350808"/>
                </a:lnTo>
              </a:path>
            </a:pathLst>
          </a:cu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Forme libre 51"/>
          <p:cNvSpPr/>
          <p:nvPr/>
        </p:nvSpPr>
        <p:spPr>
          <a:xfrm rot="698216">
            <a:off x="2497750" y="3385619"/>
            <a:ext cx="313037" cy="496528"/>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94078 w 236623"/>
              <a:gd name="connsiteY1" fmla="*/ 176712 h 354667"/>
              <a:gd name="connsiteX2" fmla="*/ 0 w 236623"/>
              <a:gd name="connsiteY2" fmla="*/ 0 h 354667"/>
              <a:gd name="connsiteX3" fmla="*/ 27315 w 236623"/>
              <a:gd name="connsiteY3" fmla="*/ 354667 h 354667"/>
              <a:gd name="connsiteX0" fmla="*/ 209308 w 209308"/>
              <a:gd name="connsiteY0" fmla="*/ 68443 h 413824"/>
              <a:gd name="connsiteX1" fmla="*/ 166763 w 209308"/>
              <a:gd name="connsiteY1" fmla="*/ 235869 h 413824"/>
              <a:gd name="connsiteX2" fmla="*/ 14463 w 209308"/>
              <a:gd name="connsiteY2" fmla="*/ 0 h 413824"/>
              <a:gd name="connsiteX3" fmla="*/ 0 w 209308"/>
              <a:gd name="connsiteY3" fmla="*/ 413824 h 413824"/>
              <a:gd name="connsiteX0" fmla="*/ 191013 w 191013"/>
              <a:gd name="connsiteY0" fmla="*/ 203522 h 413824"/>
              <a:gd name="connsiteX1" fmla="*/ 166763 w 191013"/>
              <a:gd name="connsiteY1" fmla="*/ 235869 h 413824"/>
              <a:gd name="connsiteX2" fmla="*/ 14463 w 191013"/>
              <a:gd name="connsiteY2" fmla="*/ 0 h 413824"/>
              <a:gd name="connsiteX3" fmla="*/ 0 w 191013"/>
              <a:gd name="connsiteY3" fmla="*/ 413824 h 413824"/>
              <a:gd name="connsiteX0" fmla="*/ 182078 w 182078"/>
              <a:gd name="connsiteY0" fmla="*/ 263794 h 413824"/>
              <a:gd name="connsiteX1" fmla="*/ 166763 w 182078"/>
              <a:gd name="connsiteY1" fmla="*/ 235869 h 413824"/>
              <a:gd name="connsiteX2" fmla="*/ 14463 w 182078"/>
              <a:gd name="connsiteY2" fmla="*/ 0 h 413824"/>
              <a:gd name="connsiteX3" fmla="*/ 0 w 182078"/>
              <a:gd name="connsiteY3" fmla="*/ 413824 h 413824"/>
            </a:gdLst>
            <a:ahLst/>
            <a:cxnLst>
              <a:cxn ang="0">
                <a:pos x="connsiteX0" y="connsiteY0"/>
              </a:cxn>
              <a:cxn ang="0">
                <a:pos x="connsiteX1" y="connsiteY1"/>
              </a:cxn>
              <a:cxn ang="0">
                <a:pos x="connsiteX2" y="connsiteY2"/>
              </a:cxn>
              <a:cxn ang="0">
                <a:pos x="connsiteX3" y="connsiteY3"/>
              </a:cxn>
            </a:cxnLst>
            <a:rect l="l" t="t" r="r" b="b"/>
            <a:pathLst>
              <a:path w="182078" h="413824">
                <a:moveTo>
                  <a:pt x="182078" y="263794"/>
                </a:moveTo>
                <a:lnTo>
                  <a:pt x="166763" y="235869"/>
                </a:lnTo>
                <a:lnTo>
                  <a:pt x="14463" y="0"/>
                </a:lnTo>
                <a:lnTo>
                  <a:pt x="0" y="413824"/>
                </a:lnTo>
              </a:path>
            </a:pathLst>
          </a:custGeom>
          <a:gradFill flip="none" rotWithShape="1">
            <a:gsLst>
              <a:gs pos="0">
                <a:srgbClr val="FFFF85">
                  <a:shade val="30000"/>
                  <a:satMod val="115000"/>
                </a:srgbClr>
              </a:gs>
              <a:gs pos="50000">
                <a:srgbClr val="FFFF85">
                  <a:shade val="67500"/>
                  <a:satMod val="115000"/>
                </a:srgbClr>
              </a:gs>
              <a:gs pos="100000">
                <a:srgbClr val="FFFF85">
                  <a:shade val="100000"/>
                  <a:satMod val="115000"/>
                </a:srgbClr>
              </a:gs>
            </a:gsLst>
            <a:lin ang="135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Ellipse 25"/>
          <p:cNvSpPr/>
          <p:nvPr/>
        </p:nvSpPr>
        <p:spPr>
          <a:xfrm rot="19184386">
            <a:off x="2927194" y="3617951"/>
            <a:ext cx="579967" cy="296333"/>
          </a:xfrm>
          <a:prstGeom prst="ellipse">
            <a:avLst/>
          </a:prstGeom>
          <a:solidFill>
            <a:schemeClr val="accent1">
              <a:lumMod val="40000"/>
              <a:lumOff val="60000"/>
            </a:schemeClr>
          </a:solidFill>
          <a:ln w="952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Ellipse 50"/>
          <p:cNvSpPr/>
          <p:nvPr/>
        </p:nvSpPr>
        <p:spPr>
          <a:xfrm rot="19184386">
            <a:off x="2439579" y="3685288"/>
            <a:ext cx="388803" cy="296079"/>
          </a:xfrm>
          <a:prstGeom prst="ellipse">
            <a:avLst/>
          </a:prstGeom>
          <a:solidFill>
            <a:srgbClr val="FFFF85"/>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Forme libre 34"/>
          <p:cNvSpPr/>
          <p:nvPr/>
        </p:nvSpPr>
        <p:spPr>
          <a:xfrm>
            <a:off x="2190573" y="3812743"/>
            <a:ext cx="537619" cy="787363"/>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221012 h 536208"/>
              <a:gd name="connsiteX1" fmla="*/ 156505 w 241300"/>
              <a:gd name="connsiteY1" fmla="*/ 0 h 536208"/>
              <a:gd name="connsiteX2" fmla="*/ 0 w 241300"/>
              <a:gd name="connsiteY2" fmla="*/ 536208 h 536208"/>
            </a:gdLst>
            <a:ahLst/>
            <a:cxnLst>
              <a:cxn ang="0">
                <a:pos x="connsiteX0" y="connsiteY0"/>
              </a:cxn>
              <a:cxn ang="0">
                <a:pos x="connsiteX1" y="connsiteY1"/>
              </a:cxn>
              <a:cxn ang="0">
                <a:pos x="connsiteX2" y="connsiteY2"/>
              </a:cxn>
            </a:cxnLst>
            <a:rect l="l" t="t" r="r" b="b"/>
            <a:pathLst>
              <a:path w="241300" h="536208">
                <a:moveTo>
                  <a:pt x="241300" y="221012"/>
                </a:moveTo>
                <a:lnTo>
                  <a:pt x="156505" y="0"/>
                </a:lnTo>
                <a:lnTo>
                  <a:pt x="0" y="536208"/>
                </a:lnTo>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t="100000" r="100000"/>
            </a:path>
            <a:tileRect l="-100000" b="-100000"/>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Ellipse 26"/>
          <p:cNvSpPr/>
          <p:nvPr/>
        </p:nvSpPr>
        <p:spPr>
          <a:xfrm rot="19184386">
            <a:off x="2104645" y="4271344"/>
            <a:ext cx="793002" cy="296333"/>
          </a:xfrm>
          <a:prstGeom prst="ellipse">
            <a:avLst/>
          </a:prstGeom>
          <a:solidFill>
            <a:srgbClr val="B3A979"/>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Forme libre 31"/>
          <p:cNvSpPr/>
          <p:nvPr/>
        </p:nvSpPr>
        <p:spPr>
          <a:xfrm>
            <a:off x="2550391" y="4295342"/>
            <a:ext cx="241300" cy="469900"/>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Lst>
            <a:ahLst/>
            <a:cxnLst>
              <a:cxn ang="0">
                <a:pos x="connsiteX0" y="connsiteY0"/>
              </a:cxn>
              <a:cxn ang="0">
                <a:pos x="connsiteX1" y="connsiteY1"/>
              </a:cxn>
              <a:cxn ang="0">
                <a:pos x="connsiteX2" y="connsiteY2"/>
              </a:cxn>
            </a:cxnLst>
            <a:rect l="l" t="t" r="r" b="b"/>
            <a:pathLst>
              <a:path w="241300" h="469900">
                <a:moveTo>
                  <a:pt x="241300" y="313267"/>
                </a:moveTo>
                <a:lnTo>
                  <a:pt x="25401" y="0"/>
                </a:lnTo>
                <a:lnTo>
                  <a:pt x="0" y="469900"/>
                </a:lnTo>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t="100000" r="100000"/>
            </a:path>
            <a:tileRect l="-100000" b="-100000"/>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Ellipse 27"/>
          <p:cNvSpPr/>
          <p:nvPr/>
        </p:nvSpPr>
        <p:spPr>
          <a:xfrm rot="19184386">
            <a:off x="2532929" y="4643661"/>
            <a:ext cx="298783" cy="160798"/>
          </a:xfrm>
          <a:prstGeom prst="ellipse">
            <a:avLst/>
          </a:prstGeom>
          <a:solidFill>
            <a:schemeClr val="bg2">
              <a:lumMod val="50000"/>
            </a:schemeClr>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Forme libre 30"/>
          <p:cNvSpPr/>
          <p:nvPr/>
        </p:nvSpPr>
        <p:spPr>
          <a:xfrm>
            <a:off x="2228671" y="4473106"/>
            <a:ext cx="241300" cy="588433"/>
          </a:xfrm>
          <a:custGeom>
            <a:avLst/>
            <a:gdLst>
              <a:gd name="connsiteX0" fmla="*/ 241300 w 241300"/>
              <a:gd name="connsiteY0" fmla="*/ 431800 h 588433"/>
              <a:gd name="connsiteX1" fmla="*/ 143934 w 241300"/>
              <a:gd name="connsiteY1" fmla="*/ 0 h 588433"/>
              <a:gd name="connsiteX2" fmla="*/ 0 w 241300"/>
              <a:gd name="connsiteY2" fmla="*/ 588433 h 588433"/>
            </a:gdLst>
            <a:ahLst/>
            <a:cxnLst>
              <a:cxn ang="0">
                <a:pos x="connsiteX0" y="connsiteY0"/>
              </a:cxn>
              <a:cxn ang="0">
                <a:pos x="connsiteX1" y="connsiteY1"/>
              </a:cxn>
              <a:cxn ang="0">
                <a:pos x="connsiteX2" y="connsiteY2"/>
              </a:cxn>
            </a:cxnLst>
            <a:rect l="l" t="t" r="r" b="b"/>
            <a:pathLst>
              <a:path w="241300" h="588433">
                <a:moveTo>
                  <a:pt x="241300" y="431800"/>
                </a:moveTo>
                <a:lnTo>
                  <a:pt x="143934" y="0"/>
                </a:lnTo>
                <a:lnTo>
                  <a:pt x="0" y="588433"/>
                </a:lnTo>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Ellipse 28"/>
          <p:cNvSpPr/>
          <p:nvPr/>
        </p:nvSpPr>
        <p:spPr>
          <a:xfrm rot="19184386">
            <a:off x="2211196" y="4918827"/>
            <a:ext cx="298783" cy="160798"/>
          </a:xfrm>
          <a:prstGeom prst="ellipse">
            <a:avLst/>
          </a:prstGeom>
          <a:solidFill>
            <a:schemeClr val="bg1">
              <a:lumMod val="85000"/>
            </a:schemeClr>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Ellipse 32"/>
          <p:cNvSpPr/>
          <p:nvPr/>
        </p:nvSpPr>
        <p:spPr>
          <a:xfrm>
            <a:off x="2351438" y="4439240"/>
            <a:ext cx="45719" cy="45719"/>
          </a:xfrm>
          <a:prstGeom prst="ellipse">
            <a:avLst/>
          </a:prstGeom>
          <a:solidFill>
            <a:schemeClr val="tx1"/>
          </a:solid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Ellipse 33"/>
          <p:cNvSpPr/>
          <p:nvPr/>
        </p:nvSpPr>
        <p:spPr>
          <a:xfrm>
            <a:off x="2558871" y="426990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1" name="Ellipse 70"/>
          <p:cNvSpPr/>
          <p:nvPr/>
        </p:nvSpPr>
        <p:spPr>
          <a:xfrm flipH="1" flipV="1">
            <a:off x="4466851" y="4341845"/>
            <a:ext cx="154824" cy="75235"/>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Ellipse 35"/>
          <p:cNvSpPr/>
          <p:nvPr/>
        </p:nvSpPr>
        <p:spPr>
          <a:xfrm>
            <a:off x="2529228" y="331321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Ellipse 38"/>
          <p:cNvSpPr/>
          <p:nvPr/>
        </p:nvSpPr>
        <p:spPr>
          <a:xfrm>
            <a:off x="3134627" y="37322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Ellipse 39"/>
          <p:cNvSpPr/>
          <p:nvPr/>
        </p:nvSpPr>
        <p:spPr>
          <a:xfrm>
            <a:off x="3079610" y="38846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Ellipse 41"/>
          <p:cNvSpPr/>
          <p:nvPr/>
        </p:nvSpPr>
        <p:spPr>
          <a:xfrm>
            <a:off x="3024534" y="2944904"/>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 name="Ellipse 43"/>
          <p:cNvSpPr/>
          <p:nvPr/>
        </p:nvSpPr>
        <p:spPr>
          <a:xfrm>
            <a:off x="2524995" y="3787352"/>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Ellipse 44"/>
          <p:cNvSpPr/>
          <p:nvPr/>
        </p:nvSpPr>
        <p:spPr>
          <a:xfrm>
            <a:off x="3071101" y="3402104"/>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Ellipse 45"/>
          <p:cNvSpPr/>
          <p:nvPr/>
        </p:nvSpPr>
        <p:spPr>
          <a:xfrm>
            <a:off x="3303934" y="3190438"/>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Ellipse 48"/>
          <p:cNvSpPr/>
          <p:nvPr/>
        </p:nvSpPr>
        <p:spPr>
          <a:xfrm>
            <a:off x="2677395" y="375773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Ellipse 49"/>
          <p:cNvSpPr/>
          <p:nvPr/>
        </p:nvSpPr>
        <p:spPr>
          <a:xfrm>
            <a:off x="2656242" y="3872036"/>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Forme libre 54"/>
          <p:cNvSpPr/>
          <p:nvPr/>
        </p:nvSpPr>
        <p:spPr>
          <a:xfrm rot="269678">
            <a:off x="6323750" y="3970986"/>
            <a:ext cx="407494" cy="886294"/>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47058 w 382035"/>
              <a:gd name="connsiteY0" fmla="*/ 0 h 727973"/>
              <a:gd name="connsiteX1" fmla="*/ 382035 w 382035"/>
              <a:gd name="connsiteY1" fmla="*/ 312523 h 727973"/>
              <a:gd name="connsiteX2" fmla="*/ 315403 w 382035"/>
              <a:gd name="connsiteY2" fmla="*/ 727973 h 727973"/>
              <a:gd name="connsiteX3" fmla="*/ 0 w 382035"/>
              <a:gd name="connsiteY3" fmla="*/ 388796 h 727973"/>
              <a:gd name="connsiteX4" fmla="*/ 40554 w 382035"/>
              <a:gd name="connsiteY4" fmla="*/ 24995 h 727973"/>
              <a:gd name="connsiteX0" fmla="*/ 49529 w 384506"/>
              <a:gd name="connsiteY0" fmla="*/ 0 h 727973"/>
              <a:gd name="connsiteX1" fmla="*/ 384506 w 384506"/>
              <a:gd name="connsiteY1" fmla="*/ 312523 h 727973"/>
              <a:gd name="connsiteX2" fmla="*/ 317874 w 384506"/>
              <a:gd name="connsiteY2" fmla="*/ 727973 h 727973"/>
              <a:gd name="connsiteX3" fmla="*/ 0 w 384506"/>
              <a:gd name="connsiteY3" fmla="*/ 415916 h 727973"/>
              <a:gd name="connsiteX4" fmla="*/ 43025 w 384506"/>
              <a:gd name="connsiteY4" fmla="*/ 24995 h 727973"/>
              <a:gd name="connsiteX0" fmla="*/ 49529 w 401978"/>
              <a:gd name="connsiteY0" fmla="*/ 0 h 823507"/>
              <a:gd name="connsiteX1" fmla="*/ 384506 w 401978"/>
              <a:gd name="connsiteY1" fmla="*/ 312523 h 823507"/>
              <a:gd name="connsiteX2" fmla="*/ 401978 w 401978"/>
              <a:gd name="connsiteY2" fmla="*/ 823507 h 823507"/>
              <a:gd name="connsiteX3" fmla="*/ 0 w 401978"/>
              <a:gd name="connsiteY3" fmla="*/ 415916 h 823507"/>
              <a:gd name="connsiteX4" fmla="*/ 43025 w 401978"/>
              <a:gd name="connsiteY4" fmla="*/ 24995 h 823507"/>
              <a:gd name="connsiteX0" fmla="*/ 7702 w 360151"/>
              <a:gd name="connsiteY0" fmla="*/ 0 h 823507"/>
              <a:gd name="connsiteX1" fmla="*/ 342679 w 360151"/>
              <a:gd name="connsiteY1" fmla="*/ 312523 h 823507"/>
              <a:gd name="connsiteX2" fmla="*/ 360151 w 360151"/>
              <a:gd name="connsiteY2" fmla="*/ 823507 h 823507"/>
              <a:gd name="connsiteX3" fmla="*/ 3377 w 360151"/>
              <a:gd name="connsiteY3" fmla="*/ 471514 h 823507"/>
              <a:gd name="connsiteX4" fmla="*/ 1198 w 360151"/>
              <a:gd name="connsiteY4" fmla="*/ 24995 h 82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51" h="823507">
                <a:moveTo>
                  <a:pt x="7702" y="0"/>
                </a:moveTo>
                <a:lnTo>
                  <a:pt x="342679" y="312523"/>
                </a:lnTo>
                <a:lnTo>
                  <a:pt x="360151" y="823507"/>
                </a:lnTo>
                <a:lnTo>
                  <a:pt x="3377" y="471514"/>
                </a:lnTo>
                <a:cubicBezTo>
                  <a:pt x="4258" y="411611"/>
                  <a:pt x="0" y="82809"/>
                  <a:pt x="1198" y="24995"/>
                </a:cubicBezTo>
              </a:path>
            </a:pathLst>
          </a:custGeom>
          <a:solidFill>
            <a:srgbClr val="FFC000">
              <a:alpha val="30196"/>
            </a:srgb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Forme libre 55"/>
          <p:cNvSpPr/>
          <p:nvPr/>
        </p:nvSpPr>
        <p:spPr>
          <a:xfrm rot="698216">
            <a:off x="3529462" y="1995620"/>
            <a:ext cx="284640" cy="542014"/>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189320 w 189320"/>
              <a:gd name="connsiteY0" fmla="*/ 73650 h 354667"/>
              <a:gd name="connsiteX1" fmla="*/ 0 w 189320"/>
              <a:gd name="connsiteY1" fmla="*/ 0 h 354667"/>
              <a:gd name="connsiteX2" fmla="*/ 27315 w 189320"/>
              <a:gd name="connsiteY2" fmla="*/ 354667 h 354667"/>
              <a:gd name="connsiteX0" fmla="*/ 165561 w 165561"/>
              <a:gd name="connsiteY0" fmla="*/ 170717 h 451734"/>
              <a:gd name="connsiteX1" fmla="*/ 0 w 165561"/>
              <a:gd name="connsiteY1" fmla="*/ 0 h 451734"/>
              <a:gd name="connsiteX2" fmla="*/ 3556 w 165561"/>
              <a:gd name="connsiteY2" fmla="*/ 451734 h 451734"/>
            </a:gdLst>
            <a:ahLst/>
            <a:cxnLst>
              <a:cxn ang="0">
                <a:pos x="connsiteX0" y="connsiteY0"/>
              </a:cxn>
              <a:cxn ang="0">
                <a:pos x="connsiteX1" y="connsiteY1"/>
              </a:cxn>
              <a:cxn ang="0">
                <a:pos x="connsiteX2" y="connsiteY2"/>
              </a:cxn>
            </a:cxnLst>
            <a:rect l="l" t="t" r="r" b="b"/>
            <a:pathLst>
              <a:path w="165561" h="451734">
                <a:moveTo>
                  <a:pt x="165561" y="170717"/>
                </a:moveTo>
                <a:lnTo>
                  <a:pt x="0" y="0"/>
                </a:lnTo>
                <a:cubicBezTo>
                  <a:pt x="1185" y="150578"/>
                  <a:pt x="2371" y="301156"/>
                  <a:pt x="3556" y="451734"/>
                </a:cubicBezTo>
              </a:path>
            </a:pathLst>
          </a:custGeom>
          <a:gradFill flip="none" rotWithShape="1">
            <a:gsLst>
              <a:gs pos="0">
                <a:srgbClr val="CFCFCF">
                  <a:shade val="30000"/>
                  <a:satMod val="115000"/>
                </a:srgbClr>
              </a:gs>
              <a:gs pos="50000">
                <a:srgbClr val="CFCFCF">
                  <a:shade val="67500"/>
                  <a:satMod val="115000"/>
                </a:srgbClr>
              </a:gs>
              <a:gs pos="100000">
                <a:srgbClr val="CFCFCF">
                  <a:shade val="100000"/>
                  <a:satMod val="115000"/>
                </a:srgbClr>
              </a:gs>
            </a:gsLst>
            <a:lin ang="162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Ellipse 56"/>
          <p:cNvSpPr/>
          <p:nvPr/>
        </p:nvSpPr>
        <p:spPr>
          <a:xfrm rot="19184386">
            <a:off x="3439381" y="2266191"/>
            <a:ext cx="461391" cy="260916"/>
          </a:xfrm>
          <a:prstGeom prst="ellipse">
            <a:avLst/>
          </a:prstGeom>
          <a:solidFill>
            <a:schemeClr val="accent4">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Ellipse 57"/>
          <p:cNvSpPr/>
          <p:nvPr/>
        </p:nvSpPr>
        <p:spPr>
          <a:xfrm>
            <a:off x="3562049" y="193845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Ellipse 58"/>
          <p:cNvSpPr/>
          <p:nvPr/>
        </p:nvSpPr>
        <p:spPr>
          <a:xfrm>
            <a:off x="3540888" y="24718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Ellipse 59"/>
          <p:cNvSpPr/>
          <p:nvPr/>
        </p:nvSpPr>
        <p:spPr>
          <a:xfrm>
            <a:off x="3773721" y="226018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1" name="Ellipse 60"/>
          <p:cNvSpPr/>
          <p:nvPr/>
        </p:nvSpPr>
        <p:spPr>
          <a:xfrm>
            <a:off x="2711271" y="4655122"/>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1" name="Ellipse 80"/>
          <p:cNvSpPr/>
          <p:nvPr/>
        </p:nvSpPr>
        <p:spPr>
          <a:xfrm>
            <a:off x="3495977" y="403280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2" name="Ellipse 71"/>
          <p:cNvSpPr/>
          <p:nvPr/>
        </p:nvSpPr>
        <p:spPr>
          <a:xfrm>
            <a:off x="3601189" y="3915985"/>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2" name="Forme libre 91"/>
          <p:cNvSpPr/>
          <p:nvPr/>
        </p:nvSpPr>
        <p:spPr>
          <a:xfrm rot="21312923">
            <a:off x="5256386" y="2909015"/>
            <a:ext cx="360232" cy="876801"/>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50920 w 360232"/>
              <a:gd name="connsiteY0" fmla="*/ 0 h 727973"/>
              <a:gd name="connsiteX1" fmla="*/ 360232 w 360232"/>
              <a:gd name="connsiteY1" fmla="*/ 314452 h 727973"/>
              <a:gd name="connsiteX2" fmla="*/ 319265 w 360232"/>
              <a:gd name="connsiteY2" fmla="*/ 727973 h 727973"/>
              <a:gd name="connsiteX3" fmla="*/ 0 w 360232"/>
              <a:gd name="connsiteY3" fmla="*/ 430301 h 727973"/>
              <a:gd name="connsiteX4" fmla="*/ 44416 w 360232"/>
              <a:gd name="connsiteY4" fmla="*/ 24995 h 727973"/>
              <a:gd name="connsiteX0" fmla="*/ 50920 w 360232"/>
              <a:gd name="connsiteY0" fmla="*/ 0 h 743538"/>
              <a:gd name="connsiteX1" fmla="*/ 360232 w 360232"/>
              <a:gd name="connsiteY1" fmla="*/ 314452 h 743538"/>
              <a:gd name="connsiteX2" fmla="*/ 317816 w 360232"/>
              <a:gd name="connsiteY2" fmla="*/ 743538 h 743538"/>
              <a:gd name="connsiteX3" fmla="*/ 0 w 360232"/>
              <a:gd name="connsiteY3" fmla="*/ 430301 h 743538"/>
              <a:gd name="connsiteX4" fmla="*/ 44416 w 360232"/>
              <a:gd name="connsiteY4" fmla="*/ 24995 h 743538"/>
              <a:gd name="connsiteX0" fmla="*/ 50920 w 360232"/>
              <a:gd name="connsiteY0" fmla="*/ 0 h 788760"/>
              <a:gd name="connsiteX1" fmla="*/ 360232 w 360232"/>
              <a:gd name="connsiteY1" fmla="*/ 314452 h 788760"/>
              <a:gd name="connsiteX2" fmla="*/ 309361 w 360232"/>
              <a:gd name="connsiteY2" fmla="*/ 788760 h 788760"/>
              <a:gd name="connsiteX3" fmla="*/ 0 w 360232"/>
              <a:gd name="connsiteY3" fmla="*/ 430301 h 788760"/>
              <a:gd name="connsiteX4" fmla="*/ 44416 w 360232"/>
              <a:gd name="connsiteY4" fmla="*/ 24995 h 78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32" h="788760">
                <a:moveTo>
                  <a:pt x="50920" y="0"/>
                </a:moveTo>
                <a:lnTo>
                  <a:pt x="360232" y="314452"/>
                </a:lnTo>
                <a:lnTo>
                  <a:pt x="309361" y="788760"/>
                </a:lnTo>
                <a:lnTo>
                  <a:pt x="0" y="430301"/>
                </a:lnTo>
                <a:cubicBezTo>
                  <a:pt x="881" y="370398"/>
                  <a:pt x="43218" y="82809"/>
                  <a:pt x="44416" y="24995"/>
                </a:cubicBezTo>
              </a:path>
            </a:pathLst>
          </a:custGeom>
          <a:solidFill>
            <a:schemeClr val="bg1">
              <a:alpha val="30196"/>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5" name="Ellipse 84"/>
          <p:cNvSpPr/>
          <p:nvPr/>
        </p:nvSpPr>
        <p:spPr>
          <a:xfrm>
            <a:off x="5332180" y="373522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2" name="Ellipse 61"/>
          <p:cNvSpPr/>
          <p:nvPr/>
        </p:nvSpPr>
        <p:spPr>
          <a:xfrm>
            <a:off x="5329623" y="3733177"/>
            <a:ext cx="45719" cy="45719"/>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4" name="Ellipse 93"/>
          <p:cNvSpPr/>
          <p:nvPr/>
        </p:nvSpPr>
        <p:spPr>
          <a:xfrm>
            <a:off x="5382353" y="3336235"/>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Forme libre 36"/>
          <p:cNvSpPr/>
          <p:nvPr/>
        </p:nvSpPr>
        <p:spPr>
          <a:xfrm flipH="1">
            <a:off x="4302621" y="4056987"/>
            <a:ext cx="1122377" cy="783167"/>
          </a:xfrm>
          <a:custGeom>
            <a:avLst/>
            <a:gdLst>
              <a:gd name="connsiteX0" fmla="*/ 588433 w 588433"/>
              <a:gd name="connsiteY0" fmla="*/ 783167 h 783167"/>
              <a:gd name="connsiteX1" fmla="*/ 296333 w 588433"/>
              <a:gd name="connsiteY1" fmla="*/ 232833 h 783167"/>
              <a:gd name="connsiteX2" fmla="*/ 0 w 588433"/>
              <a:gd name="connsiteY2" fmla="*/ 0 h 783167"/>
              <a:gd name="connsiteX3" fmla="*/ 0 w 588433"/>
              <a:gd name="connsiteY3" fmla="*/ 0 h 783167"/>
              <a:gd name="connsiteX0" fmla="*/ 833708 w 833708"/>
              <a:gd name="connsiteY0" fmla="*/ 821972 h 821972"/>
              <a:gd name="connsiteX1" fmla="*/ 541608 w 833708"/>
              <a:gd name="connsiteY1" fmla="*/ 271638 h 821972"/>
              <a:gd name="connsiteX2" fmla="*/ 245275 w 833708"/>
              <a:gd name="connsiteY2" fmla="*/ 38805 h 821972"/>
              <a:gd name="connsiteX3" fmla="*/ 0 w 833708"/>
              <a:gd name="connsiteY3" fmla="*/ 38805 h 821972"/>
              <a:gd name="connsiteX0" fmla="*/ 833708 w 833708"/>
              <a:gd name="connsiteY0" fmla="*/ 860778 h 860778"/>
              <a:gd name="connsiteX1" fmla="*/ 365513 w 833708"/>
              <a:gd name="connsiteY1" fmla="*/ 543277 h 860778"/>
              <a:gd name="connsiteX2" fmla="*/ 245275 w 833708"/>
              <a:gd name="connsiteY2" fmla="*/ 77611 h 860778"/>
              <a:gd name="connsiteX3" fmla="*/ 0 w 833708"/>
              <a:gd name="connsiteY3" fmla="*/ 77611 h 860778"/>
              <a:gd name="connsiteX0" fmla="*/ 833708 w 833708"/>
              <a:gd name="connsiteY0" fmla="*/ 783167 h 783167"/>
              <a:gd name="connsiteX1" fmla="*/ 365513 w 833708"/>
              <a:gd name="connsiteY1" fmla="*/ 465666 h 783167"/>
              <a:gd name="connsiteX2" fmla="*/ 0 w 833708"/>
              <a:gd name="connsiteY2" fmla="*/ 0 h 783167"/>
              <a:gd name="connsiteX0" fmla="*/ 833708 w 833708"/>
              <a:gd name="connsiteY0" fmla="*/ 783167 h 783167"/>
              <a:gd name="connsiteX1" fmla="*/ 365513 w 833708"/>
              <a:gd name="connsiteY1" fmla="*/ 465666 h 783167"/>
              <a:gd name="connsiteX2" fmla="*/ 0 w 833708"/>
              <a:gd name="connsiteY2" fmla="*/ 0 h 783167"/>
            </a:gdLst>
            <a:ahLst/>
            <a:cxnLst>
              <a:cxn ang="0">
                <a:pos x="connsiteX0" y="connsiteY0"/>
              </a:cxn>
              <a:cxn ang="0">
                <a:pos x="connsiteX1" y="connsiteY1"/>
              </a:cxn>
              <a:cxn ang="0">
                <a:pos x="connsiteX2" y="connsiteY2"/>
              </a:cxn>
            </a:cxnLst>
            <a:rect l="l" t="t" r="r" b="b"/>
            <a:pathLst>
              <a:path w="833708" h="783167">
                <a:moveTo>
                  <a:pt x="833708" y="783167"/>
                </a:moveTo>
                <a:cubicBezTo>
                  <a:pt x="604623" y="708731"/>
                  <a:pt x="504464" y="596194"/>
                  <a:pt x="365513" y="465666"/>
                </a:cubicBezTo>
                <a:cubicBezTo>
                  <a:pt x="226562" y="335138"/>
                  <a:pt x="76149" y="97014"/>
                  <a:pt x="0" y="0"/>
                </a:cubicBezTo>
              </a:path>
            </a:pathLst>
          </a:custGeom>
          <a:ln w="28575">
            <a:solidFill>
              <a:srgbClr val="FF0000"/>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9" name="Forme libre 88"/>
          <p:cNvSpPr/>
          <p:nvPr/>
        </p:nvSpPr>
        <p:spPr>
          <a:xfrm rot="269678">
            <a:off x="6558736" y="3648443"/>
            <a:ext cx="403016" cy="829319"/>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47058 w 382035"/>
              <a:gd name="connsiteY0" fmla="*/ 0 h 727973"/>
              <a:gd name="connsiteX1" fmla="*/ 382035 w 382035"/>
              <a:gd name="connsiteY1" fmla="*/ 312523 h 727973"/>
              <a:gd name="connsiteX2" fmla="*/ 315403 w 382035"/>
              <a:gd name="connsiteY2" fmla="*/ 727973 h 727973"/>
              <a:gd name="connsiteX3" fmla="*/ 0 w 382035"/>
              <a:gd name="connsiteY3" fmla="*/ 388796 h 727973"/>
              <a:gd name="connsiteX4" fmla="*/ 40554 w 382035"/>
              <a:gd name="connsiteY4" fmla="*/ 24995 h 727973"/>
              <a:gd name="connsiteX0" fmla="*/ 49529 w 384506"/>
              <a:gd name="connsiteY0" fmla="*/ 0 h 727973"/>
              <a:gd name="connsiteX1" fmla="*/ 384506 w 384506"/>
              <a:gd name="connsiteY1" fmla="*/ 312523 h 727973"/>
              <a:gd name="connsiteX2" fmla="*/ 317874 w 384506"/>
              <a:gd name="connsiteY2" fmla="*/ 727973 h 727973"/>
              <a:gd name="connsiteX3" fmla="*/ 0 w 384506"/>
              <a:gd name="connsiteY3" fmla="*/ 415916 h 727973"/>
              <a:gd name="connsiteX4" fmla="*/ 43025 w 384506"/>
              <a:gd name="connsiteY4" fmla="*/ 24995 h 727973"/>
              <a:gd name="connsiteX0" fmla="*/ 49529 w 401978"/>
              <a:gd name="connsiteY0" fmla="*/ 0 h 823507"/>
              <a:gd name="connsiteX1" fmla="*/ 384506 w 401978"/>
              <a:gd name="connsiteY1" fmla="*/ 312523 h 823507"/>
              <a:gd name="connsiteX2" fmla="*/ 401978 w 401978"/>
              <a:gd name="connsiteY2" fmla="*/ 823507 h 823507"/>
              <a:gd name="connsiteX3" fmla="*/ 0 w 401978"/>
              <a:gd name="connsiteY3" fmla="*/ 415916 h 823507"/>
              <a:gd name="connsiteX4" fmla="*/ 43025 w 401978"/>
              <a:gd name="connsiteY4" fmla="*/ 24995 h 823507"/>
              <a:gd name="connsiteX0" fmla="*/ 7702 w 360151"/>
              <a:gd name="connsiteY0" fmla="*/ 0 h 823507"/>
              <a:gd name="connsiteX1" fmla="*/ 342679 w 360151"/>
              <a:gd name="connsiteY1" fmla="*/ 312523 h 823507"/>
              <a:gd name="connsiteX2" fmla="*/ 360151 w 360151"/>
              <a:gd name="connsiteY2" fmla="*/ 823507 h 823507"/>
              <a:gd name="connsiteX3" fmla="*/ 3377 w 360151"/>
              <a:gd name="connsiteY3" fmla="*/ 471514 h 823507"/>
              <a:gd name="connsiteX4" fmla="*/ 1198 w 360151"/>
              <a:gd name="connsiteY4" fmla="*/ 24995 h 823507"/>
              <a:gd name="connsiteX0" fmla="*/ 7702 w 356193"/>
              <a:gd name="connsiteY0" fmla="*/ 0 h 770568"/>
              <a:gd name="connsiteX1" fmla="*/ 342679 w 356193"/>
              <a:gd name="connsiteY1" fmla="*/ 312523 h 770568"/>
              <a:gd name="connsiteX2" fmla="*/ 356193 w 356193"/>
              <a:gd name="connsiteY2" fmla="*/ 770568 h 770568"/>
              <a:gd name="connsiteX3" fmla="*/ 3377 w 356193"/>
              <a:gd name="connsiteY3" fmla="*/ 471514 h 770568"/>
              <a:gd name="connsiteX4" fmla="*/ 1198 w 356193"/>
              <a:gd name="connsiteY4" fmla="*/ 24995 h 770568"/>
              <a:gd name="connsiteX0" fmla="*/ 7702 w 356193"/>
              <a:gd name="connsiteY0" fmla="*/ 0 h 770568"/>
              <a:gd name="connsiteX1" fmla="*/ 340921 w 356193"/>
              <a:gd name="connsiteY1" fmla="*/ 288995 h 770568"/>
              <a:gd name="connsiteX2" fmla="*/ 356193 w 356193"/>
              <a:gd name="connsiteY2" fmla="*/ 770568 h 770568"/>
              <a:gd name="connsiteX3" fmla="*/ 3377 w 356193"/>
              <a:gd name="connsiteY3" fmla="*/ 471514 h 770568"/>
              <a:gd name="connsiteX4" fmla="*/ 1198 w 356193"/>
              <a:gd name="connsiteY4" fmla="*/ 24995 h 770568"/>
              <a:gd name="connsiteX0" fmla="*/ 7702 w 356193"/>
              <a:gd name="connsiteY0" fmla="*/ 0 h 770568"/>
              <a:gd name="connsiteX1" fmla="*/ 340921 w 356193"/>
              <a:gd name="connsiteY1" fmla="*/ 288995 h 770568"/>
              <a:gd name="connsiteX2" fmla="*/ 356193 w 356193"/>
              <a:gd name="connsiteY2" fmla="*/ 770568 h 770568"/>
              <a:gd name="connsiteX3" fmla="*/ 5576 w 356193"/>
              <a:gd name="connsiteY3" fmla="*/ 500924 h 770568"/>
              <a:gd name="connsiteX4" fmla="*/ 1198 w 356193"/>
              <a:gd name="connsiteY4" fmla="*/ 24995 h 77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193" h="770568">
                <a:moveTo>
                  <a:pt x="7702" y="0"/>
                </a:moveTo>
                <a:lnTo>
                  <a:pt x="340921" y="288995"/>
                </a:lnTo>
                <a:lnTo>
                  <a:pt x="356193" y="770568"/>
                </a:lnTo>
                <a:lnTo>
                  <a:pt x="5576" y="500924"/>
                </a:lnTo>
                <a:cubicBezTo>
                  <a:pt x="6457" y="441021"/>
                  <a:pt x="0" y="82809"/>
                  <a:pt x="1198" y="24995"/>
                </a:cubicBezTo>
              </a:path>
            </a:pathLst>
          </a:custGeom>
          <a:solidFill>
            <a:srgbClr val="FFC000">
              <a:alpha val="30196"/>
            </a:srgb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4" name="Connecteur droit avec flèche 73"/>
          <p:cNvCxnSpPr>
            <a:endCxn id="72" idx="6"/>
          </p:cNvCxnSpPr>
          <p:nvPr/>
        </p:nvCxnSpPr>
        <p:spPr>
          <a:xfrm rot="10800000" flipV="1">
            <a:off x="3646909" y="3750735"/>
            <a:ext cx="1657459" cy="188110"/>
          </a:xfrm>
          <a:prstGeom prst="straightConnector1">
            <a:avLst/>
          </a:prstGeom>
          <a:ln w="38100" cmpd="dbl">
            <a:solidFill>
              <a:srgbClr val="008000"/>
            </a:solidFill>
            <a:headEnd type="arrow" w="med" len="sm"/>
            <a:tailEnd type="none" w="med" len="med"/>
          </a:ln>
        </p:spPr>
        <p:style>
          <a:lnRef idx="1">
            <a:schemeClr val="accent1"/>
          </a:lnRef>
          <a:fillRef idx="0">
            <a:schemeClr val="accent1"/>
          </a:fillRef>
          <a:effectRef idx="0">
            <a:schemeClr val="accent1"/>
          </a:effectRef>
          <a:fontRef idx="minor">
            <a:schemeClr val="tx1"/>
          </a:fontRef>
        </p:style>
      </p:cxnSp>
      <p:sp>
        <p:nvSpPr>
          <p:cNvPr id="103" name="Ellipse 102"/>
          <p:cNvSpPr/>
          <p:nvPr/>
        </p:nvSpPr>
        <p:spPr>
          <a:xfrm flipH="1" flipV="1">
            <a:off x="4195942" y="4807544"/>
            <a:ext cx="154824" cy="75235"/>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4" name="Forme libre 103"/>
          <p:cNvSpPr/>
          <p:nvPr/>
        </p:nvSpPr>
        <p:spPr>
          <a:xfrm flipH="1">
            <a:off x="4603197" y="3750733"/>
            <a:ext cx="760436" cy="628016"/>
          </a:xfrm>
          <a:custGeom>
            <a:avLst/>
            <a:gdLst>
              <a:gd name="connsiteX0" fmla="*/ 588433 w 588433"/>
              <a:gd name="connsiteY0" fmla="*/ 783167 h 783167"/>
              <a:gd name="connsiteX1" fmla="*/ 296333 w 588433"/>
              <a:gd name="connsiteY1" fmla="*/ 232833 h 783167"/>
              <a:gd name="connsiteX2" fmla="*/ 0 w 588433"/>
              <a:gd name="connsiteY2" fmla="*/ 0 h 783167"/>
              <a:gd name="connsiteX3" fmla="*/ 0 w 588433"/>
              <a:gd name="connsiteY3" fmla="*/ 0 h 783167"/>
              <a:gd name="connsiteX0" fmla="*/ 588433 w 588433"/>
              <a:gd name="connsiteY0" fmla="*/ 783167 h 783167"/>
              <a:gd name="connsiteX1" fmla="*/ 227541 w 588433"/>
              <a:gd name="connsiteY1" fmla="*/ 475676 h 783167"/>
              <a:gd name="connsiteX2" fmla="*/ 0 w 588433"/>
              <a:gd name="connsiteY2" fmla="*/ 0 h 783167"/>
              <a:gd name="connsiteX3" fmla="*/ 0 w 588433"/>
              <a:gd name="connsiteY3" fmla="*/ 0 h 783167"/>
              <a:gd name="connsiteX0" fmla="*/ 588433 w 588433"/>
              <a:gd name="connsiteY0" fmla="*/ 783167 h 783167"/>
              <a:gd name="connsiteX1" fmla="*/ 227541 w 588433"/>
              <a:gd name="connsiteY1" fmla="*/ 475676 h 783167"/>
              <a:gd name="connsiteX2" fmla="*/ 0 w 588433"/>
              <a:gd name="connsiteY2" fmla="*/ 0 h 783167"/>
              <a:gd name="connsiteX3" fmla="*/ 0 w 588433"/>
              <a:gd name="connsiteY3" fmla="*/ 0 h 783167"/>
            </a:gdLst>
            <a:ahLst/>
            <a:cxnLst>
              <a:cxn ang="0">
                <a:pos x="connsiteX0" y="connsiteY0"/>
              </a:cxn>
              <a:cxn ang="0">
                <a:pos x="connsiteX1" y="connsiteY1"/>
              </a:cxn>
              <a:cxn ang="0">
                <a:pos x="connsiteX2" y="connsiteY2"/>
              </a:cxn>
              <a:cxn ang="0">
                <a:pos x="connsiteX3" y="connsiteY3"/>
              </a:cxn>
            </a:cxnLst>
            <a:rect l="l" t="t" r="r" b="b"/>
            <a:pathLst>
              <a:path w="588433" h="783167">
                <a:moveTo>
                  <a:pt x="588433" y="783167"/>
                </a:moveTo>
                <a:cubicBezTo>
                  <a:pt x="461937" y="684128"/>
                  <a:pt x="325613" y="606204"/>
                  <a:pt x="227541" y="475676"/>
                </a:cubicBezTo>
                <a:cubicBezTo>
                  <a:pt x="129469" y="345148"/>
                  <a:pt x="37923" y="79279"/>
                  <a:pt x="0" y="0"/>
                </a:cubicBezTo>
                <a:lnTo>
                  <a:pt x="0" y="0"/>
                </a:lnTo>
              </a:path>
            </a:pathLst>
          </a:custGeom>
          <a:ln w="28575">
            <a:solidFill>
              <a:srgbClr val="FF0000"/>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6" name="Forme libre 105"/>
          <p:cNvSpPr/>
          <p:nvPr/>
        </p:nvSpPr>
        <p:spPr>
          <a:xfrm>
            <a:off x="3905956" y="3204633"/>
            <a:ext cx="839611" cy="1591734"/>
          </a:xfrm>
          <a:custGeom>
            <a:avLst/>
            <a:gdLst>
              <a:gd name="connsiteX0" fmla="*/ 759177 w 759177"/>
              <a:gd name="connsiteY0" fmla="*/ 0 h 1617134"/>
              <a:gd name="connsiteX1" fmla="*/ 77611 w 759177"/>
              <a:gd name="connsiteY1" fmla="*/ 939800 h 1617134"/>
              <a:gd name="connsiteX2" fmla="*/ 293511 w 759177"/>
              <a:gd name="connsiteY2" fmla="*/ 1617134 h 1617134"/>
              <a:gd name="connsiteX3" fmla="*/ 293511 w 759177"/>
              <a:gd name="connsiteY3" fmla="*/ 1617134 h 1617134"/>
            </a:gdLst>
            <a:ahLst/>
            <a:cxnLst>
              <a:cxn ang="0">
                <a:pos x="connsiteX0" y="connsiteY0"/>
              </a:cxn>
              <a:cxn ang="0">
                <a:pos x="connsiteX1" y="connsiteY1"/>
              </a:cxn>
              <a:cxn ang="0">
                <a:pos x="connsiteX2" y="connsiteY2"/>
              </a:cxn>
              <a:cxn ang="0">
                <a:pos x="connsiteX3" y="connsiteY3"/>
              </a:cxn>
            </a:cxnLst>
            <a:rect l="l" t="t" r="r" b="b"/>
            <a:pathLst>
              <a:path w="759177" h="1617134">
                <a:moveTo>
                  <a:pt x="759177" y="0"/>
                </a:moveTo>
                <a:cubicBezTo>
                  <a:pt x="457199" y="335139"/>
                  <a:pt x="155222" y="670278"/>
                  <a:pt x="77611" y="939800"/>
                </a:cubicBezTo>
                <a:cubicBezTo>
                  <a:pt x="0" y="1209322"/>
                  <a:pt x="293511" y="1617134"/>
                  <a:pt x="293511" y="1617134"/>
                </a:cubicBezTo>
                <a:lnTo>
                  <a:pt x="293511" y="1617134"/>
                </a:lnTo>
              </a:path>
            </a:pathLst>
          </a:custGeom>
          <a:ln w="22225">
            <a:solidFill>
              <a:srgbClr val="0070C0"/>
            </a:solidFill>
            <a:prstDash val="dash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7" name="Ellipse 106"/>
          <p:cNvSpPr/>
          <p:nvPr/>
        </p:nvSpPr>
        <p:spPr>
          <a:xfrm>
            <a:off x="5438017" y="4018852"/>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8" name="Forme libre 107"/>
          <p:cNvSpPr/>
          <p:nvPr/>
        </p:nvSpPr>
        <p:spPr>
          <a:xfrm>
            <a:off x="4483100" y="3500967"/>
            <a:ext cx="503767" cy="808566"/>
          </a:xfrm>
          <a:custGeom>
            <a:avLst/>
            <a:gdLst>
              <a:gd name="connsiteX0" fmla="*/ 503767 w 503767"/>
              <a:gd name="connsiteY0" fmla="*/ 0 h 808566"/>
              <a:gd name="connsiteX1" fmla="*/ 97367 w 503767"/>
              <a:gd name="connsiteY1" fmla="*/ 245533 h 808566"/>
              <a:gd name="connsiteX2" fmla="*/ 0 w 503767"/>
              <a:gd name="connsiteY2" fmla="*/ 808566 h 808566"/>
              <a:gd name="connsiteX3" fmla="*/ 0 w 503767"/>
              <a:gd name="connsiteY3" fmla="*/ 808566 h 808566"/>
            </a:gdLst>
            <a:ahLst/>
            <a:cxnLst>
              <a:cxn ang="0">
                <a:pos x="connsiteX0" y="connsiteY0"/>
              </a:cxn>
              <a:cxn ang="0">
                <a:pos x="connsiteX1" y="connsiteY1"/>
              </a:cxn>
              <a:cxn ang="0">
                <a:pos x="connsiteX2" y="connsiteY2"/>
              </a:cxn>
              <a:cxn ang="0">
                <a:pos x="connsiteX3" y="connsiteY3"/>
              </a:cxn>
            </a:cxnLst>
            <a:rect l="l" t="t" r="r" b="b"/>
            <a:pathLst>
              <a:path w="503767" h="808566">
                <a:moveTo>
                  <a:pt x="503767" y="0"/>
                </a:moveTo>
                <a:cubicBezTo>
                  <a:pt x="342547" y="55386"/>
                  <a:pt x="181328" y="110772"/>
                  <a:pt x="97367" y="245533"/>
                </a:cubicBezTo>
                <a:cubicBezTo>
                  <a:pt x="13406" y="380294"/>
                  <a:pt x="0" y="808566"/>
                  <a:pt x="0" y="808566"/>
                </a:cubicBezTo>
                <a:lnTo>
                  <a:pt x="0" y="808566"/>
                </a:lnTo>
              </a:path>
            </a:pathLst>
          </a:custGeom>
          <a:ln w="22225">
            <a:solidFill>
              <a:srgbClr val="0070C0"/>
            </a:solidFill>
            <a:prstDash val="dash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0" name="Connecteur droit avec flèche 69"/>
          <p:cNvCxnSpPr>
            <a:stCxn id="107" idx="1"/>
            <a:endCxn id="81" idx="4"/>
          </p:cNvCxnSpPr>
          <p:nvPr/>
        </p:nvCxnSpPr>
        <p:spPr>
          <a:xfrm rot="16200000" flipH="1" flipV="1">
            <a:off x="4455284" y="3089099"/>
            <a:ext cx="52981" cy="19258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Ellipse 68"/>
          <p:cNvSpPr/>
          <p:nvPr/>
        </p:nvSpPr>
        <p:spPr>
          <a:xfrm>
            <a:off x="6835629" y="4076790"/>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3" name="Ellipse 62"/>
          <p:cNvSpPr/>
          <p:nvPr/>
        </p:nvSpPr>
        <p:spPr>
          <a:xfrm>
            <a:off x="5440748" y="4015752"/>
            <a:ext cx="45719" cy="45719"/>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6" name="ZoneTexte 65"/>
          <p:cNvSpPr txBox="1"/>
          <p:nvPr/>
        </p:nvSpPr>
        <p:spPr>
          <a:xfrm>
            <a:off x="7033361" y="319808"/>
            <a:ext cx="989373" cy="584775"/>
          </a:xfrm>
          <a:prstGeom prst="rect">
            <a:avLst/>
          </a:prstGeom>
          <a:solidFill>
            <a:schemeClr val="accent1">
              <a:lumMod val="20000"/>
              <a:lumOff val="80000"/>
            </a:schemeClr>
          </a:solidFill>
        </p:spPr>
        <p:txBody>
          <a:bodyPr wrap="none" rtlCol="0">
            <a:spAutoFit/>
          </a:bodyPr>
          <a:lstStyle/>
          <a:p>
            <a:r>
              <a:rPr lang="fr-FR" sz="1600" b="1" dirty="0"/>
              <a:t>- </a:t>
            </a:r>
            <a:r>
              <a:rPr lang="fr-FR" sz="1600" b="1" dirty="0" err="1"/>
              <a:t>recall</a:t>
            </a:r>
            <a:endParaRPr lang="fr-FR" sz="1600" b="1" dirty="0"/>
          </a:p>
          <a:p>
            <a:r>
              <a:rPr lang="fr-FR" sz="1600" b="1" dirty="0"/>
              <a:t>- </a:t>
            </a:r>
            <a:r>
              <a:rPr lang="fr-FR" sz="1600" b="1" dirty="0" err="1"/>
              <a:t>learning</a:t>
            </a:r>
            <a:endParaRPr lang="fr-FR" sz="1600" b="1" dirty="0"/>
          </a:p>
        </p:txBody>
      </p:sp>
      <p:sp>
        <p:nvSpPr>
          <p:cNvPr id="67" name="ZoneTexte 66"/>
          <p:cNvSpPr txBox="1"/>
          <p:nvPr/>
        </p:nvSpPr>
        <p:spPr>
          <a:xfrm>
            <a:off x="614172" y="0"/>
            <a:ext cx="2632067" cy="461665"/>
          </a:xfrm>
          <a:prstGeom prst="rect">
            <a:avLst/>
          </a:prstGeom>
          <a:noFill/>
        </p:spPr>
        <p:txBody>
          <a:bodyPr wrap="none" rtlCol="0">
            <a:spAutoFit/>
          </a:bodyPr>
          <a:lstStyle/>
          <a:p>
            <a:r>
              <a:rPr lang="fr-FR" sz="2400" b="1" dirty="0"/>
              <a:t>Nursing Home 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up)">
                                      <p:cBhvr>
                                        <p:cTn id="7" dur="2000"/>
                                        <p:tgtEl>
                                          <p:spTgt spid="108"/>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wipe(left)">
                                      <p:cBhvr>
                                        <p:cTn id="14" dur="2000"/>
                                        <p:tgtEl>
                                          <p:spTgt spid="104"/>
                                        </p:tgtEl>
                                      </p:cBhvr>
                                    </p:animEffect>
                                  </p:childTnLst>
                                </p:cTn>
                              </p:par>
                            </p:childTnLst>
                          </p:cTn>
                        </p:par>
                        <p:par>
                          <p:cTn id="15" fill="hold">
                            <p:stCondLst>
                              <p:cond delay="4000"/>
                            </p:stCondLst>
                            <p:childTnLst>
                              <p:par>
                                <p:cTn id="16" presetID="1"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childTnLst>
                          </p:cTn>
                        </p:par>
                        <p:par>
                          <p:cTn id="18" fill="hold">
                            <p:stCondLst>
                              <p:cond delay="40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2000"/>
                                        <p:tgtEl>
                                          <p:spTgt spid="7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wipe(up)">
                                      <p:cBhvr>
                                        <p:cTn id="26" dur="2000"/>
                                        <p:tgtEl>
                                          <p:spTgt spid="106"/>
                                        </p:tgtEl>
                                      </p:cBhvr>
                                    </p:animEffec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2000"/>
                                        <p:tgtEl>
                                          <p:spTgt spid="37"/>
                                        </p:tgtEl>
                                      </p:cBhvr>
                                    </p:animEffect>
                                  </p:childTnLst>
                                </p:cTn>
                              </p:par>
                            </p:childTnLst>
                          </p:cTn>
                        </p:par>
                        <p:par>
                          <p:cTn id="34" fill="hold">
                            <p:stCondLst>
                              <p:cond delay="4000"/>
                            </p:stCondLst>
                            <p:childTnLst>
                              <p:par>
                                <p:cTn id="35" presetID="1" presetClass="entr" presetSubtype="0"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par>
                          <p:cTn id="37" fill="hold">
                            <p:stCondLst>
                              <p:cond delay="4000"/>
                            </p:stCondLst>
                            <p:childTnLst>
                              <p:par>
                                <p:cTn id="38" presetID="22" presetClass="entr" presetSubtype="2"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right)">
                                      <p:cBhvr>
                                        <p:cTn id="40" dur="2000"/>
                                        <p:tgtEl>
                                          <p:spTgt spid="70"/>
                                        </p:tgtEl>
                                      </p:cBhvr>
                                    </p:animEffect>
                                  </p:childTnLst>
                                </p:cTn>
                              </p:par>
                            </p:childTnLst>
                          </p:cTn>
                        </p:par>
                        <p:par>
                          <p:cTn id="41" fill="hold">
                            <p:stCondLst>
                              <p:cond delay="6000"/>
                            </p:stCondLst>
                            <p:childTnLst>
                              <p:par>
                                <p:cTn id="42" presetID="10" presetClass="entr" presetSubtype="0" fill="hold" grpId="0"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2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81" grpId="0" animBg="1"/>
      <p:bldP spid="62" grpId="0" animBg="1"/>
      <p:bldP spid="37" grpId="0" animBg="1"/>
      <p:bldP spid="103" grpId="0" animBg="1"/>
      <p:bldP spid="104" grpId="0" animBg="1"/>
      <p:bldP spid="106" grpId="0" animBg="1"/>
      <p:bldP spid="108"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e libre 20"/>
          <p:cNvSpPr/>
          <p:nvPr/>
        </p:nvSpPr>
        <p:spPr>
          <a:xfrm>
            <a:off x="5264344" y="3394744"/>
            <a:ext cx="317133" cy="945762"/>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83220 h 734714"/>
              <a:gd name="connsiteX4" fmla="*/ 5285 w 317133"/>
              <a:gd name="connsiteY4" fmla="*/ 0 h 734714"/>
              <a:gd name="connsiteX0" fmla="*/ 7247 w 317133"/>
              <a:gd name="connsiteY0" fmla="*/ 7899 h 734714"/>
              <a:gd name="connsiteX1" fmla="*/ 317133 w 317133"/>
              <a:gd name="connsiteY1" fmla="*/ 265552 h 734714"/>
              <a:gd name="connsiteX2" fmla="*/ 303936 w 317133"/>
              <a:gd name="connsiteY2" fmla="*/ 734714 h 734714"/>
              <a:gd name="connsiteX3" fmla="*/ 0 w 317133"/>
              <a:gd name="connsiteY3" fmla="*/ 383220 h 734714"/>
              <a:gd name="connsiteX4" fmla="*/ 5285 w 317133"/>
              <a:gd name="connsiteY4" fmla="*/ 0 h 734714"/>
              <a:gd name="connsiteX0" fmla="*/ 7247 w 317133"/>
              <a:gd name="connsiteY0" fmla="*/ 7899 h 734714"/>
              <a:gd name="connsiteX1" fmla="*/ 317133 w 317133"/>
              <a:gd name="connsiteY1" fmla="*/ 265552 h 734714"/>
              <a:gd name="connsiteX2" fmla="*/ 303936 w 317133"/>
              <a:gd name="connsiteY2" fmla="*/ 734714 h 734714"/>
              <a:gd name="connsiteX3" fmla="*/ 0 w 317133"/>
              <a:gd name="connsiteY3" fmla="*/ 468643 h 734714"/>
              <a:gd name="connsiteX4" fmla="*/ 5285 w 317133"/>
              <a:gd name="connsiteY4" fmla="*/ 0 h 734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33" h="734714">
                <a:moveTo>
                  <a:pt x="7247" y="7899"/>
                </a:moveTo>
                <a:lnTo>
                  <a:pt x="317133" y="265552"/>
                </a:lnTo>
                <a:lnTo>
                  <a:pt x="303936" y="734714"/>
                </a:lnTo>
                <a:lnTo>
                  <a:pt x="0" y="468643"/>
                </a:lnTo>
                <a:cubicBezTo>
                  <a:pt x="1762" y="348837"/>
                  <a:pt x="3523" y="119806"/>
                  <a:pt x="5285" y="0"/>
                </a:cubicBezTo>
              </a:path>
            </a:pathLst>
          </a:custGeom>
          <a:solidFill>
            <a:schemeClr val="bg1">
              <a:lumMod val="50000"/>
              <a:alpha val="36078"/>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Forme libre 22"/>
          <p:cNvSpPr/>
          <p:nvPr/>
        </p:nvSpPr>
        <p:spPr>
          <a:xfrm rot="21312923">
            <a:off x="5678890" y="2813046"/>
            <a:ext cx="360232" cy="826531"/>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50920 w 360232"/>
              <a:gd name="connsiteY0" fmla="*/ 0 h 727973"/>
              <a:gd name="connsiteX1" fmla="*/ 360232 w 360232"/>
              <a:gd name="connsiteY1" fmla="*/ 314452 h 727973"/>
              <a:gd name="connsiteX2" fmla="*/ 319265 w 360232"/>
              <a:gd name="connsiteY2" fmla="*/ 727973 h 727973"/>
              <a:gd name="connsiteX3" fmla="*/ 0 w 360232"/>
              <a:gd name="connsiteY3" fmla="*/ 430301 h 727973"/>
              <a:gd name="connsiteX4" fmla="*/ 44416 w 360232"/>
              <a:gd name="connsiteY4" fmla="*/ 24995 h 727973"/>
              <a:gd name="connsiteX0" fmla="*/ 50920 w 360232"/>
              <a:gd name="connsiteY0" fmla="*/ 0 h 743538"/>
              <a:gd name="connsiteX1" fmla="*/ 360232 w 360232"/>
              <a:gd name="connsiteY1" fmla="*/ 314452 h 743538"/>
              <a:gd name="connsiteX2" fmla="*/ 317816 w 360232"/>
              <a:gd name="connsiteY2" fmla="*/ 743538 h 743538"/>
              <a:gd name="connsiteX3" fmla="*/ 0 w 360232"/>
              <a:gd name="connsiteY3" fmla="*/ 430301 h 743538"/>
              <a:gd name="connsiteX4" fmla="*/ 44416 w 360232"/>
              <a:gd name="connsiteY4" fmla="*/ 24995 h 74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32" h="743538">
                <a:moveTo>
                  <a:pt x="50920" y="0"/>
                </a:moveTo>
                <a:lnTo>
                  <a:pt x="360232" y="314452"/>
                </a:lnTo>
                <a:lnTo>
                  <a:pt x="317816" y="743538"/>
                </a:lnTo>
                <a:lnTo>
                  <a:pt x="0" y="430301"/>
                </a:lnTo>
                <a:cubicBezTo>
                  <a:pt x="881" y="370398"/>
                  <a:pt x="43218" y="82809"/>
                  <a:pt x="44416" y="24995"/>
                </a:cubicBezTo>
              </a:path>
            </a:pathLst>
          </a:custGeom>
          <a:solidFill>
            <a:schemeClr val="accent5">
              <a:lumMod val="60000"/>
              <a:lumOff val="40000"/>
              <a:alpha val="30196"/>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3" name="Ellipse 42"/>
          <p:cNvSpPr/>
          <p:nvPr/>
        </p:nvSpPr>
        <p:spPr>
          <a:xfrm rot="19417965">
            <a:off x="2345403" y="3019577"/>
            <a:ext cx="966812" cy="261578"/>
          </a:xfrm>
          <a:prstGeom prst="ellipse">
            <a:avLst/>
          </a:prstGeom>
          <a:solidFill>
            <a:schemeClr val="accent3">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Forme libre 47"/>
          <p:cNvSpPr/>
          <p:nvPr/>
        </p:nvSpPr>
        <p:spPr>
          <a:xfrm rot="698216">
            <a:off x="3007501" y="3037020"/>
            <a:ext cx="325488" cy="425548"/>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189320 w 189320"/>
              <a:gd name="connsiteY0" fmla="*/ 73650 h 354667"/>
              <a:gd name="connsiteX1" fmla="*/ 0 w 189320"/>
              <a:gd name="connsiteY1" fmla="*/ 0 h 354667"/>
              <a:gd name="connsiteX2" fmla="*/ 27315 w 189320"/>
              <a:gd name="connsiteY2" fmla="*/ 354667 h 354667"/>
            </a:gdLst>
            <a:ahLst/>
            <a:cxnLst>
              <a:cxn ang="0">
                <a:pos x="connsiteX0" y="connsiteY0"/>
              </a:cxn>
              <a:cxn ang="0">
                <a:pos x="connsiteX1" y="connsiteY1"/>
              </a:cxn>
              <a:cxn ang="0">
                <a:pos x="connsiteX2" y="connsiteY2"/>
              </a:cxn>
            </a:cxnLst>
            <a:rect l="l" t="t" r="r" b="b"/>
            <a:pathLst>
              <a:path w="189320" h="354667">
                <a:moveTo>
                  <a:pt x="189320" y="73650"/>
                </a:moveTo>
                <a:lnTo>
                  <a:pt x="0" y="0"/>
                </a:lnTo>
                <a:lnTo>
                  <a:pt x="27315" y="354667"/>
                </a:lnTo>
              </a:path>
            </a:pathLst>
          </a:custGeom>
          <a:gradFill flip="none" rotWithShape="1">
            <a:gsLst>
              <a:gs pos="0">
                <a:srgbClr val="CFCFCF">
                  <a:shade val="30000"/>
                  <a:satMod val="115000"/>
                </a:srgbClr>
              </a:gs>
              <a:gs pos="50000">
                <a:srgbClr val="CFCFCF">
                  <a:shade val="67500"/>
                  <a:satMod val="115000"/>
                </a:srgbClr>
              </a:gs>
              <a:gs pos="100000">
                <a:srgbClr val="CFCFCF">
                  <a:shade val="100000"/>
                  <a:satMod val="115000"/>
                </a:srgbClr>
              </a:gs>
            </a:gsLst>
            <a:lin ang="162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Forme libre 24"/>
          <p:cNvSpPr/>
          <p:nvPr/>
        </p:nvSpPr>
        <p:spPr>
          <a:xfrm rot="21372293">
            <a:off x="5619855" y="2285429"/>
            <a:ext cx="495703" cy="908238"/>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90863 w 400175"/>
              <a:gd name="connsiteY0" fmla="*/ 0 h 727973"/>
              <a:gd name="connsiteX1" fmla="*/ 400175 w 400175"/>
              <a:gd name="connsiteY1" fmla="*/ 314452 h 727973"/>
              <a:gd name="connsiteX2" fmla="*/ 359208 w 400175"/>
              <a:gd name="connsiteY2" fmla="*/ 727973 h 727973"/>
              <a:gd name="connsiteX3" fmla="*/ 0 w 400175"/>
              <a:gd name="connsiteY3" fmla="*/ 428485 h 727973"/>
              <a:gd name="connsiteX4" fmla="*/ 84359 w 400175"/>
              <a:gd name="connsiteY4" fmla="*/ 24995 h 727973"/>
              <a:gd name="connsiteX0" fmla="*/ 90863 w 458668"/>
              <a:gd name="connsiteY0" fmla="*/ 0 h 812502"/>
              <a:gd name="connsiteX1" fmla="*/ 400175 w 458668"/>
              <a:gd name="connsiteY1" fmla="*/ 314452 h 812502"/>
              <a:gd name="connsiteX2" fmla="*/ 458668 w 458668"/>
              <a:gd name="connsiteY2" fmla="*/ 812502 h 812502"/>
              <a:gd name="connsiteX3" fmla="*/ 0 w 458668"/>
              <a:gd name="connsiteY3" fmla="*/ 428485 h 812502"/>
              <a:gd name="connsiteX4" fmla="*/ 84359 w 458668"/>
              <a:gd name="connsiteY4" fmla="*/ 24995 h 812502"/>
              <a:gd name="connsiteX0" fmla="*/ 90863 w 507223"/>
              <a:gd name="connsiteY0" fmla="*/ 0 h 812502"/>
              <a:gd name="connsiteX1" fmla="*/ 400175 w 507223"/>
              <a:gd name="connsiteY1" fmla="*/ 314452 h 812502"/>
              <a:gd name="connsiteX2" fmla="*/ 507223 w 507223"/>
              <a:gd name="connsiteY2" fmla="*/ 300782 h 812502"/>
              <a:gd name="connsiteX3" fmla="*/ 458668 w 507223"/>
              <a:gd name="connsiteY3" fmla="*/ 812502 h 812502"/>
              <a:gd name="connsiteX4" fmla="*/ 0 w 507223"/>
              <a:gd name="connsiteY4" fmla="*/ 428485 h 812502"/>
              <a:gd name="connsiteX5" fmla="*/ 84359 w 507223"/>
              <a:gd name="connsiteY5" fmla="*/ 24995 h 812502"/>
              <a:gd name="connsiteX0" fmla="*/ 61796 w 507223"/>
              <a:gd name="connsiteY0" fmla="*/ 0 h 897772"/>
              <a:gd name="connsiteX1" fmla="*/ 400175 w 507223"/>
              <a:gd name="connsiteY1" fmla="*/ 399722 h 897772"/>
              <a:gd name="connsiteX2" fmla="*/ 507223 w 507223"/>
              <a:gd name="connsiteY2" fmla="*/ 386052 h 897772"/>
              <a:gd name="connsiteX3" fmla="*/ 458668 w 507223"/>
              <a:gd name="connsiteY3" fmla="*/ 897772 h 897772"/>
              <a:gd name="connsiteX4" fmla="*/ 0 w 507223"/>
              <a:gd name="connsiteY4" fmla="*/ 513755 h 897772"/>
              <a:gd name="connsiteX5" fmla="*/ 84359 w 507223"/>
              <a:gd name="connsiteY5" fmla="*/ 110265 h 897772"/>
              <a:gd name="connsiteX0" fmla="*/ 61796 w 507223"/>
              <a:gd name="connsiteY0" fmla="*/ 0 h 897772"/>
              <a:gd name="connsiteX1" fmla="*/ 400175 w 507223"/>
              <a:gd name="connsiteY1" fmla="*/ 399722 h 897772"/>
              <a:gd name="connsiteX2" fmla="*/ 507223 w 507223"/>
              <a:gd name="connsiteY2" fmla="*/ 386052 h 897772"/>
              <a:gd name="connsiteX3" fmla="*/ 458668 w 507223"/>
              <a:gd name="connsiteY3" fmla="*/ 897772 h 897772"/>
              <a:gd name="connsiteX4" fmla="*/ 0 w 507223"/>
              <a:gd name="connsiteY4" fmla="*/ 513755 h 897772"/>
              <a:gd name="connsiteX5" fmla="*/ 69431 w 507223"/>
              <a:gd name="connsiteY5" fmla="*/ 16854 h 897772"/>
              <a:gd name="connsiteX0" fmla="*/ 61796 w 507223"/>
              <a:gd name="connsiteY0" fmla="*/ 0 h 897772"/>
              <a:gd name="connsiteX1" fmla="*/ 507223 w 507223"/>
              <a:gd name="connsiteY1" fmla="*/ 386052 h 897772"/>
              <a:gd name="connsiteX2" fmla="*/ 458668 w 507223"/>
              <a:gd name="connsiteY2" fmla="*/ 897772 h 897772"/>
              <a:gd name="connsiteX3" fmla="*/ 0 w 507223"/>
              <a:gd name="connsiteY3" fmla="*/ 513755 h 897772"/>
              <a:gd name="connsiteX4" fmla="*/ 69431 w 507223"/>
              <a:gd name="connsiteY4" fmla="*/ 16854 h 897772"/>
              <a:gd name="connsiteX0" fmla="*/ 59115 w 504542"/>
              <a:gd name="connsiteY0" fmla="*/ 0 h 897772"/>
              <a:gd name="connsiteX1" fmla="*/ 504542 w 504542"/>
              <a:gd name="connsiteY1" fmla="*/ 386052 h 897772"/>
              <a:gd name="connsiteX2" fmla="*/ 455987 w 504542"/>
              <a:gd name="connsiteY2" fmla="*/ 897772 h 897772"/>
              <a:gd name="connsiteX3" fmla="*/ 0 w 504542"/>
              <a:gd name="connsiteY3" fmla="*/ 472632 h 897772"/>
              <a:gd name="connsiteX4" fmla="*/ 66750 w 504542"/>
              <a:gd name="connsiteY4" fmla="*/ 16854 h 897772"/>
              <a:gd name="connsiteX0" fmla="*/ 50276 w 495703"/>
              <a:gd name="connsiteY0" fmla="*/ 0 h 897772"/>
              <a:gd name="connsiteX1" fmla="*/ 495703 w 495703"/>
              <a:gd name="connsiteY1" fmla="*/ 386052 h 897772"/>
              <a:gd name="connsiteX2" fmla="*/ 447148 w 495703"/>
              <a:gd name="connsiteY2" fmla="*/ 897772 h 897772"/>
              <a:gd name="connsiteX3" fmla="*/ 0 w 495703"/>
              <a:gd name="connsiteY3" fmla="*/ 426024 h 897772"/>
              <a:gd name="connsiteX4" fmla="*/ 57911 w 495703"/>
              <a:gd name="connsiteY4" fmla="*/ 16854 h 897772"/>
              <a:gd name="connsiteX0" fmla="*/ 50276 w 495703"/>
              <a:gd name="connsiteY0" fmla="*/ 26218 h 923990"/>
              <a:gd name="connsiteX1" fmla="*/ 495703 w 495703"/>
              <a:gd name="connsiteY1" fmla="*/ 412270 h 923990"/>
              <a:gd name="connsiteX2" fmla="*/ 447148 w 495703"/>
              <a:gd name="connsiteY2" fmla="*/ 923990 h 923990"/>
              <a:gd name="connsiteX3" fmla="*/ 0 w 495703"/>
              <a:gd name="connsiteY3" fmla="*/ 452242 h 923990"/>
              <a:gd name="connsiteX4" fmla="*/ 31719 w 495703"/>
              <a:gd name="connsiteY4" fmla="*/ 0 h 9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703" h="923990">
                <a:moveTo>
                  <a:pt x="50276" y="26218"/>
                </a:moveTo>
                <a:lnTo>
                  <a:pt x="495703" y="412270"/>
                </a:lnTo>
                <a:lnTo>
                  <a:pt x="447148" y="923990"/>
                </a:lnTo>
                <a:lnTo>
                  <a:pt x="0" y="452242"/>
                </a:lnTo>
                <a:cubicBezTo>
                  <a:pt x="881" y="392339"/>
                  <a:pt x="30521" y="57814"/>
                  <a:pt x="31719" y="0"/>
                </a:cubicBezTo>
              </a:path>
            </a:pathLst>
          </a:custGeom>
          <a:solidFill>
            <a:srgbClr val="FF0000">
              <a:alpha val="10980"/>
            </a:srgb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 name="Ellipse 46"/>
          <p:cNvSpPr/>
          <p:nvPr/>
        </p:nvSpPr>
        <p:spPr>
          <a:xfrm rot="19184386">
            <a:off x="2969594" y="3196442"/>
            <a:ext cx="461391" cy="260916"/>
          </a:xfrm>
          <a:prstGeom prst="ellipse">
            <a:avLst/>
          </a:prstGeom>
          <a:solidFill>
            <a:srgbClr val="DDE7F3"/>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Forme libre 40"/>
          <p:cNvSpPr/>
          <p:nvPr/>
        </p:nvSpPr>
        <p:spPr>
          <a:xfrm rot="698216">
            <a:off x="3014591" y="3448106"/>
            <a:ext cx="358512" cy="420917"/>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9320 w 339320"/>
              <a:gd name="connsiteY0" fmla="*/ 0 h 560257"/>
              <a:gd name="connsiteX1" fmla="*/ 8435 w 339320"/>
              <a:gd name="connsiteY1" fmla="*/ 209449 h 560257"/>
              <a:gd name="connsiteX2" fmla="*/ 0 w 339320"/>
              <a:gd name="connsiteY2" fmla="*/ 560257 h 560257"/>
              <a:gd name="connsiteX0" fmla="*/ 208529 w 208529"/>
              <a:gd name="connsiteY0" fmla="*/ 52487 h 350808"/>
              <a:gd name="connsiteX1" fmla="*/ 8435 w 208529"/>
              <a:gd name="connsiteY1" fmla="*/ 0 h 350808"/>
              <a:gd name="connsiteX2" fmla="*/ 0 w 208529"/>
              <a:gd name="connsiteY2" fmla="*/ 350808 h 350808"/>
            </a:gdLst>
            <a:ahLst/>
            <a:cxnLst>
              <a:cxn ang="0">
                <a:pos x="connsiteX0" y="connsiteY0"/>
              </a:cxn>
              <a:cxn ang="0">
                <a:pos x="connsiteX1" y="connsiteY1"/>
              </a:cxn>
              <a:cxn ang="0">
                <a:pos x="connsiteX2" y="connsiteY2"/>
              </a:cxn>
            </a:cxnLst>
            <a:rect l="l" t="t" r="r" b="b"/>
            <a:pathLst>
              <a:path w="208529" h="350808">
                <a:moveTo>
                  <a:pt x="208529" y="52487"/>
                </a:moveTo>
                <a:lnTo>
                  <a:pt x="8435" y="0"/>
                </a:lnTo>
                <a:lnTo>
                  <a:pt x="0" y="350808"/>
                </a:lnTo>
              </a:path>
            </a:pathLst>
          </a:cu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Forme libre 51"/>
          <p:cNvSpPr/>
          <p:nvPr/>
        </p:nvSpPr>
        <p:spPr>
          <a:xfrm rot="698216">
            <a:off x="2497750" y="3385619"/>
            <a:ext cx="313037" cy="496528"/>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94078 w 236623"/>
              <a:gd name="connsiteY1" fmla="*/ 176712 h 354667"/>
              <a:gd name="connsiteX2" fmla="*/ 0 w 236623"/>
              <a:gd name="connsiteY2" fmla="*/ 0 h 354667"/>
              <a:gd name="connsiteX3" fmla="*/ 27315 w 236623"/>
              <a:gd name="connsiteY3" fmla="*/ 354667 h 354667"/>
              <a:gd name="connsiteX0" fmla="*/ 209308 w 209308"/>
              <a:gd name="connsiteY0" fmla="*/ 68443 h 413824"/>
              <a:gd name="connsiteX1" fmla="*/ 166763 w 209308"/>
              <a:gd name="connsiteY1" fmla="*/ 235869 h 413824"/>
              <a:gd name="connsiteX2" fmla="*/ 14463 w 209308"/>
              <a:gd name="connsiteY2" fmla="*/ 0 h 413824"/>
              <a:gd name="connsiteX3" fmla="*/ 0 w 209308"/>
              <a:gd name="connsiteY3" fmla="*/ 413824 h 413824"/>
              <a:gd name="connsiteX0" fmla="*/ 191013 w 191013"/>
              <a:gd name="connsiteY0" fmla="*/ 203522 h 413824"/>
              <a:gd name="connsiteX1" fmla="*/ 166763 w 191013"/>
              <a:gd name="connsiteY1" fmla="*/ 235869 h 413824"/>
              <a:gd name="connsiteX2" fmla="*/ 14463 w 191013"/>
              <a:gd name="connsiteY2" fmla="*/ 0 h 413824"/>
              <a:gd name="connsiteX3" fmla="*/ 0 w 191013"/>
              <a:gd name="connsiteY3" fmla="*/ 413824 h 413824"/>
              <a:gd name="connsiteX0" fmla="*/ 182078 w 182078"/>
              <a:gd name="connsiteY0" fmla="*/ 263794 h 413824"/>
              <a:gd name="connsiteX1" fmla="*/ 166763 w 182078"/>
              <a:gd name="connsiteY1" fmla="*/ 235869 h 413824"/>
              <a:gd name="connsiteX2" fmla="*/ 14463 w 182078"/>
              <a:gd name="connsiteY2" fmla="*/ 0 h 413824"/>
              <a:gd name="connsiteX3" fmla="*/ 0 w 182078"/>
              <a:gd name="connsiteY3" fmla="*/ 413824 h 413824"/>
            </a:gdLst>
            <a:ahLst/>
            <a:cxnLst>
              <a:cxn ang="0">
                <a:pos x="connsiteX0" y="connsiteY0"/>
              </a:cxn>
              <a:cxn ang="0">
                <a:pos x="connsiteX1" y="connsiteY1"/>
              </a:cxn>
              <a:cxn ang="0">
                <a:pos x="connsiteX2" y="connsiteY2"/>
              </a:cxn>
              <a:cxn ang="0">
                <a:pos x="connsiteX3" y="connsiteY3"/>
              </a:cxn>
            </a:cxnLst>
            <a:rect l="l" t="t" r="r" b="b"/>
            <a:pathLst>
              <a:path w="182078" h="413824">
                <a:moveTo>
                  <a:pt x="182078" y="263794"/>
                </a:moveTo>
                <a:lnTo>
                  <a:pt x="166763" y="235869"/>
                </a:lnTo>
                <a:lnTo>
                  <a:pt x="14463" y="0"/>
                </a:lnTo>
                <a:lnTo>
                  <a:pt x="0" y="413824"/>
                </a:lnTo>
              </a:path>
            </a:pathLst>
          </a:custGeom>
          <a:gradFill flip="none" rotWithShape="1">
            <a:gsLst>
              <a:gs pos="0">
                <a:srgbClr val="FFFF85">
                  <a:shade val="30000"/>
                  <a:satMod val="115000"/>
                </a:srgbClr>
              </a:gs>
              <a:gs pos="50000">
                <a:srgbClr val="FFFF85">
                  <a:shade val="67500"/>
                  <a:satMod val="115000"/>
                </a:srgbClr>
              </a:gs>
              <a:gs pos="100000">
                <a:srgbClr val="FFFF85">
                  <a:shade val="100000"/>
                  <a:satMod val="115000"/>
                </a:srgbClr>
              </a:gs>
            </a:gsLst>
            <a:lin ang="135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Ellipse 25"/>
          <p:cNvSpPr/>
          <p:nvPr/>
        </p:nvSpPr>
        <p:spPr>
          <a:xfrm rot="19184386">
            <a:off x="2927194" y="3617951"/>
            <a:ext cx="579967" cy="296333"/>
          </a:xfrm>
          <a:prstGeom prst="ellipse">
            <a:avLst/>
          </a:prstGeom>
          <a:solidFill>
            <a:schemeClr val="accent1">
              <a:lumMod val="40000"/>
              <a:lumOff val="60000"/>
            </a:schemeClr>
          </a:solidFill>
          <a:ln w="952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Ellipse 50"/>
          <p:cNvSpPr/>
          <p:nvPr/>
        </p:nvSpPr>
        <p:spPr>
          <a:xfrm rot="19184386">
            <a:off x="2439579" y="3685288"/>
            <a:ext cx="388803" cy="296079"/>
          </a:xfrm>
          <a:prstGeom prst="ellipse">
            <a:avLst/>
          </a:prstGeom>
          <a:solidFill>
            <a:srgbClr val="FFFF85"/>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Forme libre 34"/>
          <p:cNvSpPr/>
          <p:nvPr/>
        </p:nvSpPr>
        <p:spPr>
          <a:xfrm>
            <a:off x="2190573" y="3812743"/>
            <a:ext cx="537619" cy="787363"/>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221012 h 536208"/>
              <a:gd name="connsiteX1" fmla="*/ 156505 w 241300"/>
              <a:gd name="connsiteY1" fmla="*/ 0 h 536208"/>
              <a:gd name="connsiteX2" fmla="*/ 0 w 241300"/>
              <a:gd name="connsiteY2" fmla="*/ 536208 h 536208"/>
            </a:gdLst>
            <a:ahLst/>
            <a:cxnLst>
              <a:cxn ang="0">
                <a:pos x="connsiteX0" y="connsiteY0"/>
              </a:cxn>
              <a:cxn ang="0">
                <a:pos x="connsiteX1" y="connsiteY1"/>
              </a:cxn>
              <a:cxn ang="0">
                <a:pos x="connsiteX2" y="connsiteY2"/>
              </a:cxn>
            </a:cxnLst>
            <a:rect l="l" t="t" r="r" b="b"/>
            <a:pathLst>
              <a:path w="241300" h="536208">
                <a:moveTo>
                  <a:pt x="241300" y="221012"/>
                </a:moveTo>
                <a:lnTo>
                  <a:pt x="156505" y="0"/>
                </a:lnTo>
                <a:lnTo>
                  <a:pt x="0" y="536208"/>
                </a:lnTo>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t="100000" r="100000"/>
            </a:path>
            <a:tileRect l="-100000" b="-100000"/>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Ellipse 26"/>
          <p:cNvSpPr/>
          <p:nvPr/>
        </p:nvSpPr>
        <p:spPr>
          <a:xfrm rot="19184386">
            <a:off x="2104645" y="4271344"/>
            <a:ext cx="793002" cy="296333"/>
          </a:xfrm>
          <a:prstGeom prst="ellipse">
            <a:avLst/>
          </a:prstGeom>
          <a:solidFill>
            <a:srgbClr val="B3A979"/>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Forme libre 31"/>
          <p:cNvSpPr/>
          <p:nvPr/>
        </p:nvSpPr>
        <p:spPr>
          <a:xfrm>
            <a:off x="2550391" y="4295342"/>
            <a:ext cx="241300" cy="469900"/>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Lst>
            <a:ahLst/>
            <a:cxnLst>
              <a:cxn ang="0">
                <a:pos x="connsiteX0" y="connsiteY0"/>
              </a:cxn>
              <a:cxn ang="0">
                <a:pos x="connsiteX1" y="connsiteY1"/>
              </a:cxn>
              <a:cxn ang="0">
                <a:pos x="connsiteX2" y="connsiteY2"/>
              </a:cxn>
            </a:cxnLst>
            <a:rect l="l" t="t" r="r" b="b"/>
            <a:pathLst>
              <a:path w="241300" h="469900">
                <a:moveTo>
                  <a:pt x="241300" y="313267"/>
                </a:moveTo>
                <a:lnTo>
                  <a:pt x="25401" y="0"/>
                </a:lnTo>
                <a:lnTo>
                  <a:pt x="0" y="469900"/>
                </a:lnTo>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t="100000" r="100000"/>
            </a:path>
            <a:tileRect l="-100000" b="-100000"/>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Ellipse 27"/>
          <p:cNvSpPr/>
          <p:nvPr/>
        </p:nvSpPr>
        <p:spPr>
          <a:xfrm rot="19184386">
            <a:off x="2532929" y="4643661"/>
            <a:ext cx="298783" cy="160798"/>
          </a:xfrm>
          <a:prstGeom prst="ellipse">
            <a:avLst/>
          </a:prstGeom>
          <a:solidFill>
            <a:schemeClr val="bg2">
              <a:lumMod val="50000"/>
            </a:schemeClr>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Forme libre 30"/>
          <p:cNvSpPr/>
          <p:nvPr/>
        </p:nvSpPr>
        <p:spPr>
          <a:xfrm>
            <a:off x="2228671" y="4473106"/>
            <a:ext cx="241300" cy="588433"/>
          </a:xfrm>
          <a:custGeom>
            <a:avLst/>
            <a:gdLst>
              <a:gd name="connsiteX0" fmla="*/ 241300 w 241300"/>
              <a:gd name="connsiteY0" fmla="*/ 431800 h 588433"/>
              <a:gd name="connsiteX1" fmla="*/ 143934 w 241300"/>
              <a:gd name="connsiteY1" fmla="*/ 0 h 588433"/>
              <a:gd name="connsiteX2" fmla="*/ 0 w 241300"/>
              <a:gd name="connsiteY2" fmla="*/ 588433 h 588433"/>
            </a:gdLst>
            <a:ahLst/>
            <a:cxnLst>
              <a:cxn ang="0">
                <a:pos x="connsiteX0" y="connsiteY0"/>
              </a:cxn>
              <a:cxn ang="0">
                <a:pos x="connsiteX1" y="connsiteY1"/>
              </a:cxn>
              <a:cxn ang="0">
                <a:pos x="connsiteX2" y="connsiteY2"/>
              </a:cxn>
            </a:cxnLst>
            <a:rect l="l" t="t" r="r" b="b"/>
            <a:pathLst>
              <a:path w="241300" h="588433">
                <a:moveTo>
                  <a:pt x="241300" y="431800"/>
                </a:moveTo>
                <a:lnTo>
                  <a:pt x="143934" y="0"/>
                </a:lnTo>
                <a:lnTo>
                  <a:pt x="0" y="588433"/>
                </a:lnTo>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Ellipse 28"/>
          <p:cNvSpPr/>
          <p:nvPr/>
        </p:nvSpPr>
        <p:spPr>
          <a:xfrm rot="19184386">
            <a:off x="2211196" y="4918827"/>
            <a:ext cx="298783" cy="160798"/>
          </a:xfrm>
          <a:prstGeom prst="ellipse">
            <a:avLst/>
          </a:prstGeom>
          <a:solidFill>
            <a:schemeClr val="bg1">
              <a:lumMod val="85000"/>
            </a:schemeClr>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Ellipse 32"/>
          <p:cNvSpPr/>
          <p:nvPr/>
        </p:nvSpPr>
        <p:spPr>
          <a:xfrm>
            <a:off x="2351438" y="4439240"/>
            <a:ext cx="45719" cy="45719"/>
          </a:xfrm>
          <a:prstGeom prst="ellipse">
            <a:avLst/>
          </a:prstGeom>
          <a:solidFill>
            <a:schemeClr val="tx1"/>
          </a:solid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Ellipse 33"/>
          <p:cNvSpPr/>
          <p:nvPr/>
        </p:nvSpPr>
        <p:spPr>
          <a:xfrm>
            <a:off x="2558871" y="426990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1" name="Ellipse 70"/>
          <p:cNvSpPr/>
          <p:nvPr/>
        </p:nvSpPr>
        <p:spPr>
          <a:xfrm flipH="1" flipV="1">
            <a:off x="4466851" y="4341845"/>
            <a:ext cx="154824" cy="75235"/>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Ellipse 35"/>
          <p:cNvSpPr/>
          <p:nvPr/>
        </p:nvSpPr>
        <p:spPr>
          <a:xfrm>
            <a:off x="2529228" y="331321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Ellipse 38"/>
          <p:cNvSpPr/>
          <p:nvPr/>
        </p:nvSpPr>
        <p:spPr>
          <a:xfrm>
            <a:off x="3134627" y="37322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Ellipse 39"/>
          <p:cNvSpPr/>
          <p:nvPr/>
        </p:nvSpPr>
        <p:spPr>
          <a:xfrm>
            <a:off x="3079610" y="38846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Ellipse 41"/>
          <p:cNvSpPr/>
          <p:nvPr/>
        </p:nvSpPr>
        <p:spPr>
          <a:xfrm>
            <a:off x="3024534" y="2944904"/>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 name="Ellipse 43"/>
          <p:cNvSpPr/>
          <p:nvPr/>
        </p:nvSpPr>
        <p:spPr>
          <a:xfrm>
            <a:off x="2524995" y="3787352"/>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Ellipse 44"/>
          <p:cNvSpPr/>
          <p:nvPr/>
        </p:nvSpPr>
        <p:spPr>
          <a:xfrm>
            <a:off x="3071101" y="3402104"/>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Ellipse 45"/>
          <p:cNvSpPr/>
          <p:nvPr/>
        </p:nvSpPr>
        <p:spPr>
          <a:xfrm>
            <a:off x="3303934" y="3190438"/>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Ellipse 48"/>
          <p:cNvSpPr/>
          <p:nvPr/>
        </p:nvSpPr>
        <p:spPr>
          <a:xfrm>
            <a:off x="2677395" y="375773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Ellipse 49"/>
          <p:cNvSpPr/>
          <p:nvPr/>
        </p:nvSpPr>
        <p:spPr>
          <a:xfrm>
            <a:off x="2656242" y="3872036"/>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Forme libre 54"/>
          <p:cNvSpPr/>
          <p:nvPr/>
        </p:nvSpPr>
        <p:spPr>
          <a:xfrm rot="269678">
            <a:off x="6323750" y="3970986"/>
            <a:ext cx="407494" cy="886294"/>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47058 w 382035"/>
              <a:gd name="connsiteY0" fmla="*/ 0 h 727973"/>
              <a:gd name="connsiteX1" fmla="*/ 382035 w 382035"/>
              <a:gd name="connsiteY1" fmla="*/ 312523 h 727973"/>
              <a:gd name="connsiteX2" fmla="*/ 315403 w 382035"/>
              <a:gd name="connsiteY2" fmla="*/ 727973 h 727973"/>
              <a:gd name="connsiteX3" fmla="*/ 0 w 382035"/>
              <a:gd name="connsiteY3" fmla="*/ 388796 h 727973"/>
              <a:gd name="connsiteX4" fmla="*/ 40554 w 382035"/>
              <a:gd name="connsiteY4" fmla="*/ 24995 h 727973"/>
              <a:gd name="connsiteX0" fmla="*/ 49529 w 384506"/>
              <a:gd name="connsiteY0" fmla="*/ 0 h 727973"/>
              <a:gd name="connsiteX1" fmla="*/ 384506 w 384506"/>
              <a:gd name="connsiteY1" fmla="*/ 312523 h 727973"/>
              <a:gd name="connsiteX2" fmla="*/ 317874 w 384506"/>
              <a:gd name="connsiteY2" fmla="*/ 727973 h 727973"/>
              <a:gd name="connsiteX3" fmla="*/ 0 w 384506"/>
              <a:gd name="connsiteY3" fmla="*/ 415916 h 727973"/>
              <a:gd name="connsiteX4" fmla="*/ 43025 w 384506"/>
              <a:gd name="connsiteY4" fmla="*/ 24995 h 727973"/>
              <a:gd name="connsiteX0" fmla="*/ 49529 w 401978"/>
              <a:gd name="connsiteY0" fmla="*/ 0 h 823507"/>
              <a:gd name="connsiteX1" fmla="*/ 384506 w 401978"/>
              <a:gd name="connsiteY1" fmla="*/ 312523 h 823507"/>
              <a:gd name="connsiteX2" fmla="*/ 401978 w 401978"/>
              <a:gd name="connsiteY2" fmla="*/ 823507 h 823507"/>
              <a:gd name="connsiteX3" fmla="*/ 0 w 401978"/>
              <a:gd name="connsiteY3" fmla="*/ 415916 h 823507"/>
              <a:gd name="connsiteX4" fmla="*/ 43025 w 401978"/>
              <a:gd name="connsiteY4" fmla="*/ 24995 h 823507"/>
              <a:gd name="connsiteX0" fmla="*/ 7702 w 360151"/>
              <a:gd name="connsiteY0" fmla="*/ 0 h 823507"/>
              <a:gd name="connsiteX1" fmla="*/ 342679 w 360151"/>
              <a:gd name="connsiteY1" fmla="*/ 312523 h 823507"/>
              <a:gd name="connsiteX2" fmla="*/ 360151 w 360151"/>
              <a:gd name="connsiteY2" fmla="*/ 823507 h 823507"/>
              <a:gd name="connsiteX3" fmla="*/ 3377 w 360151"/>
              <a:gd name="connsiteY3" fmla="*/ 471514 h 823507"/>
              <a:gd name="connsiteX4" fmla="*/ 1198 w 360151"/>
              <a:gd name="connsiteY4" fmla="*/ 24995 h 82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51" h="823507">
                <a:moveTo>
                  <a:pt x="7702" y="0"/>
                </a:moveTo>
                <a:lnTo>
                  <a:pt x="342679" y="312523"/>
                </a:lnTo>
                <a:lnTo>
                  <a:pt x="360151" y="823507"/>
                </a:lnTo>
                <a:lnTo>
                  <a:pt x="3377" y="471514"/>
                </a:lnTo>
                <a:cubicBezTo>
                  <a:pt x="4258" y="411611"/>
                  <a:pt x="0" y="82809"/>
                  <a:pt x="1198" y="24995"/>
                </a:cubicBezTo>
              </a:path>
            </a:pathLst>
          </a:custGeom>
          <a:solidFill>
            <a:srgbClr val="FFC000">
              <a:alpha val="30196"/>
            </a:srgb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Forme libre 55"/>
          <p:cNvSpPr/>
          <p:nvPr/>
        </p:nvSpPr>
        <p:spPr>
          <a:xfrm rot="698216">
            <a:off x="3529462" y="1995620"/>
            <a:ext cx="284640" cy="542014"/>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189320 w 189320"/>
              <a:gd name="connsiteY0" fmla="*/ 73650 h 354667"/>
              <a:gd name="connsiteX1" fmla="*/ 0 w 189320"/>
              <a:gd name="connsiteY1" fmla="*/ 0 h 354667"/>
              <a:gd name="connsiteX2" fmla="*/ 27315 w 189320"/>
              <a:gd name="connsiteY2" fmla="*/ 354667 h 354667"/>
              <a:gd name="connsiteX0" fmla="*/ 165561 w 165561"/>
              <a:gd name="connsiteY0" fmla="*/ 170717 h 451734"/>
              <a:gd name="connsiteX1" fmla="*/ 0 w 165561"/>
              <a:gd name="connsiteY1" fmla="*/ 0 h 451734"/>
              <a:gd name="connsiteX2" fmla="*/ 3556 w 165561"/>
              <a:gd name="connsiteY2" fmla="*/ 451734 h 451734"/>
            </a:gdLst>
            <a:ahLst/>
            <a:cxnLst>
              <a:cxn ang="0">
                <a:pos x="connsiteX0" y="connsiteY0"/>
              </a:cxn>
              <a:cxn ang="0">
                <a:pos x="connsiteX1" y="connsiteY1"/>
              </a:cxn>
              <a:cxn ang="0">
                <a:pos x="connsiteX2" y="connsiteY2"/>
              </a:cxn>
            </a:cxnLst>
            <a:rect l="l" t="t" r="r" b="b"/>
            <a:pathLst>
              <a:path w="165561" h="451734">
                <a:moveTo>
                  <a:pt x="165561" y="170717"/>
                </a:moveTo>
                <a:lnTo>
                  <a:pt x="0" y="0"/>
                </a:lnTo>
                <a:cubicBezTo>
                  <a:pt x="1185" y="150578"/>
                  <a:pt x="2371" y="301156"/>
                  <a:pt x="3556" y="451734"/>
                </a:cubicBezTo>
              </a:path>
            </a:pathLst>
          </a:custGeom>
          <a:gradFill flip="none" rotWithShape="1">
            <a:gsLst>
              <a:gs pos="0">
                <a:srgbClr val="CFCFCF">
                  <a:shade val="30000"/>
                  <a:satMod val="115000"/>
                </a:srgbClr>
              </a:gs>
              <a:gs pos="50000">
                <a:srgbClr val="CFCFCF">
                  <a:shade val="67500"/>
                  <a:satMod val="115000"/>
                </a:srgbClr>
              </a:gs>
              <a:gs pos="100000">
                <a:srgbClr val="CFCFCF">
                  <a:shade val="100000"/>
                  <a:satMod val="115000"/>
                </a:srgbClr>
              </a:gs>
            </a:gsLst>
            <a:lin ang="162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Ellipse 56"/>
          <p:cNvSpPr/>
          <p:nvPr/>
        </p:nvSpPr>
        <p:spPr>
          <a:xfrm rot="19184386">
            <a:off x="3439381" y="2266191"/>
            <a:ext cx="461391" cy="260916"/>
          </a:xfrm>
          <a:prstGeom prst="ellipse">
            <a:avLst/>
          </a:prstGeom>
          <a:solidFill>
            <a:schemeClr val="accent4">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Ellipse 57"/>
          <p:cNvSpPr/>
          <p:nvPr/>
        </p:nvSpPr>
        <p:spPr>
          <a:xfrm>
            <a:off x="3562049" y="193845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Ellipse 58"/>
          <p:cNvSpPr/>
          <p:nvPr/>
        </p:nvSpPr>
        <p:spPr>
          <a:xfrm>
            <a:off x="3540888" y="24718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Ellipse 59"/>
          <p:cNvSpPr/>
          <p:nvPr/>
        </p:nvSpPr>
        <p:spPr>
          <a:xfrm>
            <a:off x="3773721" y="226018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1" name="Ellipse 60"/>
          <p:cNvSpPr/>
          <p:nvPr/>
        </p:nvSpPr>
        <p:spPr>
          <a:xfrm>
            <a:off x="2711271" y="4655122"/>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9" name="Forme libre 78"/>
          <p:cNvSpPr/>
          <p:nvPr/>
        </p:nvSpPr>
        <p:spPr>
          <a:xfrm rot="698216">
            <a:off x="3295631" y="3745883"/>
            <a:ext cx="374594" cy="312151"/>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189320 w 189320"/>
              <a:gd name="connsiteY0" fmla="*/ 73650 h 354667"/>
              <a:gd name="connsiteX1" fmla="*/ 0 w 189320"/>
              <a:gd name="connsiteY1" fmla="*/ 0 h 354667"/>
              <a:gd name="connsiteX2" fmla="*/ 27315 w 189320"/>
              <a:gd name="connsiteY2" fmla="*/ 354667 h 354667"/>
              <a:gd name="connsiteX0" fmla="*/ 165561 w 165561"/>
              <a:gd name="connsiteY0" fmla="*/ 170717 h 451734"/>
              <a:gd name="connsiteX1" fmla="*/ 0 w 165561"/>
              <a:gd name="connsiteY1" fmla="*/ 0 h 451734"/>
              <a:gd name="connsiteX2" fmla="*/ 3556 w 165561"/>
              <a:gd name="connsiteY2" fmla="*/ 451734 h 451734"/>
              <a:gd name="connsiteX0" fmla="*/ 272704 w 272704"/>
              <a:gd name="connsiteY0" fmla="*/ 0 h 281017"/>
              <a:gd name="connsiteX1" fmla="*/ 0 w 272704"/>
              <a:gd name="connsiteY1" fmla="*/ 112055 h 281017"/>
              <a:gd name="connsiteX2" fmla="*/ 110699 w 272704"/>
              <a:gd name="connsiteY2" fmla="*/ 281017 h 281017"/>
              <a:gd name="connsiteX0" fmla="*/ 272704 w 272704"/>
              <a:gd name="connsiteY0" fmla="*/ 0 h 281017"/>
              <a:gd name="connsiteX1" fmla="*/ 0 w 272704"/>
              <a:gd name="connsiteY1" fmla="*/ 112055 h 281017"/>
              <a:gd name="connsiteX2" fmla="*/ 110699 w 272704"/>
              <a:gd name="connsiteY2" fmla="*/ 281017 h 281017"/>
              <a:gd name="connsiteX0" fmla="*/ 272704 w 272704"/>
              <a:gd name="connsiteY0" fmla="*/ 0 h 281017"/>
              <a:gd name="connsiteX1" fmla="*/ 0 w 272704"/>
              <a:gd name="connsiteY1" fmla="*/ 112055 h 281017"/>
              <a:gd name="connsiteX2" fmla="*/ 110699 w 272704"/>
              <a:gd name="connsiteY2" fmla="*/ 281017 h 281017"/>
              <a:gd name="connsiteX0" fmla="*/ 272704 w 272704"/>
              <a:gd name="connsiteY0" fmla="*/ 0 h 281017"/>
              <a:gd name="connsiteX1" fmla="*/ 0 w 272704"/>
              <a:gd name="connsiteY1" fmla="*/ 112055 h 281017"/>
              <a:gd name="connsiteX2" fmla="*/ 110699 w 272704"/>
              <a:gd name="connsiteY2" fmla="*/ 281017 h 281017"/>
              <a:gd name="connsiteX0" fmla="*/ 272704 w 272704"/>
              <a:gd name="connsiteY0" fmla="*/ 0 h 281017"/>
              <a:gd name="connsiteX1" fmla="*/ 0 w 272704"/>
              <a:gd name="connsiteY1" fmla="*/ 112055 h 281017"/>
              <a:gd name="connsiteX2" fmla="*/ 110699 w 272704"/>
              <a:gd name="connsiteY2" fmla="*/ 281017 h 281017"/>
              <a:gd name="connsiteX0" fmla="*/ 272704 w 272704"/>
              <a:gd name="connsiteY0" fmla="*/ 0 h 280428"/>
              <a:gd name="connsiteX1" fmla="*/ 0 w 272704"/>
              <a:gd name="connsiteY1" fmla="*/ 112055 h 280428"/>
              <a:gd name="connsiteX2" fmla="*/ 133845 w 272704"/>
              <a:gd name="connsiteY2" fmla="*/ 280428 h 280428"/>
              <a:gd name="connsiteX0" fmla="*/ 272704 w 272704"/>
              <a:gd name="connsiteY0" fmla="*/ 0 h 280428"/>
              <a:gd name="connsiteX1" fmla="*/ 0 w 272704"/>
              <a:gd name="connsiteY1" fmla="*/ 112055 h 280428"/>
              <a:gd name="connsiteX2" fmla="*/ 133845 w 272704"/>
              <a:gd name="connsiteY2" fmla="*/ 280428 h 280428"/>
              <a:gd name="connsiteX0" fmla="*/ 272704 w 272704"/>
              <a:gd name="connsiteY0" fmla="*/ 0 h 280428"/>
              <a:gd name="connsiteX1" fmla="*/ 0 w 272704"/>
              <a:gd name="connsiteY1" fmla="*/ 112055 h 280428"/>
              <a:gd name="connsiteX2" fmla="*/ 133845 w 272704"/>
              <a:gd name="connsiteY2" fmla="*/ 280428 h 280428"/>
              <a:gd name="connsiteX0" fmla="*/ 253982 w 253982"/>
              <a:gd name="connsiteY0" fmla="*/ 0 h 289467"/>
              <a:gd name="connsiteX1" fmla="*/ 0 w 253982"/>
              <a:gd name="connsiteY1" fmla="*/ 121094 h 289467"/>
              <a:gd name="connsiteX2" fmla="*/ 133845 w 253982"/>
              <a:gd name="connsiteY2" fmla="*/ 289467 h 289467"/>
              <a:gd name="connsiteX0" fmla="*/ 253982 w 253982"/>
              <a:gd name="connsiteY0" fmla="*/ 0 h 297090"/>
              <a:gd name="connsiteX1" fmla="*/ 0 w 253982"/>
              <a:gd name="connsiteY1" fmla="*/ 121094 h 297090"/>
              <a:gd name="connsiteX2" fmla="*/ 132426 w 253982"/>
              <a:gd name="connsiteY2" fmla="*/ 297090 h 297090"/>
              <a:gd name="connsiteX0" fmla="*/ 261704 w 261704"/>
              <a:gd name="connsiteY0" fmla="*/ 0 h 411847"/>
              <a:gd name="connsiteX1" fmla="*/ 7722 w 261704"/>
              <a:gd name="connsiteY1" fmla="*/ 121094 h 411847"/>
              <a:gd name="connsiteX2" fmla="*/ 68652 w 261704"/>
              <a:gd name="connsiteY2" fmla="*/ 411847 h 411847"/>
              <a:gd name="connsiteX0" fmla="*/ 207377 w 207377"/>
              <a:gd name="connsiteY0" fmla="*/ 60642 h 290753"/>
              <a:gd name="connsiteX1" fmla="*/ 7722 w 207377"/>
              <a:gd name="connsiteY1" fmla="*/ 0 h 290753"/>
              <a:gd name="connsiteX2" fmla="*/ 68652 w 207377"/>
              <a:gd name="connsiteY2" fmla="*/ 290753 h 290753"/>
              <a:gd name="connsiteX0" fmla="*/ 199655 w 199655"/>
              <a:gd name="connsiteY0" fmla="*/ 60642 h 290753"/>
              <a:gd name="connsiteX1" fmla="*/ 0 w 199655"/>
              <a:gd name="connsiteY1" fmla="*/ 0 h 290753"/>
              <a:gd name="connsiteX2" fmla="*/ 60930 w 199655"/>
              <a:gd name="connsiteY2" fmla="*/ 290753 h 290753"/>
              <a:gd name="connsiteX0" fmla="*/ 217883 w 217883"/>
              <a:gd name="connsiteY0" fmla="*/ 30047 h 260158"/>
              <a:gd name="connsiteX1" fmla="*/ 0 w 217883"/>
              <a:gd name="connsiteY1" fmla="*/ 0 h 260158"/>
              <a:gd name="connsiteX2" fmla="*/ 79158 w 217883"/>
              <a:gd name="connsiteY2" fmla="*/ 260158 h 260158"/>
              <a:gd name="connsiteX0" fmla="*/ 217883 w 217883"/>
              <a:gd name="connsiteY0" fmla="*/ 30047 h 260158"/>
              <a:gd name="connsiteX1" fmla="*/ 0 w 217883"/>
              <a:gd name="connsiteY1" fmla="*/ 0 h 260158"/>
              <a:gd name="connsiteX2" fmla="*/ 79158 w 217883"/>
              <a:gd name="connsiteY2" fmla="*/ 260158 h 260158"/>
            </a:gdLst>
            <a:ahLst/>
            <a:cxnLst>
              <a:cxn ang="0">
                <a:pos x="connsiteX0" y="connsiteY0"/>
              </a:cxn>
              <a:cxn ang="0">
                <a:pos x="connsiteX1" y="connsiteY1"/>
              </a:cxn>
              <a:cxn ang="0">
                <a:pos x="connsiteX2" y="connsiteY2"/>
              </a:cxn>
            </a:cxnLst>
            <a:rect l="l" t="t" r="r" b="b"/>
            <a:pathLst>
              <a:path w="217883" h="260158">
                <a:moveTo>
                  <a:pt x="217883" y="30047"/>
                </a:moveTo>
                <a:lnTo>
                  <a:pt x="0" y="0"/>
                </a:lnTo>
                <a:cubicBezTo>
                  <a:pt x="30692" y="102034"/>
                  <a:pt x="42140" y="108144"/>
                  <a:pt x="79158" y="260158"/>
                </a:cubicBezTo>
              </a:path>
            </a:pathLst>
          </a:custGeom>
          <a:gradFill flip="none" rotWithShape="1">
            <a:gsLst>
              <a:gs pos="0">
                <a:srgbClr val="CFCFCF">
                  <a:shade val="30000"/>
                  <a:satMod val="115000"/>
                </a:srgbClr>
              </a:gs>
              <a:gs pos="50000">
                <a:srgbClr val="CFCFCF">
                  <a:shade val="67500"/>
                  <a:satMod val="115000"/>
                </a:srgbClr>
              </a:gs>
              <a:gs pos="100000">
                <a:srgbClr val="CFCFCF">
                  <a:shade val="100000"/>
                  <a:satMod val="115000"/>
                </a:srgbClr>
              </a:gs>
            </a:gsLst>
            <a:lin ang="162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0" name="Ellipse 79"/>
          <p:cNvSpPr/>
          <p:nvPr/>
        </p:nvSpPr>
        <p:spPr>
          <a:xfrm rot="19184386">
            <a:off x="3372986" y="3842745"/>
            <a:ext cx="420116" cy="260916"/>
          </a:xfrm>
          <a:prstGeom prst="ellipse">
            <a:avLst/>
          </a:prstGeom>
          <a:solidFill>
            <a:schemeClr val="bg1">
              <a:lumMod val="85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1" name="Ellipse 80"/>
          <p:cNvSpPr/>
          <p:nvPr/>
        </p:nvSpPr>
        <p:spPr>
          <a:xfrm>
            <a:off x="3495977" y="403280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2" name="Ellipse 71"/>
          <p:cNvSpPr/>
          <p:nvPr/>
        </p:nvSpPr>
        <p:spPr>
          <a:xfrm>
            <a:off x="3601189" y="3915985"/>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Ellipse 37"/>
          <p:cNvSpPr/>
          <p:nvPr/>
        </p:nvSpPr>
        <p:spPr>
          <a:xfrm>
            <a:off x="3316662" y="366028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2" name="Forme libre 91"/>
          <p:cNvSpPr/>
          <p:nvPr/>
        </p:nvSpPr>
        <p:spPr>
          <a:xfrm rot="21312923">
            <a:off x="5256386" y="2909015"/>
            <a:ext cx="360232" cy="876801"/>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50920 w 360232"/>
              <a:gd name="connsiteY0" fmla="*/ 0 h 727973"/>
              <a:gd name="connsiteX1" fmla="*/ 360232 w 360232"/>
              <a:gd name="connsiteY1" fmla="*/ 314452 h 727973"/>
              <a:gd name="connsiteX2" fmla="*/ 319265 w 360232"/>
              <a:gd name="connsiteY2" fmla="*/ 727973 h 727973"/>
              <a:gd name="connsiteX3" fmla="*/ 0 w 360232"/>
              <a:gd name="connsiteY3" fmla="*/ 430301 h 727973"/>
              <a:gd name="connsiteX4" fmla="*/ 44416 w 360232"/>
              <a:gd name="connsiteY4" fmla="*/ 24995 h 727973"/>
              <a:gd name="connsiteX0" fmla="*/ 50920 w 360232"/>
              <a:gd name="connsiteY0" fmla="*/ 0 h 743538"/>
              <a:gd name="connsiteX1" fmla="*/ 360232 w 360232"/>
              <a:gd name="connsiteY1" fmla="*/ 314452 h 743538"/>
              <a:gd name="connsiteX2" fmla="*/ 317816 w 360232"/>
              <a:gd name="connsiteY2" fmla="*/ 743538 h 743538"/>
              <a:gd name="connsiteX3" fmla="*/ 0 w 360232"/>
              <a:gd name="connsiteY3" fmla="*/ 430301 h 743538"/>
              <a:gd name="connsiteX4" fmla="*/ 44416 w 360232"/>
              <a:gd name="connsiteY4" fmla="*/ 24995 h 743538"/>
              <a:gd name="connsiteX0" fmla="*/ 50920 w 360232"/>
              <a:gd name="connsiteY0" fmla="*/ 0 h 788760"/>
              <a:gd name="connsiteX1" fmla="*/ 360232 w 360232"/>
              <a:gd name="connsiteY1" fmla="*/ 314452 h 788760"/>
              <a:gd name="connsiteX2" fmla="*/ 309361 w 360232"/>
              <a:gd name="connsiteY2" fmla="*/ 788760 h 788760"/>
              <a:gd name="connsiteX3" fmla="*/ 0 w 360232"/>
              <a:gd name="connsiteY3" fmla="*/ 430301 h 788760"/>
              <a:gd name="connsiteX4" fmla="*/ 44416 w 360232"/>
              <a:gd name="connsiteY4" fmla="*/ 24995 h 78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32" h="788760">
                <a:moveTo>
                  <a:pt x="50920" y="0"/>
                </a:moveTo>
                <a:lnTo>
                  <a:pt x="360232" y="314452"/>
                </a:lnTo>
                <a:lnTo>
                  <a:pt x="309361" y="788760"/>
                </a:lnTo>
                <a:lnTo>
                  <a:pt x="0" y="430301"/>
                </a:lnTo>
                <a:cubicBezTo>
                  <a:pt x="881" y="370398"/>
                  <a:pt x="43218" y="82809"/>
                  <a:pt x="44416" y="24995"/>
                </a:cubicBezTo>
              </a:path>
            </a:pathLst>
          </a:custGeom>
          <a:solidFill>
            <a:schemeClr val="bg1">
              <a:alpha val="30196"/>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8" name="Forme libre 77"/>
          <p:cNvSpPr/>
          <p:nvPr/>
        </p:nvSpPr>
        <p:spPr>
          <a:xfrm>
            <a:off x="5281027" y="3388659"/>
            <a:ext cx="259161" cy="469424"/>
          </a:xfrm>
          <a:custGeom>
            <a:avLst/>
            <a:gdLst>
              <a:gd name="connsiteX0" fmla="*/ 0 w 259161"/>
              <a:gd name="connsiteY0" fmla="*/ 332509 h 469424"/>
              <a:gd name="connsiteX1" fmla="*/ 107576 w 259161"/>
              <a:gd name="connsiteY1" fmla="*/ 0 h 469424"/>
              <a:gd name="connsiteX2" fmla="*/ 259161 w 259161"/>
              <a:gd name="connsiteY2" fmla="*/ 469424 h 469424"/>
              <a:gd name="connsiteX3" fmla="*/ 259161 w 259161"/>
              <a:gd name="connsiteY3" fmla="*/ 469424 h 469424"/>
              <a:gd name="connsiteX4" fmla="*/ 259161 w 259161"/>
              <a:gd name="connsiteY4" fmla="*/ 469424 h 46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1" h="469424">
                <a:moveTo>
                  <a:pt x="0" y="332509"/>
                </a:moveTo>
                <a:lnTo>
                  <a:pt x="107576" y="0"/>
                </a:lnTo>
                <a:lnTo>
                  <a:pt x="259161" y="469424"/>
                </a:lnTo>
                <a:lnTo>
                  <a:pt x="259161" y="469424"/>
                </a:lnTo>
                <a:lnTo>
                  <a:pt x="259161" y="469424"/>
                </a:lnTo>
              </a:path>
            </a:pathLst>
          </a:custGeom>
          <a:solidFill>
            <a:srgbClr val="D9D9D9"/>
          </a:soli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6" name="Ellipse 75"/>
          <p:cNvSpPr/>
          <p:nvPr/>
        </p:nvSpPr>
        <p:spPr>
          <a:xfrm rot="4313616">
            <a:off x="5195992" y="3765162"/>
            <a:ext cx="464342" cy="260916"/>
          </a:xfrm>
          <a:prstGeom prst="ellipse">
            <a:avLst/>
          </a:prstGeom>
          <a:solidFill>
            <a:schemeClr val="bg1">
              <a:lumMod val="85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5" name="Ellipse 84"/>
          <p:cNvSpPr/>
          <p:nvPr/>
        </p:nvSpPr>
        <p:spPr>
          <a:xfrm>
            <a:off x="5332180" y="373522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2" name="Ellipse 61"/>
          <p:cNvSpPr/>
          <p:nvPr/>
        </p:nvSpPr>
        <p:spPr>
          <a:xfrm>
            <a:off x="5329623" y="3733177"/>
            <a:ext cx="45719" cy="45719"/>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4" name="Ellipse 93"/>
          <p:cNvSpPr/>
          <p:nvPr/>
        </p:nvSpPr>
        <p:spPr>
          <a:xfrm>
            <a:off x="5382353" y="3336235"/>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Forme libre 36"/>
          <p:cNvSpPr/>
          <p:nvPr/>
        </p:nvSpPr>
        <p:spPr>
          <a:xfrm flipH="1">
            <a:off x="4302621" y="4056987"/>
            <a:ext cx="1122377" cy="783167"/>
          </a:xfrm>
          <a:custGeom>
            <a:avLst/>
            <a:gdLst>
              <a:gd name="connsiteX0" fmla="*/ 588433 w 588433"/>
              <a:gd name="connsiteY0" fmla="*/ 783167 h 783167"/>
              <a:gd name="connsiteX1" fmla="*/ 296333 w 588433"/>
              <a:gd name="connsiteY1" fmla="*/ 232833 h 783167"/>
              <a:gd name="connsiteX2" fmla="*/ 0 w 588433"/>
              <a:gd name="connsiteY2" fmla="*/ 0 h 783167"/>
              <a:gd name="connsiteX3" fmla="*/ 0 w 588433"/>
              <a:gd name="connsiteY3" fmla="*/ 0 h 783167"/>
              <a:gd name="connsiteX0" fmla="*/ 833708 w 833708"/>
              <a:gd name="connsiteY0" fmla="*/ 821972 h 821972"/>
              <a:gd name="connsiteX1" fmla="*/ 541608 w 833708"/>
              <a:gd name="connsiteY1" fmla="*/ 271638 h 821972"/>
              <a:gd name="connsiteX2" fmla="*/ 245275 w 833708"/>
              <a:gd name="connsiteY2" fmla="*/ 38805 h 821972"/>
              <a:gd name="connsiteX3" fmla="*/ 0 w 833708"/>
              <a:gd name="connsiteY3" fmla="*/ 38805 h 821972"/>
              <a:gd name="connsiteX0" fmla="*/ 833708 w 833708"/>
              <a:gd name="connsiteY0" fmla="*/ 860778 h 860778"/>
              <a:gd name="connsiteX1" fmla="*/ 365513 w 833708"/>
              <a:gd name="connsiteY1" fmla="*/ 543277 h 860778"/>
              <a:gd name="connsiteX2" fmla="*/ 245275 w 833708"/>
              <a:gd name="connsiteY2" fmla="*/ 77611 h 860778"/>
              <a:gd name="connsiteX3" fmla="*/ 0 w 833708"/>
              <a:gd name="connsiteY3" fmla="*/ 77611 h 860778"/>
              <a:gd name="connsiteX0" fmla="*/ 833708 w 833708"/>
              <a:gd name="connsiteY0" fmla="*/ 783167 h 783167"/>
              <a:gd name="connsiteX1" fmla="*/ 365513 w 833708"/>
              <a:gd name="connsiteY1" fmla="*/ 465666 h 783167"/>
              <a:gd name="connsiteX2" fmla="*/ 0 w 833708"/>
              <a:gd name="connsiteY2" fmla="*/ 0 h 783167"/>
              <a:gd name="connsiteX0" fmla="*/ 833708 w 833708"/>
              <a:gd name="connsiteY0" fmla="*/ 783167 h 783167"/>
              <a:gd name="connsiteX1" fmla="*/ 365513 w 833708"/>
              <a:gd name="connsiteY1" fmla="*/ 465666 h 783167"/>
              <a:gd name="connsiteX2" fmla="*/ 0 w 833708"/>
              <a:gd name="connsiteY2" fmla="*/ 0 h 783167"/>
            </a:gdLst>
            <a:ahLst/>
            <a:cxnLst>
              <a:cxn ang="0">
                <a:pos x="connsiteX0" y="connsiteY0"/>
              </a:cxn>
              <a:cxn ang="0">
                <a:pos x="connsiteX1" y="connsiteY1"/>
              </a:cxn>
              <a:cxn ang="0">
                <a:pos x="connsiteX2" y="connsiteY2"/>
              </a:cxn>
            </a:cxnLst>
            <a:rect l="l" t="t" r="r" b="b"/>
            <a:pathLst>
              <a:path w="833708" h="783167">
                <a:moveTo>
                  <a:pt x="833708" y="783167"/>
                </a:moveTo>
                <a:cubicBezTo>
                  <a:pt x="604623" y="708731"/>
                  <a:pt x="504464" y="596194"/>
                  <a:pt x="365513" y="465666"/>
                </a:cubicBezTo>
                <a:cubicBezTo>
                  <a:pt x="226562" y="335138"/>
                  <a:pt x="76149" y="97014"/>
                  <a:pt x="0" y="0"/>
                </a:cubicBezTo>
              </a:path>
            </a:pathLst>
          </a:custGeom>
          <a:ln w="28575">
            <a:solidFill>
              <a:srgbClr val="FF0000"/>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9" name="Forme libre 88"/>
          <p:cNvSpPr/>
          <p:nvPr/>
        </p:nvSpPr>
        <p:spPr>
          <a:xfrm rot="269678">
            <a:off x="6558736" y="3648443"/>
            <a:ext cx="403016" cy="829319"/>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47058 w 382035"/>
              <a:gd name="connsiteY0" fmla="*/ 0 h 727973"/>
              <a:gd name="connsiteX1" fmla="*/ 382035 w 382035"/>
              <a:gd name="connsiteY1" fmla="*/ 312523 h 727973"/>
              <a:gd name="connsiteX2" fmla="*/ 315403 w 382035"/>
              <a:gd name="connsiteY2" fmla="*/ 727973 h 727973"/>
              <a:gd name="connsiteX3" fmla="*/ 0 w 382035"/>
              <a:gd name="connsiteY3" fmla="*/ 388796 h 727973"/>
              <a:gd name="connsiteX4" fmla="*/ 40554 w 382035"/>
              <a:gd name="connsiteY4" fmla="*/ 24995 h 727973"/>
              <a:gd name="connsiteX0" fmla="*/ 49529 w 384506"/>
              <a:gd name="connsiteY0" fmla="*/ 0 h 727973"/>
              <a:gd name="connsiteX1" fmla="*/ 384506 w 384506"/>
              <a:gd name="connsiteY1" fmla="*/ 312523 h 727973"/>
              <a:gd name="connsiteX2" fmla="*/ 317874 w 384506"/>
              <a:gd name="connsiteY2" fmla="*/ 727973 h 727973"/>
              <a:gd name="connsiteX3" fmla="*/ 0 w 384506"/>
              <a:gd name="connsiteY3" fmla="*/ 415916 h 727973"/>
              <a:gd name="connsiteX4" fmla="*/ 43025 w 384506"/>
              <a:gd name="connsiteY4" fmla="*/ 24995 h 727973"/>
              <a:gd name="connsiteX0" fmla="*/ 49529 w 401978"/>
              <a:gd name="connsiteY0" fmla="*/ 0 h 823507"/>
              <a:gd name="connsiteX1" fmla="*/ 384506 w 401978"/>
              <a:gd name="connsiteY1" fmla="*/ 312523 h 823507"/>
              <a:gd name="connsiteX2" fmla="*/ 401978 w 401978"/>
              <a:gd name="connsiteY2" fmla="*/ 823507 h 823507"/>
              <a:gd name="connsiteX3" fmla="*/ 0 w 401978"/>
              <a:gd name="connsiteY3" fmla="*/ 415916 h 823507"/>
              <a:gd name="connsiteX4" fmla="*/ 43025 w 401978"/>
              <a:gd name="connsiteY4" fmla="*/ 24995 h 823507"/>
              <a:gd name="connsiteX0" fmla="*/ 7702 w 360151"/>
              <a:gd name="connsiteY0" fmla="*/ 0 h 823507"/>
              <a:gd name="connsiteX1" fmla="*/ 342679 w 360151"/>
              <a:gd name="connsiteY1" fmla="*/ 312523 h 823507"/>
              <a:gd name="connsiteX2" fmla="*/ 360151 w 360151"/>
              <a:gd name="connsiteY2" fmla="*/ 823507 h 823507"/>
              <a:gd name="connsiteX3" fmla="*/ 3377 w 360151"/>
              <a:gd name="connsiteY3" fmla="*/ 471514 h 823507"/>
              <a:gd name="connsiteX4" fmla="*/ 1198 w 360151"/>
              <a:gd name="connsiteY4" fmla="*/ 24995 h 823507"/>
              <a:gd name="connsiteX0" fmla="*/ 7702 w 356193"/>
              <a:gd name="connsiteY0" fmla="*/ 0 h 770568"/>
              <a:gd name="connsiteX1" fmla="*/ 342679 w 356193"/>
              <a:gd name="connsiteY1" fmla="*/ 312523 h 770568"/>
              <a:gd name="connsiteX2" fmla="*/ 356193 w 356193"/>
              <a:gd name="connsiteY2" fmla="*/ 770568 h 770568"/>
              <a:gd name="connsiteX3" fmla="*/ 3377 w 356193"/>
              <a:gd name="connsiteY3" fmla="*/ 471514 h 770568"/>
              <a:gd name="connsiteX4" fmla="*/ 1198 w 356193"/>
              <a:gd name="connsiteY4" fmla="*/ 24995 h 770568"/>
              <a:gd name="connsiteX0" fmla="*/ 7702 w 356193"/>
              <a:gd name="connsiteY0" fmla="*/ 0 h 770568"/>
              <a:gd name="connsiteX1" fmla="*/ 340921 w 356193"/>
              <a:gd name="connsiteY1" fmla="*/ 288995 h 770568"/>
              <a:gd name="connsiteX2" fmla="*/ 356193 w 356193"/>
              <a:gd name="connsiteY2" fmla="*/ 770568 h 770568"/>
              <a:gd name="connsiteX3" fmla="*/ 3377 w 356193"/>
              <a:gd name="connsiteY3" fmla="*/ 471514 h 770568"/>
              <a:gd name="connsiteX4" fmla="*/ 1198 w 356193"/>
              <a:gd name="connsiteY4" fmla="*/ 24995 h 770568"/>
              <a:gd name="connsiteX0" fmla="*/ 7702 w 356193"/>
              <a:gd name="connsiteY0" fmla="*/ 0 h 770568"/>
              <a:gd name="connsiteX1" fmla="*/ 340921 w 356193"/>
              <a:gd name="connsiteY1" fmla="*/ 288995 h 770568"/>
              <a:gd name="connsiteX2" fmla="*/ 356193 w 356193"/>
              <a:gd name="connsiteY2" fmla="*/ 770568 h 770568"/>
              <a:gd name="connsiteX3" fmla="*/ 5576 w 356193"/>
              <a:gd name="connsiteY3" fmla="*/ 500924 h 770568"/>
              <a:gd name="connsiteX4" fmla="*/ 1198 w 356193"/>
              <a:gd name="connsiteY4" fmla="*/ 24995 h 77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193" h="770568">
                <a:moveTo>
                  <a:pt x="7702" y="0"/>
                </a:moveTo>
                <a:lnTo>
                  <a:pt x="340921" y="288995"/>
                </a:lnTo>
                <a:lnTo>
                  <a:pt x="356193" y="770568"/>
                </a:lnTo>
                <a:lnTo>
                  <a:pt x="5576" y="500924"/>
                </a:lnTo>
                <a:cubicBezTo>
                  <a:pt x="6457" y="441021"/>
                  <a:pt x="0" y="82809"/>
                  <a:pt x="1198" y="24995"/>
                </a:cubicBezTo>
              </a:path>
            </a:pathLst>
          </a:custGeom>
          <a:solidFill>
            <a:srgbClr val="FFC000">
              <a:alpha val="30196"/>
            </a:srgb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4" name="Connecteur droit avec flèche 73"/>
          <p:cNvCxnSpPr>
            <a:endCxn id="72" idx="6"/>
          </p:cNvCxnSpPr>
          <p:nvPr/>
        </p:nvCxnSpPr>
        <p:spPr>
          <a:xfrm rot="10800000" flipV="1">
            <a:off x="3646909" y="3750735"/>
            <a:ext cx="1657459" cy="188110"/>
          </a:xfrm>
          <a:prstGeom prst="straightConnector1">
            <a:avLst/>
          </a:prstGeom>
          <a:ln w="38100" cmpd="dbl">
            <a:solidFill>
              <a:srgbClr val="008000"/>
            </a:solidFill>
            <a:headEnd type="arrow" w="med" len="sm"/>
            <a:tailEnd type="none" w="med" len="med"/>
          </a:ln>
        </p:spPr>
        <p:style>
          <a:lnRef idx="1">
            <a:schemeClr val="accent1"/>
          </a:lnRef>
          <a:fillRef idx="0">
            <a:schemeClr val="accent1"/>
          </a:fillRef>
          <a:effectRef idx="0">
            <a:schemeClr val="accent1"/>
          </a:effectRef>
          <a:fontRef idx="minor">
            <a:schemeClr val="tx1"/>
          </a:fontRef>
        </p:style>
      </p:cxnSp>
      <p:sp>
        <p:nvSpPr>
          <p:cNvPr id="103" name="Ellipse 102"/>
          <p:cNvSpPr/>
          <p:nvPr/>
        </p:nvSpPr>
        <p:spPr>
          <a:xfrm flipH="1" flipV="1">
            <a:off x="4195942" y="4807544"/>
            <a:ext cx="154824" cy="75235"/>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4" name="Forme libre 103"/>
          <p:cNvSpPr/>
          <p:nvPr/>
        </p:nvSpPr>
        <p:spPr>
          <a:xfrm flipH="1">
            <a:off x="4603197" y="3750733"/>
            <a:ext cx="760436" cy="628016"/>
          </a:xfrm>
          <a:custGeom>
            <a:avLst/>
            <a:gdLst>
              <a:gd name="connsiteX0" fmla="*/ 588433 w 588433"/>
              <a:gd name="connsiteY0" fmla="*/ 783167 h 783167"/>
              <a:gd name="connsiteX1" fmla="*/ 296333 w 588433"/>
              <a:gd name="connsiteY1" fmla="*/ 232833 h 783167"/>
              <a:gd name="connsiteX2" fmla="*/ 0 w 588433"/>
              <a:gd name="connsiteY2" fmla="*/ 0 h 783167"/>
              <a:gd name="connsiteX3" fmla="*/ 0 w 588433"/>
              <a:gd name="connsiteY3" fmla="*/ 0 h 783167"/>
              <a:gd name="connsiteX0" fmla="*/ 588433 w 588433"/>
              <a:gd name="connsiteY0" fmla="*/ 783167 h 783167"/>
              <a:gd name="connsiteX1" fmla="*/ 227541 w 588433"/>
              <a:gd name="connsiteY1" fmla="*/ 475676 h 783167"/>
              <a:gd name="connsiteX2" fmla="*/ 0 w 588433"/>
              <a:gd name="connsiteY2" fmla="*/ 0 h 783167"/>
              <a:gd name="connsiteX3" fmla="*/ 0 w 588433"/>
              <a:gd name="connsiteY3" fmla="*/ 0 h 783167"/>
              <a:gd name="connsiteX0" fmla="*/ 588433 w 588433"/>
              <a:gd name="connsiteY0" fmla="*/ 783167 h 783167"/>
              <a:gd name="connsiteX1" fmla="*/ 227541 w 588433"/>
              <a:gd name="connsiteY1" fmla="*/ 475676 h 783167"/>
              <a:gd name="connsiteX2" fmla="*/ 0 w 588433"/>
              <a:gd name="connsiteY2" fmla="*/ 0 h 783167"/>
              <a:gd name="connsiteX3" fmla="*/ 0 w 588433"/>
              <a:gd name="connsiteY3" fmla="*/ 0 h 783167"/>
            </a:gdLst>
            <a:ahLst/>
            <a:cxnLst>
              <a:cxn ang="0">
                <a:pos x="connsiteX0" y="connsiteY0"/>
              </a:cxn>
              <a:cxn ang="0">
                <a:pos x="connsiteX1" y="connsiteY1"/>
              </a:cxn>
              <a:cxn ang="0">
                <a:pos x="connsiteX2" y="connsiteY2"/>
              </a:cxn>
              <a:cxn ang="0">
                <a:pos x="connsiteX3" y="connsiteY3"/>
              </a:cxn>
            </a:cxnLst>
            <a:rect l="l" t="t" r="r" b="b"/>
            <a:pathLst>
              <a:path w="588433" h="783167">
                <a:moveTo>
                  <a:pt x="588433" y="783167"/>
                </a:moveTo>
                <a:cubicBezTo>
                  <a:pt x="461937" y="684128"/>
                  <a:pt x="325613" y="606204"/>
                  <a:pt x="227541" y="475676"/>
                </a:cubicBezTo>
                <a:cubicBezTo>
                  <a:pt x="129469" y="345148"/>
                  <a:pt x="37923" y="79279"/>
                  <a:pt x="0" y="0"/>
                </a:cubicBezTo>
                <a:lnTo>
                  <a:pt x="0" y="0"/>
                </a:lnTo>
              </a:path>
            </a:pathLst>
          </a:custGeom>
          <a:ln w="28575">
            <a:solidFill>
              <a:srgbClr val="FF0000"/>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6" name="Forme libre 105"/>
          <p:cNvSpPr/>
          <p:nvPr/>
        </p:nvSpPr>
        <p:spPr>
          <a:xfrm>
            <a:off x="3905956" y="3204633"/>
            <a:ext cx="839611" cy="1591734"/>
          </a:xfrm>
          <a:custGeom>
            <a:avLst/>
            <a:gdLst>
              <a:gd name="connsiteX0" fmla="*/ 759177 w 759177"/>
              <a:gd name="connsiteY0" fmla="*/ 0 h 1617134"/>
              <a:gd name="connsiteX1" fmla="*/ 77611 w 759177"/>
              <a:gd name="connsiteY1" fmla="*/ 939800 h 1617134"/>
              <a:gd name="connsiteX2" fmla="*/ 293511 w 759177"/>
              <a:gd name="connsiteY2" fmla="*/ 1617134 h 1617134"/>
              <a:gd name="connsiteX3" fmla="*/ 293511 w 759177"/>
              <a:gd name="connsiteY3" fmla="*/ 1617134 h 1617134"/>
            </a:gdLst>
            <a:ahLst/>
            <a:cxnLst>
              <a:cxn ang="0">
                <a:pos x="connsiteX0" y="connsiteY0"/>
              </a:cxn>
              <a:cxn ang="0">
                <a:pos x="connsiteX1" y="connsiteY1"/>
              </a:cxn>
              <a:cxn ang="0">
                <a:pos x="connsiteX2" y="connsiteY2"/>
              </a:cxn>
              <a:cxn ang="0">
                <a:pos x="connsiteX3" y="connsiteY3"/>
              </a:cxn>
            </a:cxnLst>
            <a:rect l="l" t="t" r="r" b="b"/>
            <a:pathLst>
              <a:path w="759177" h="1617134">
                <a:moveTo>
                  <a:pt x="759177" y="0"/>
                </a:moveTo>
                <a:cubicBezTo>
                  <a:pt x="457199" y="335139"/>
                  <a:pt x="155222" y="670278"/>
                  <a:pt x="77611" y="939800"/>
                </a:cubicBezTo>
                <a:cubicBezTo>
                  <a:pt x="0" y="1209322"/>
                  <a:pt x="293511" y="1617134"/>
                  <a:pt x="293511" y="1617134"/>
                </a:cubicBezTo>
                <a:lnTo>
                  <a:pt x="293511" y="1617134"/>
                </a:lnTo>
              </a:path>
            </a:pathLst>
          </a:custGeom>
          <a:ln w="22225">
            <a:solidFill>
              <a:srgbClr val="0070C0"/>
            </a:solidFill>
            <a:prstDash val="dash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7" name="Ellipse 106"/>
          <p:cNvSpPr/>
          <p:nvPr/>
        </p:nvSpPr>
        <p:spPr>
          <a:xfrm>
            <a:off x="5438017" y="4018852"/>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8" name="Forme libre 107"/>
          <p:cNvSpPr/>
          <p:nvPr/>
        </p:nvSpPr>
        <p:spPr>
          <a:xfrm>
            <a:off x="4483100" y="3500967"/>
            <a:ext cx="503767" cy="808566"/>
          </a:xfrm>
          <a:custGeom>
            <a:avLst/>
            <a:gdLst>
              <a:gd name="connsiteX0" fmla="*/ 503767 w 503767"/>
              <a:gd name="connsiteY0" fmla="*/ 0 h 808566"/>
              <a:gd name="connsiteX1" fmla="*/ 97367 w 503767"/>
              <a:gd name="connsiteY1" fmla="*/ 245533 h 808566"/>
              <a:gd name="connsiteX2" fmla="*/ 0 w 503767"/>
              <a:gd name="connsiteY2" fmla="*/ 808566 h 808566"/>
              <a:gd name="connsiteX3" fmla="*/ 0 w 503767"/>
              <a:gd name="connsiteY3" fmla="*/ 808566 h 808566"/>
            </a:gdLst>
            <a:ahLst/>
            <a:cxnLst>
              <a:cxn ang="0">
                <a:pos x="connsiteX0" y="connsiteY0"/>
              </a:cxn>
              <a:cxn ang="0">
                <a:pos x="connsiteX1" y="connsiteY1"/>
              </a:cxn>
              <a:cxn ang="0">
                <a:pos x="connsiteX2" y="connsiteY2"/>
              </a:cxn>
              <a:cxn ang="0">
                <a:pos x="connsiteX3" y="connsiteY3"/>
              </a:cxn>
            </a:cxnLst>
            <a:rect l="l" t="t" r="r" b="b"/>
            <a:pathLst>
              <a:path w="503767" h="808566">
                <a:moveTo>
                  <a:pt x="503767" y="0"/>
                </a:moveTo>
                <a:cubicBezTo>
                  <a:pt x="342547" y="55386"/>
                  <a:pt x="181328" y="110772"/>
                  <a:pt x="97367" y="245533"/>
                </a:cubicBezTo>
                <a:cubicBezTo>
                  <a:pt x="13406" y="380294"/>
                  <a:pt x="0" y="808566"/>
                  <a:pt x="0" y="808566"/>
                </a:cubicBezTo>
                <a:lnTo>
                  <a:pt x="0" y="808566"/>
                </a:lnTo>
              </a:path>
            </a:pathLst>
          </a:custGeom>
          <a:ln w="22225">
            <a:solidFill>
              <a:srgbClr val="0070C0"/>
            </a:solidFill>
            <a:prstDash val="dash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0" name="Connecteur droit avec flèche 69"/>
          <p:cNvCxnSpPr>
            <a:stCxn id="107" idx="1"/>
            <a:endCxn id="81" idx="4"/>
          </p:cNvCxnSpPr>
          <p:nvPr/>
        </p:nvCxnSpPr>
        <p:spPr>
          <a:xfrm rot="16200000" flipH="1" flipV="1">
            <a:off x="4455284" y="3089099"/>
            <a:ext cx="52981" cy="1925875"/>
          </a:xfrm>
          <a:prstGeom prst="straightConnector1">
            <a:avLst/>
          </a:prstGeom>
          <a:ln w="38100" cmpd="dbl">
            <a:solidFill>
              <a:srgbClr val="008000"/>
            </a:solidFill>
            <a:headEnd type="arrow" w="med" len="sm"/>
            <a:tailEnd type="none" w="med" len="med"/>
          </a:ln>
        </p:spPr>
        <p:style>
          <a:lnRef idx="1">
            <a:schemeClr val="accent1"/>
          </a:lnRef>
          <a:fillRef idx="0">
            <a:schemeClr val="accent1"/>
          </a:fillRef>
          <a:effectRef idx="0">
            <a:schemeClr val="accent1"/>
          </a:effectRef>
          <a:fontRef idx="minor">
            <a:schemeClr val="tx1"/>
          </a:fontRef>
        </p:style>
      </p:cxnSp>
      <p:sp>
        <p:nvSpPr>
          <p:cNvPr id="69" name="Ellipse 68"/>
          <p:cNvSpPr/>
          <p:nvPr/>
        </p:nvSpPr>
        <p:spPr>
          <a:xfrm>
            <a:off x="6835629" y="4076790"/>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3" name="Ellipse 62"/>
          <p:cNvSpPr/>
          <p:nvPr/>
        </p:nvSpPr>
        <p:spPr>
          <a:xfrm>
            <a:off x="5440748" y="4015752"/>
            <a:ext cx="45719" cy="45719"/>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4" name="Ellipse 63"/>
          <p:cNvSpPr/>
          <p:nvPr/>
        </p:nvSpPr>
        <p:spPr>
          <a:xfrm>
            <a:off x="5383598" y="3333127"/>
            <a:ext cx="45719" cy="45719"/>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65" name="Connecteur droit avec flèche 64"/>
          <p:cNvCxnSpPr/>
          <p:nvPr/>
        </p:nvCxnSpPr>
        <p:spPr>
          <a:xfrm flipV="1">
            <a:off x="3366508" y="3329981"/>
            <a:ext cx="1997646" cy="295296"/>
          </a:xfrm>
          <a:prstGeom prst="straightConnector1">
            <a:avLst/>
          </a:prstGeom>
          <a:ln w="19050" cmpd="sng">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ZoneTexte 65"/>
          <p:cNvSpPr txBox="1"/>
          <p:nvPr/>
        </p:nvSpPr>
        <p:spPr>
          <a:xfrm>
            <a:off x="3579743" y="6010188"/>
            <a:ext cx="1747658" cy="369332"/>
          </a:xfrm>
          <a:prstGeom prst="rect">
            <a:avLst/>
          </a:prstGeom>
          <a:noFill/>
        </p:spPr>
        <p:txBody>
          <a:bodyPr wrap="none" rtlCol="0">
            <a:spAutoFit/>
          </a:bodyPr>
          <a:lstStyle/>
          <a:p>
            <a:pPr algn="ctr"/>
            <a:r>
              <a:rPr lang="fr-FR" b="1" dirty="0" err="1"/>
              <a:t>Recall</a:t>
            </a:r>
            <a:r>
              <a:rPr lang="fr-FR" b="1" dirty="0"/>
              <a:t> + </a:t>
            </a:r>
            <a:r>
              <a:rPr lang="fr-FR" b="1" dirty="0" err="1"/>
              <a:t>learning</a:t>
            </a:r>
            <a:endParaRPr lang="fr-FR" b="1" dirty="0"/>
          </a:p>
        </p:txBody>
      </p:sp>
      <p:sp>
        <p:nvSpPr>
          <p:cNvPr id="67" name="ZoneTexte 66"/>
          <p:cNvSpPr txBox="1"/>
          <p:nvPr/>
        </p:nvSpPr>
        <p:spPr>
          <a:xfrm>
            <a:off x="614172" y="0"/>
            <a:ext cx="2632067" cy="461665"/>
          </a:xfrm>
          <a:prstGeom prst="rect">
            <a:avLst/>
          </a:prstGeom>
          <a:noFill/>
        </p:spPr>
        <p:txBody>
          <a:bodyPr wrap="none" rtlCol="0">
            <a:spAutoFit/>
          </a:bodyPr>
          <a:lstStyle/>
          <a:p>
            <a:r>
              <a:rPr lang="fr-FR" sz="2400" b="1" dirty="0"/>
              <a:t>Nursing Home MES</a:t>
            </a:r>
          </a:p>
        </p:txBody>
      </p:sp>
      <p:sp>
        <p:nvSpPr>
          <p:cNvPr id="68" name="ZoneTexte 67"/>
          <p:cNvSpPr txBox="1"/>
          <p:nvPr/>
        </p:nvSpPr>
        <p:spPr>
          <a:xfrm>
            <a:off x="7033361" y="319808"/>
            <a:ext cx="1580882" cy="830997"/>
          </a:xfrm>
          <a:prstGeom prst="rect">
            <a:avLst/>
          </a:prstGeom>
          <a:solidFill>
            <a:schemeClr val="accent1">
              <a:lumMod val="20000"/>
              <a:lumOff val="80000"/>
            </a:schemeClr>
          </a:solidFill>
        </p:spPr>
        <p:txBody>
          <a:bodyPr wrap="none" rtlCol="0">
            <a:spAutoFit/>
          </a:bodyPr>
          <a:lstStyle/>
          <a:p>
            <a:r>
              <a:rPr lang="fr-FR" sz="1600" b="1" dirty="0"/>
              <a:t>- </a:t>
            </a:r>
            <a:r>
              <a:rPr lang="fr-FR" sz="1600" b="1" dirty="0" err="1"/>
              <a:t>recall</a:t>
            </a:r>
            <a:endParaRPr lang="fr-FR" sz="1600" b="1" dirty="0"/>
          </a:p>
          <a:p>
            <a:pPr>
              <a:buFontTx/>
              <a:buChar char="-"/>
            </a:pPr>
            <a:r>
              <a:rPr lang="fr-FR" sz="1600" b="1" dirty="0"/>
              <a:t> </a:t>
            </a:r>
            <a:r>
              <a:rPr lang="fr-FR" sz="1600" b="1" dirty="0" err="1"/>
              <a:t>recall</a:t>
            </a:r>
            <a:endParaRPr lang="fr-FR" sz="1600" b="1" dirty="0"/>
          </a:p>
          <a:p>
            <a:pPr>
              <a:buFontTx/>
              <a:buChar char="-"/>
            </a:pPr>
            <a:r>
              <a:rPr lang="fr-FR" sz="1600" b="1" dirty="0"/>
              <a:t> </a:t>
            </a:r>
            <a:r>
              <a:rPr lang="fr-FR" sz="1600" b="1" dirty="0" err="1"/>
              <a:t>higher</a:t>
            </a:r>
            <a:r>
              <a:rPr lang="fr-FR" sz="1600" b="1" dirty="0"/>
              <a:t> </a:t>
            </a:r>
            <a:r>
              <a:rPr lang="fr-FR" sz="1600" b="1" dirty="0" err="1"/>
              <a:t>learning</a:t>
            </a:r>
            <a:endParaRPr lang="fr-FR"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up)">
                                      <p:cBhvr>
                                        <p:cTn id="7" dur="2000"/>
                                        <p:tgtEl>
                                          <p:spTgt spid="108"/>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wipe(left)">
                                      <p:cBhvr>
                                        <p:cTn id="14" dur="2000"/>
                                        <p:tgtEl>
                                          <p:spTgt spid="104"/>
                                        </p:tgtEl>
                                      </p:cBhvr>
                                    </p:animEffect>
                                  </p:childTnLst>
                                </p:cTn>
                              </p:par>
                            </p:childTnLst>
                          </p:cTn>
                        </p:par>
                        <p:par>
                          <p:cTn id="15" fill="hold">
                            <p:stCondLst>
                              <p:cond delay="4000"/>
                            </p:stCondLst>
                            <p:childTnLst>
                              <p:par>
                                <p:cTn id="16" presetID="1"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childTnLst>
                          </p:cTn>
                        </p:par>
                        <p:par>
                          <p:cTn id="18" fill="hold">
                            <p:stCondLst>
                              <p:cond delay="40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2000"/>
                                        <p:tgtEl>
                                          <p:spTgt spid="74"/>
                                        </p:tgtEl>
                                      </p:cBhvr>
                                    </p:animEffect>
                                  </p:childTnLst>
                                </p:cTn>
                              </p:par>
                            </p:childTnLst>
                          </p:cTn>
                        </p:par>
                        <p:par>
                          <p:cTn id="22" fill="hold">
                            <p:stCondLst>
                              <p:cond delay="6000"/>
                            </p:stCondLst>
                            <p:childTnLst>
                              <p:par>
                                <p:cTn id="23" presetID="22" presetClass="entr" presetSubtype="1"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wipe(up)">
                                      <p:cBhvr>
                                        <p:cTn id="25" dur="2000"/>
                                        <p:tgtEl>
                                          <p:spTgt spid="106"/>
                                        </p:tgtEl>
                                      </p:cBhvr>
                                    </p:animEffect>
                                  </p:childTnLst>
                                </p:cTn>
                              </p:par>
                            </p:childTnLst>
                          </p:cTn>
                        </p:par>
                        <p:par>
                          <p:cTn id="26" fill="hold">
                            <p:stCondLst>
                              <p:cond delay="8000"/>
                            </p:stCondLst>
                            <p:childTnLst>
                              <p:par>
                                <p:cTn id="27" presetID="1" presetClass="entr" presetSubtype="0" fill="hold" grpId="0" nodeType="afterEffect">
                                  <p:stCondLst>
                                    <p:cond delay="0"/>
                                  </p:stCondLst>
                                  <p:childTnLst>
                                    <p:set>
                                      <p:cBhvr>
                                        <p:cTn id="28" dur="1" fill="hold">
                                          <p:stCondLst>
                                            <p:cond delay="0"/>
                                          </p:stCondLst>
                                        </p:cTn>
                                        <p:tgtEl>
                                          <p:spTgt spid="103"/>
                                        </p:tgtEl>
                                        <p:attrNameLst>
                                          <p:attrName>style.visibility</p:attrName>
                                        </p:attrNameLst>
                                      </p:cBhvr>
                                      <p:to>
                                        <p:strVal val="visible"/>
                                      </p:to>
                                    </p:set>
                                  </p:childTnLst>
                                </p:cTn>
                              </p:par>
                            </p:childTnLst>
                          </p:cTn>
                        </p:par>
                        <p:par>
                          <p:cTn id="29" fill="hold">
                            <p:stCondLst>
                              <p:cond delay="8000"/>
                            </p:stCondLst>
                            <p:childTnLst>
                              <p:par>
                                <p:cTn id="30" presetID="22" presetClass="entr" presetSubtype="8"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2000"/>
                                        <p:tgtEl>
                                          <p:spTgt spid="37"/>
                                        </p:tgtEl>
                                      </p:cBhvr>
                                    </p:animEffect>
                                  </p:childTnLst>
                                </p:cTn>
                              </p:par>
                            </p:childTnLst>
                          </p:cTn>
                        </p:par>
                        <p:par>
                          <p:cTn id="33" fill="hold">
                            <p:stCondLst>
                              <p:cond delay="10000"/>
                            </p:stCondLst>
                            <p:childTnLst>
                              <p:par>
                                <p:cTn id="34" presetID="1"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childTnLst>
                                </p:cTn>
                              </p:par>
                            </p:childTnLst>
                          </p:cTn>
                        </p:par>
                        <p:par>
                          <p:cTn id="36" fill="hold">
                            <p:stCondLst>
                              <p:cond delay="1000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2000"/>
                                        <p:tgtEl>
                                          <p:spTgt spid="7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2000"/>
                                        <p:tgtEl>
                                          <p:spTgt spid="7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2000"/>
                                        <p:tgtEl>
                                          <p:spTgt spid="80"/>
                                        </p:tgtEl>
                                      </p:cBhvr>
                                    </p:animEffect>
                                  </p:childTnLst>
                                </p:cTn>
                              </p:par>
                            </p:childTnLst>
                          </p:cTn>
                        </p:par>
                        <p:par>
                          <p:cTn id="48" fill="hold">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wipe(down)">
                                      <p:cBhvr>
                                        <p:cTn id="51" dur="2000"/>
                                        <p:tgtEl>
                                          <p:spTgt spid="78"/>
                                        </p:tgtEl>
                                      </p:cBhvr>
                                    </p:animEffect>
                                  </p:child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wipe(right)">
                                      <p:cBhvr>
                                        <p:cTn id="59" dur="2000"/>
                                        <p:tgtEl>
                                          <p:spTgt spid="65"/>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1000"/>
                                        <p:tgtEl>
                                          <p:spTgt spid="3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wipe(down)">
                                      <p:cBhvr>
                                        <p:cTn id="66"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9" grpId="0" animBg="1"/>
      <p:bldP spid="80" grpId="0" animBg="1"/>
      <p:bldP spid="38" grpId="0" animBg="1"/>
      <p:bldP spid="78" grpId="0" animBg="1"/>
      <p:bldP spid="76" grpId="0" animBg="1"/>
      <p:bldP spid="62" grpId="0" animBg="1"/>
      <p:bldP spid="37" grpId="0" animBg="1"/>
      <p:bldP spid="103" grpId="0" animBg="1"/>
      <p:bldP spid="104" grpId="0" animBg="1"/>
      <p:bldP spid="106" grpId="0" animBg="1"/>
      <p:bldP spid="108" grpId="0" animBg="1"/>
      <p:bldP spid="63" grpId="0" animBg="1"/>
      <p:bldP spid="6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e libre 20"/>
          <p:cNvSpPr/>
          <p:nvPr/>
        </p:nvSpPr>
        <p:spPr>
          <a:xfrm>
            <a:off x="5264344" y="3394744"/>
            <a:ext cx="317133" cy="945762"/>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83220 h 734714"/>
              <a:gd name="connsiteX4" fmla="*/ 5285 w 317133"/>
              <a:gd name="connsiteY4" fmla="*/ 0 h 734714"/>
              <a:gd name="connsiteX0" fmla="*/ 7247 w 317133"/>
              <a:gd name="connsiteY0" fmla="*/ 7899 h 734714"/>
              <a:gd name="connsiteX1" fmla="*/ 317133 w 317133"/>
              <a:gd name="connsiteY1" fmla="*/ 265552 h 734714"/>
              <a:gd name="connsiteX2" fmla="*/ 303936 w 317133"/>
              <a:gd name="connsiteY2" fmla="*/ 734714 h 734714"/>
              <a:gd name="connsiteX3" fmla="*/ 0 w 317133"/>
              <a:gd name="connsiteY3" fmla="*/ 383220 h 734714"/>
              <a:gd name="connsiteX4" fmla="*/ 5285 w 317133"/>
              <a:gd name="connsiteY4" fmla="*/ 0 h 734714"/>
              <a:gd name="connsiteX0" fmla="*/ 7247 w 317133"/>
              <a:gd name="connsiteY0" fmla="*/ 7899 h 734714"/>
              <a:gd name="connsiteX1" fmla="*/ 317133 w 317133"/>
              <a:gd name="connsiteY1" fmla="*/ 265552 h 734714"/>
              <a:gd name="connsiteX2" fmla="*/ 303936 w 317133"/>
              <a:gd name="connsiteY2" fmla="*/ 734714 h 734714"/>
              <a:gd name="connsiteX3" fmla="*/ 0 w 317133"/>
              <a:gd name="connsiteY3" fmla="*/ 468643 h 734714"/>
              <a:gd name="connsiteX4" fmla="*/ 5285 w 317133"/>
              <a:gd name="connsiteY4" fmla="*/ 0 h 734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33" h="734714">
                <a:moveTo>
                  <a:pt x="7247" y="7899"/>
                </a:moveTo>
                <a:lnTo>
                  <a:pt x="317133" y="265552"/>
                </a:lnTo>
                <a:lnTo>
                  <a:pt x="303936" y="734714"/>
                </a:lnTo>
                <a:lnTo>
                  <a:pt x="0" y="468643"/>
                </a:lnTo>
                <a:cubicBezTo>
                  <a:pt x="1762" y="348837"/>
                  <a:pt x="3523" y="119806"/>
                  <a:pt x="5285" y="0"/>
                </a:cubicBezTo>
              </a:path>
            </a:pathLst>
          </a:custGeom>
          <a:solidFill>
            <a:schemeClr val="bg1">
              <a:lumMod val="50000"/>
              <a:alpha val="36078"/>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Forme libre 22"/>
          <p:cNvSpPr/>
          <p:nvPr/>
        </p:nvSpPr>
        <p:spPr>
          <a:xfrm rot="21312923">
            <a:off x="5678890" y="2813046"/>
            <a:ext cx="360232" cy="826531"/>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50920 w 360232"/>
              <a:gd name="connsiteY0" fmla="*/ 0 h 727973"/>
              <a:gd name="connsiteX1" fmla="*/ 360232 w 360232"/>
              <a:gd name="connsiteY1" fmla="*/ 314452 h 727973"/>
              <a:gd name="connsiteX2" fmla="*/ 319265 w 360232"/>
              <a:gd name="connsiteY2" fmla="*/ 727973 h 727973"/>
              <a:gd name="connsiteX3" fmla="*/ 0 w 360232"/>
              <a:gd name="connsiteY3" fmla="*/ 430301 h 727973"/>
              <a:gd name="connsiteX4" fmla="*/ 44416 w 360232"/>
              <a:gd name="connsiteY4" fmla="*/ 24995 h 727973"/>
              <a:gd name="connsiteX0" fmla="*/ 50920 w 360232"/>
              <a:gd name="connsiteY0" fmla="*/ 0 h 743538"/>
              <a:gd name="connsiteX1" fmla="*/ 360232 w 360232"/>
              <a:gd name="connsiteY1" fmla="*/ 314452 h 743538"/>
              <a:gd name="connsiteX2" fmla="*/ 317816 w 360232"/>
              <a:gd name="connsiteY2" fmla="*/ 743538 h 743538"/>
              <a:gd name="connsiteX3" fmla="*/ 0 w 360232"/>
              <a:gd name="connsiteY3" fmla="*/ 430301 h 743538"/>
              <a:gd name="connsiteX4" fmla="*/ 44416 w 360232"/>
              <a:gd name="connsiteY4" fmla="*/ 24995 h 74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32" h="743538">
                <a:moveTo>
                  <a:pt x="50920" y="0"/>
                </a:moveTo>
                <a:lnTo>
                  <a:pt x="360232" y="314452"/>
                </a:lnTo>
                <a:lnTo>
                  <a:pt x="317816" y="743538"/>
                </a:lnTo>
                <a:lnTo>
                  <a:pt x="0" y="430301"/>
                </a:lnTo>
                <a:cubicBezTo>
                  <a:pt x="881" y="370398"/>
                  <a:pt x="43218" y="82809"/>
                  <a:pt x="44416" y="24995"/>
                </a:cubicBezTo>
              </a:path>
            </a:pathLst>
          </a:custGeom>
          <a:solidFill>
            <a:schemeClr val="accent5">
              <a:lumMod val="60000"/>
              <a:lumOff val="40000"/>
              <a:alpha val="30196"/>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3" name="Ellipse 42"/>
          <p:cNvSpPr/>
          <p:nvPr/>
        </p:nvSpPr>
        <p:spPr>
          <a:xfrm rot="19417965">
            <a:off x="2345403" y="3019577"/>
            <a:ext cx="966812" cy="261578"/>
          </a:xfrm>
          <a:prstGeom prst="ellipse">
            <a:avLst/>
          </a:prstGeom>
          <a:solidFill>
            <a:schemeClr val="accent3">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Forme libre 47"/>
          <p:cNvSpPr/>
          <p:nvPr/>
        </p:nvSpPr>
        <p:spPr>
          <a:xfrm rot="698216">
            <a:off x="3007501" y="3037020"/>
            <a:ext cx="325488" cy="425548"/>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189320 w 189320"/>
              <a:gd name="connsiteY0" fmla="*/ 73650 h 354667"/>
              <a:gd name="connsiteX1" fmla="*/ 0 w 189320"/>
              <a:gd name="connsiteY1" fmla="*/ 0 h 354667"/>
              <a:gd name="connsiteX2" fmla="*/ 27315 w 189320"/>
              <a:gd name="connsiteY2" fmla="*/ 354667 h 354667"/>
            </a:gdLst>
            <a:ahLst/>
            <a:cxnLst>
              <a:cxn ang="0">
                <a:pos x="connsiteX0" y="connsiteY0"/>
              </a:cxn>
              <a:cxn ang="0">
                <a:pos x="connsiteX1" y="connsiteY1"/>
              </a:cxn>
              <a:cxn ang="0">
                <a:pos x="connsiteX2" y="connsiteY2"/>
              </a:cxn>
            </a:cxnLst>
            <a:rect l="l" t="t" r="r" b="b"/>
            <a:pathLst>
              <a:path w="189320" h="354667">
                <a:moveTo>
                  <a:pt x="189320" y="73650"/>
                </a:moveTo>
                <a:lnTo>
                  <a:pt x="0" y="0"/>
                </a:lnTo>
                <a:lnTo>
                  <a:pt x="27315" y="354667"/>
                </a:lnTo>
              </a:path>
            </a:pathLst>
          </a:custGeom>
          <a:gradFill flip="none" rotWithShape="1">
            <a:gsLst>
              <a:gs pos="0">
                <a:srgbClr val="CFCFCF">
                  <a:shade val="30000"/>
                  <a:satMod val="115000"/>
                </a:srgbClr>
              </a:gs>
              <a:gs pos="50000">
                <a:srgbClr val="CFCFCF">
                  <a:shade val="67500"/>
                  <a:satMod val="115000"/>
                </a:srgbClr>
              </a:gs>
              <a:gs pos="100000">
                <a:srgbClr val="CFCFCF">
                  <a:shade val="100000"/>
                  <a:satMod val="115000"/>
                </a:srgbClr>
              </a:gs>
            </a:gsLst>
            <a:lin ang="162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Forme libre 24"/>
          <p:cNvSpPr/>
          <p:nvPr/>
        </p:nvSpPr>
        <p:spPr>
          <a:xfrm rot="21372293">
            <a:off x="5619855" y="2285429"/>
            <a:ext cx="495703" cy="908238"/>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90863 w 400175"/>
              <a:gd name="connsiteY0" fmla="*/ 0 h 727973"/>
              <a:gd name="connsiteX1" fmla="*/ 400175 w 400175"/>
              <a:gd name="connsiteY1" fmla="*/ 314452 h 727973"/>
              <a:gd name="connsiteX2" fmla="*/ 359208 w 400175"/>
              <a:gd name="connsiteY2" fmla="*/ 727973 h 727973"/>
              <a:gd name="connsiteX3" fmla="*/ 0 w 400175"/>
              <a:gd name="connsiteY3" fmla="*/ 428485 h 727973"/>
              <a:gd name="connsiteX4" fmla="*/ 84359 w 400175"/>
              <a:gd name="connsiteY4" fmla="*/ 24995 h 727973"/>
              <a:gd name="connsiteX0" fmla="*/ 90863 w 458668"/>
              <a:gd name="connsiteY0" fmla="*/ 0 h 812502"/>
              <a:gd name="connsiteX1" fmla="*/ 400175 w 458668"/>
              <a:gd name="connsiteY1" fmla="*/ 314452 h 812502"/>
              <a:gd name="connsiteX2" fmla="*/ 458668 w 458668"/>
              <a:gd name="connsiteY2" fmla="*/ 812502 h 812502"/>
              <a:gd name="connsiteX3" fmla="*/ 0 w 458668"/>
              <a:gd name="connsiteY3" fmla="*/ 428485 h 812502"/>
              <a:gd name="connsiteX4" fmla="*/ 84359 w 458668"/>
              <a:gd name="connsiteY4" fmla="*/ 24995 h 812502"/>
              <a:gd name="connsiteX0" fmla="*/ 90863 w 507223"/>
              <a:gd name="connsiteY0" fmla="*/ 0 h 812502"/>
              <a:gd name="connsiteX1" fmla="*/ 400175 w 507223"/>
              <a:gd name="connsiteY1" fmla="*/ 314452 h 812502"/>
              <a:gd name="connsiteX2" fmla="*/ 507223 w 507223"/>
              <a:gd name="connsiteY2" fmla="*/ 300782 h 812502"/>
              <a:gd name="connsiteX3" fmla="*/ 458668 w 507223"/>
              <a:gd name="connsiteY3" fmla="*/ 812502 h 812502"/>
              <a:gd name="connsiteX4" fmla="*/ 0 w 507223"/>
              <a:gd name="connsiteY4" fmla="*/ 428485 h 812502"/>
              <a:gd name="connsiteX5" fmla="*/ 84359 w 507223"/>
              <a:gd name="connsiteY5" fmla="*/ 24995 h 812502"/>
              <a:gd name="connsiteX0" fmla="*/ 61796 w 507223"/>
              <a:gd name="connsiteY0" fmla="*/ 0 h 897772"/>
              <a:gd name="connsiteX1" fmla="*/ 400175 w 507223"/>
              <a:gd name="connsiteY1" fmla="*/ 399722 h 897772"/>
              <a:gd name="connsiteX2" fmla="*/ 507223 w 507223"/>
              <a:gd name="connsiteY2" fmla="*/ 386052 h 897772"/>
              <a:gd name="connsiteX3" fmla="*/ 458668 w 507223"/>
              <a:gd name="connsiteY3" fmla="*/ 897772 h 897772"/>
              <a:gd name="connsiteX4" fmla="*/ 0 w 507223"/>
              <a:gd name="connsiteY4" fmla="*/ 513755 h 897772"/>
              <a:gd name="connsiteX5" fmla="*/ 84359 w 507223"/>
              <a:gd name="connsiteY5" fmla="*/ 110265 h 897772"/>
              <a:gd name="connsiteX0" fmla="*/ 61796 w 507223"/>
              <a:gd name="connsiteY0" fmla="*/ 0 h 897772"/>
              <a:gd name="connsiteX1" fmla="*/ 400175 w 507223"/>
              <a:gd name="connsiteY1" fmla="*/ 399722 h 897772"/>
              <a:gd name="connsiteX2" fmla="*/ 507223 w 507223"/>
              <a:gd name="connsiteY2" fmla="*/ 386052 h 897772"/>
              <a:gd name="connsiteX3" fmla="*/ 458668 w 507223"/>
              <a:gd name="connsiteY3" fmla="*/ 897772 h 897772"/>
              <a:gd name="connsiteX4" fmla="*/ 0 w 507223"/>
              <a:gd name="connsiteY4" fmla="*/ 513755 h 897772"/>
              <a:gd name="connsiteX5" fmla="*/ 69431 w 507223"/>
              <a:gd name="connsiteY5" fmla="*/ 16854 h 897772"/>
              <a:gd name="connsiteX0" fmla="*/ 61796 w 507223"/>
              <a:gd name="connsiteY0" fmla="*/ 0 h 897772"/>
              <a:gd name="connsiteX1" fmla="*/ 507223 w 507223"/>
              <a:gd name="connsiteY1" fmla="*/ 386052 h 897772"/>
              <a:gd name="connsiteX2" fmla="*/ 458668 w 507223"/>
              <a:gd name="connsiteY2" fmla="*/ 897772 h 897772"/>
              <a:gd name="connsiteX3" fmla="*/ 0 w 507223"/>
              <a:gd name="connsiteY3" fmla="*/ 513755 h 897772"/>
              <a:gd name="connsiteX4" fmla="*/ 69431 w 507223"/>
              <a:gd name="connsiteY4" fmla="*/ 16854 h 897772"/>
              <a:gd name="connsiteX0" fmla="*/ 59115 w 504542"/>
              <a:gd name="connsiteY0" fmla="*/ 0 h 897772"/>
              <a:gd name="connsiteX1" fmla="*/ 504542 w 504542"/>
              <a:gd name="connsiteY1" fmla="*/ 386052 h 897772"/>
              <a:gd name="connsiteX2" fmla="*/ 455987 w 504542"/>
              <a:gd name="connsiteY2" fmla="*/ 897772 h 897772"/>
              <a:gd name="connsiteX3" fmla="*/ 0 w 504542"/>
              <a:gd name="connsiteY3" fmla="*/ 472632 h 897772"/>
              <a:gd name="connsiteX4" fmla="*/ 66750 w 504542"/>
              <a:gd name="connsiteY4" fmla="*/ 16854 h 897772"/>
              <a:gd name="connsiteX0" fmla="*/ 50276 w 495703"/>
              <a:gd name="connsiteY0" fmla="*/ 0 h 897772"/>
              <a:gd name="connsiteX1" fmla="*/ 495703 w 495703"/>
              <a:gd name="connsiteY1" fmla="*/ 386052 h 897772"/>
              <a:gd name="connsiteX2" fmla="*/ 447148 w 495703"/>
              <a:gd name="connsiteY2" fmla="*/ 897772 h 897772"/>
              <a:gd name="connsiteX3" fmla="*/ 0 w 495703"/>
              <a:gd name="connsiteY3" fmla="*/ 426024 h 897772"/>
              <a:gd name="connsiteX4" fmla="*/ 57911 w 495703"/>
              <a:gd name="connsiteY4" fmla="*/ 16854 h 897772"/>
              <a:gd name="connsiteX0" fmla="*/ 50276 w 495703"/>
              <a:gd name="connsiteY0" fmla="*/ 26218 h 923990"/>
              <a:gd name="connsiteX1" fmla="*/ 495703 w 495703"/>
              <a:gd name="connsiteY1" fmla="*/ 412270 h 923990"/>
              <a:gd name="connsiteX2" fmla="*/ 447148 w 495703"/>
              <a:gd name="connsiteY2" fmla="*/ 923990 h 923990"/>
              <a:gd name="connsiteX3" fmla="*/ 0 w 495703"/>
              <a:gd name="connsiteY3" fmla="*/ 452242 h 923990"/>
              <a:gd name="connsiteX4" fmla="*/ 31719 w 495703"/>
              <a:gd name="connsiteY4" fmla="*/ 0 h 9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703" h="923990">
                <a:moveTo>
                  <a:pt x="50276" y="26218"/>
                </a:moveTo>
                <a:lnTo>
                  <a:pt x="495703" y="412270"/>
                </a:lnTo>
                <a:lnTo>
                  <a:pt x="447148" y="923990"/>
                </a:lnTo>
                <a:lnTo>
                  <a:pt x="0" y="452242"/>
                </a:lnTo>
                <a:cubicBezTo>
                  <a:pt x="881" y="392339"/>
                  <a:pt x="30521" y="57814"/>
                  <a:pt x="31719" y="0"/>
                </a:cubicBezTo>
              </a:path>
            </a:pathLst>
          </a:custGeom>
          <a:solidFill>
            <a:srgbClr val="FF0000">
              <a:alpha val="10980"/>
            </a:srgb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 name="Ellipse 46"/>
          <p:cNvSpPr/>
          <p:nvPr/>
        </p:nvSpPr>
        <p:spPr>
          <a:xfrm rot="19184386">
            <a:off x="2969594" y="3196442"/>
            <a:ext cx="461391" cy="260916"/>
          </a:xfrm>
          <a:prstGeom prst="ellipse">
            <a:avLst/>
          </a:prstGeom>
          <a:solidFill>
            <a:srgbClr val="DDE7F3"/>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Forme libre 40"/>
          <p:cNvSpPr/>
          <p:nvPr/>
        </p:nvSpPr>
        <p:spPr>
          <a:xfrm rot="698216">
            <a:off x="3014591" y="3448106"/>
            <a:ext cx="358512" cy="420917"/>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9320 w 339320"/>
              <a:gd name="connsiteY0" fmla="*/ 0 h 560257"/>
              <a:gd name="connsiteX1" fmla="*/ 8435 w 339320"/>
              <a:gd name="connsiteY1" fmla="*/ 209449 h 560257"/>
              <a:gd name="connsiteX2" fmla="*/ 0 w 339320"/>
              <a:gd name="connsiteY2" fmla="*/ 560257 h 560257"/>
              <a:gd name="connsiteX0" fmla="*/ 208529 w 208529"/>
              <a:gd name="connsiteY0" fmla="*/ 52487 h 350808"/>
              <a:gd name="connsiteX1" fmla="*/ 8435 w 208529"/>
              <a:gd name="connsiteY1" fmla="*/ 0 h 350808"/>
              <a:gd name="connsiteX2" fmla="*/ 0 w 208529"/>
              <a:gd name="connsiteY2" fmla="*/ 350808 h 350808"/>
            </a:gdLst>
            <a:ahLst/>
            <a:cxnLst>
              <a:cxn ang="0">
                <a:pos x="connsiteX0" y="connsiteY0"/>
              </a:cxn>
              <a:cxn ang="0">
                <a:pos x="connsiteX1" y="connsiteY1"/>
              </a:cxn>
              <a:cxn ang="0">
                <a:pos x="connsiteX2" y="connsiteY2"/>
              </a:cxn>
            </a:cxnLst>
            <a:rect l="l" t="t" r="r" b="b"/>
            <a:pathLst>
              <a:path w="208529" h="350808">
                <a:moveTo>
                  <a:pt x="208529" y="52487"/>
                </a:moveTo>
                <a:lnTo>
                  <a:pt x="8435" y="0"/>
                </a:lnTo>
                <a:lnTo>
                  <a:pt x="0" y="350808"/>
                </a:lnTo>
              </a:path>
            </a:pathLst>
          </a:cu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Forme libre 51"/>
          <p:cNvSpPr/>
          <p:nvPr/>
        </p:nvSpPr>
        <p:spPr>
          <a:xfrm rot="698216">
            <a:off x="2497750" y="3385619"/>
            <a:ext cx="313037" cy="496528"/>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94078 w 236623"/>
              <a:gd name="connsiteY1" fmla="*/ 176712 h 354667"/>
              <a:gd name="connsiteX2" fmla="*/ 0 w 236623"/>
              <a:gd name="connsiteY2" fmla="*/ 0 h 354667"/>
              <a:gd name="connsiteX3" fmla="*/ 27315 w 236623"/>
              <a:gd name="connsiteY3" fmla="*/ 354667 h 354667"/>
              <a:gd name="connsiteX0" fmla="*/ 209308 w 209308"/>
              <a:gd name="connsiteY0" fmla="*/ 68443 h 413824"/>
              <a:gd name="connsiteX1" fmla="*/ 166763 w 209308"/>
              <a:gd name="connsiteY1" fmla="*/ 235869 h 413824"/>
              <a:gd name="connsiteX2" fmla="*/ 14463 w 209308"/>
              <a:gd name="connsiteY2" fmla="*/ 0 h 413824"/>
              <a:gd name="connsiteX3" fmla="*/ 0 w 209308"/>
              <a:gd name="connsiteY3" fmla="*/ 413824 h 413824"/>
              <a:gd name="connsiteX0" fmla="*/ 191013 w 191013"/>
              <a:gd name="connsiteY0" fmla="*/ 203522 h 413824"/>
              <a:gd name="connsiteX1" fmla="*/ 166763 w 191013"/>
              <a:gd name="connsiteY1" fmla="*/ 235869 h 413824"/>
              <a:gd name="connsiteX2" fmla="*/ 14463 w 191013"/>
              <a:gd name="connsiteY2" fmla="*/ 0 h 413824"/>
              <a:gd name="connsiteX3" fmla="*/ 0 w 191013"/>
              <a:gd name="connsiteY3" fmla="*/ 413824 h 413824"/>
              <a:gd name="connsiteX0" fmla="*/ 182078 w 182078"/>
              <a:gd name="connsiteY0" fmla="*/ 263794 h 413824"/>
              <a:gd name="connsiteX1" fmla="*/ 166763 w 182078"/>
              <a:gd name="connsiteY1" fmla="*/ 235869 h 413824"/>
              <a:gd name="connsiteX2" fmla="*/ 14463 w 182078"/>
              <a:gd name="connsiteY2" fmla="*/ 0 h 413824"/>
              <a:gd name="connsiteX3" fmla="*/ 0 w 182078"/>
              <a:gd name="connsiteY3" fmla="*/ 413824 h 413824"/>
            </a:gdLst>
            <a:ahLst/>
            <a:cxnLst>
              <a:cxn ang="0">
                <a:pos x="connsiteX0" y="connsiteY0"/>
              </a:cxn>
              <a:cxn ang="0">
                <a:pos x="connsiteX1" y="connsiteY1"/>
              </a:cxn>
              <a:cxn ang="0">
                <a:pos x="connsiteX2" y="connsiteY2"/>
              </a:cxn>
              <a:cxn ang="0">
                <a:pos x="connsiteX3" y="connsiteY3"/>
              </a:cxn>
            </a:cxnLst>
            <a:rect l="l" t="t" r="r" b="b"/>
            <a:pathLst>
              <a:path w="182078" h="413824">
                <a:moveTo>
                  <a:pt x="182078" y="263794"/>
                </a:moveTo>
                <a:lnTo>
                  <a:pt x="166763" y="235869"/>
                </a:lnTo>
                <a:lnTo>
                  <a:pt x="14463" y="0"/>
                </a:lnTo>
                <a:lnTo>
                  <a:pt x="0" y="413824"/>
                </a:lnTo>
              </a:path>
            </a:pathLst>
          </a:custGeom>
          <a:gradFill flip="none" rotWithShape="1">
            <a:gsLst>
              <a:gs pos="0">
                <a:srgbClr val="FFFF85">
                  <a:shade val="30000"/>
                  <a:satMod val="115000"/>
                </a:srgbClr>
              </a:gs>
              <a:gs pos="50000">
                <a:srgbClr val="FFFF85">
                  <a:shade val="67500"/>
                  <a:satMod val="115000"/>
                </a:srgbClr>
              </a:gs>
              <a:gs pos="100000">
                <a:srgbClr val="FFFF85">
                  <a:shade val="100000"/>
                  <a:satMod val="115000"/>
                </a:srgbClr>
              </a:gs>
            </a:gsLst>
            <a:lin ang="135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Ellipse 25"/>
          <p:cNvSpPr/>
          <p:nvPr/>
        </p:nvSpPr>
        <p:spPr>
          <a:xfrm rot="19184386">
            <a:off x="2927194" y="3617951"/>
            <a:ext cx="579967" cy="296333"/>
          </a:xfrm>
          <a:prstGeom prst="ellipse">
            <a:avLst/>
          </a:prstGeom>
          <a:solidFill>
            <a:schemeClr val="accent1">
              <a:lumMod val="40000"/>
              <a:lumOff val="60000"/>
            </a:schemeClr>
          </a:solidFill>
          <a:ln w="952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Ellipse 50"/>
          <p:cNvSpPr/>
          <p:nvPr/>
        </p:nvSpPr>
        <p:spPr>
          <a:xfrm rot="19184386">
            <a:off x="2439579" y="3685288"/>
            <a:ext cx="388803" cy="296079"/>
          </a:xfrm>
          <a:prstGeom prst="ellipse">
            <a:avLst/>
          </a:prstGeom>
          <a:solidFill>
            <a:srgbClr val="FFFF85"/>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Forme libre 34"/>
          <p:cNvSpPr/>
          <p:nvPr/>
        </p:nvSpPr>
        <p:spPr>
          <a:xfrm>
            <a:off x="2190573" y="3812743"/>
            <a:ext cx="537619" cy="787363"/>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221012 h 536208"/>
              <a:gd name="connsiteX1" fmla="*/ 156505 w 241300"/>
              <a:gd name="connsiteY1" fmla="*/ 0 h 536208"/>
              <a:gd name="connsiteX2" fmla="*/ 0 w 241300"/>
              <a:gd name="connsiteY2" fmla="*/ 536208 h 536208"/>
            </a:gdLst>
            <a:ahLst/>
            <a:cxnLst>
              <a:cxn ang="0">
                <a:pos x="connsiteX0" y="connsiteY0"/>
              </a:cxn>
              <a:cxn ang="0">
                <a:pos x="connsiteX1" y="connsiteY1"/>
              </a:cxn>
              <a:cxn ang="0">
                <a:pos x="connsiteX2" y="connsiteY2"/>
              </a:cxn>
            </a:cxnLst>
            <a:rect l="l" t="t" r="r" b="b"/>
            <a:pathLst>
              <a:path w="241300" h="536208">
                <a:moveTo>
                  <a:pt x="241300" y="221012"/>
                </a:moveTo>
                <a:lnTo>
                  <a:pt x="156505" y="0"/>
                </a:lnTo>
                <a:lnTo>
                  <a:pt x="0" y="536208"/>
                </a:lnTo>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t="100000" r="100000"/>
            </a:path>
            <a:tileRect l="-100000" b="-100000"/>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Ellipse 26"/>
          <p:cNvSpPr/>
          <p:nvPr/>
        </p:nvSpPr>
        <p:spPr>
          <a:xfrm rot="19184386">
            <a:off x="2104645" y="4271344"/>
            <a:ext cx="793002" cy="296333"/>
          </a:xfrm>
          <a:prstGeom prst="ellipse">
            <a:avLst/>
          </a:prstGeom>
          <a:solidFill>
            <a:srgbClr val="B3A979"/>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Forme libre 31"/>
          <p:cNvSpPr/>
          <p:nvPr/>
        </p:nvSpPr>
        <p:spPr>
          <a:xfrm>
            <a:off x="2550391" y="4295342"/>
            <a:ext cx="241300" cy="469900"/>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Lst>
            <a:ahLst/>
            <a:cxnLst>
              <a:cxn ang="0">
                <a:pos x="connsiteX0" y="connsiteY0"/>
              </a:cxn>
              <a:cxn ang="0">
                <a:pos x="connsiteX1" y="connsiteY1"/>
              </a:cxn>
              <a:cxn ang="0">
                <a:pos x="connsiteX2" y="connsiteY2"/>
              </a:cxn>
            </a:cxnLst>
            <a:rect l="l" t="t" r="r" b="b"/>
            <a:pathLst>
              <a:path w="241300" h="469900">
                <a:moveTo>
                  <a:pt x="241300" y="313267"/>
                </a:moveTo>
                <a:lnTo>
                  <a:pt x="25401" y="0"/>
                </a:lnTo>
                <a:lnTo>
                  <a:pt x="0" y="469900"/>
                </a:lnTo>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t="100000" r="100000"/>
            </a:path>
            <a:tileRect l="-100000" b="-100000"/>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Ellipse 27"/>
          <p:cNvSpPr/>
          <p:nvPr/>
        </p:nvSpPr>
        <p:spPr>
          <a:xfrm rot="19184386">
            <a:off x="2532929" y="4643661"/>
            <a:ext cx="298783" cy="160798"/>
          </a:xfrm>
          <a:prstGeom prst="ellipse">
            <a:avLst/>
          </a:prstGeom>
          <a:solidFill>
            <a:schemeClr val="bg2">
              <a:lumMod val="50000"/>
            </a:schemeClr>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Forme libre 30"/>
          <p:cNvSpPr/>
          <p:nvPr/>
        </p:nvSpPr>
        <p:spPr>
          <a:xfrm>
            <a:off x="2228671" y="4473106"/>
            <a:ext cx="241300" cy="588433"/>
          </a:xfrm>
          <a:custGeom>
            <a:avLst/>
            <a:gdLst>
              <a:gd name="connsiteX0" fmla="*/ 241300 w 241300"/>
              <a:gd name="connsiteY0" fmla="*/ 431800 h 588433"/>
              <a:gd name="connsiteX1" fmla="*/ 143934 w 241300"/>
              <a:gd name="connsiteY1" fmla="*/ 0 h 588433"/>
              <a:gd name="connsiteX2" fmla="*/ 0 w 241300"/>
              <a:gd name="connsiteY2" fmla="*/ 588433 h 588433"/>
            </a:gdLst>
            <a:ahLst/>
            <a:cxnLst>
              <a:cxn ang="0">
                <a:pos x="connsiteX0" y="connsiteY0"/>
              </a:cxn>
              <a:cxn ang="0">
                <a:pos x="connsiteX1" y="connsiteY1"/>
              </a:cxn>
              <a:cxn ang="0">
                <a:pos x="connsiteX2" y="connsiteY2"/>
              </a:cxn>
            </a:cxnLst>
            <a:rect l="l" t="t" r="r" b="b"/>
            <a:pathLst>
              <a:path w="241300" h="588433">
                <a:moveTo>
                  <a:pt x="241300" y="431800"/>
                </a:moveTo>
                <a:lnTo>
                  <a:pt x="143934" y="0"/>
                </a:lnTo>
                <a:lnTo>
                  <a:pt x="0" y="588433"/>
                </a:lnTo>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Ellipse 28"/>
          <p:cNvSpPr/>
          <p:nvPr/>
        </p:nvSpPr>
        <p:spPr>
          <a:xfrm rot="19184386">
            <a:off x="2211196" y="4918827"/>
            <a:ext cx="298783" cy="160798"/>
          </a:xfrm>
          <a:prstGeom prst="ellipse">
            <a:avLst/>
          </a:prstGeom>
          <a:solidFill>
            <a:schemeClr val="bg1">
              <a:lumMod val="85000"/>
            </a:schemeClr>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Ellipse 32"/>
          <p:cNvSpPr/>
          <p:nvPr/>
        </p:nvSpPr>
        <p:spPr>
          <a:xfrm>
            <a:off x="2351438" y="4439240"/>
            <a:ext cx="45719" cy="45719"/>
          </a:xfrm>
          <a:prstGeom prst="ellipse">
            <a:avLst/>
          </a:prstGeom>
          <a:solidFill>
            <a:schemeClr val="tx1"/>
          </a:solid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Ellipse 33"/>
          <p:cNvSpPr/>
          <p:nvPr/>
        </p:nvSpPr>
        <p:spPr>
          <a:xfrm>
            <a:off x="2558871" y="426990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1" name="Ellipse 70"/>
          <p:cNvSpPr/>
          <p:nvPr/>
        </p:nvSpPr>
        <p:spPr>
          <a:xfrm flipH="1" flipV="1">
            <a:off x="4466851" y="4341845"/>
            <a:ext cx="154824" cy="75235"/>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Ellipse 35"/>
          <p:cNvSpPr/>
          <p:nvPr/>
        </p:nvSpPr>
        <p:spPr>
          <a:xfrm>
            <a:off x="2529228" y="331321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Ellipse 38"/>
          <p:cNvSpPr/>
          <p:nvPr/>
        </p:nvSpPr>
        <p:spPr>
          <a:xfrm>
            <a:off x="3134627" y="37322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Ellipse 39"/>
          <p:cNvSpPr/>
          <p:nvPr/>
        </p:nvSpPr>
        <p:spPr>
          <a:xfrm>
            <a:off x="3079610" y="38846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Ellipse 41"/>
          <p:cNvSpPr/>
          <p:nvPr/>
        </p:nvSpPr>
        <p:spPr>
          <a:xfrm>
            <a:off x="3024534" y="2944904"/>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 name="Ellipse 43"/>
          <p:cNvSpPr/>
          <p:nvPr/>
        </p:nvSpPr>
        <p:spPr>
          <a:xfrm>
            <a:off x="2524995" y="3787352"/>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Ellipse 44"/>
          <p:cNvSpPr/>
          <p:nvPr/>
        </p:nvSpPr>
        <p:spPr>
          <a:xfrm>
            <a:off x="3071101" y="3402104"/>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Ellipse 45"/>
          <p:cNvSpPr/>
          <p:nvPr/>
        </p:nvSpPr>
        <p:spPr>
          <a:xfrm>
            <a:off x="3303934" y="3190438"/>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Ellipse 48"/>
          <p:cNvSpPr/>
          <p:nvPr/>
        </p:nvSpPr>
        <p:spPr>
          <a:xfrm>
            <a:off x="2677395" y="375773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Ellipse 49"/>
          <p:cNvSpPr/>
          <p:nvPr/>
        </p:nvSpPr>
        <p:spPr>
          <a:xfrm>
            <a:off x="2656242" y="3872036"/>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Forme libre 54"/>
          <p:cNvSpPr/>
          <p:nvPr/>
        </p:nvSpPr>
        <p:spPr>
          <a:xfrm rot="269678">
            <a:off x="6323750" y="3970986"/>
            <a:ext cx="407494" cy="886294"/>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47058 w 382035"/>
              <a:gd name="connsiteY0" fmla="*/ 0 h 727973"/>
              <a:gd name="connsiteX1" fmla="*/ 382035 w 382035"/>
              <a:gd name="connsiteY1" fmla="*/ 312523 h 727973"/>
              <a:gd name="connsiteX2" fmla="*/ 315403 w 382035"/>
              <a:gd name="connsiteY2" fmla="*/ 727973 h 727973"/>
              <a:gd name="connsiteX3" fmla="*/ 0 w 382035"/>
              <a:gd name="connsiteY3" fmla="*/ 388796 h 727973"/>
              <a:gd name="connsiteX4" fmla="*/ 40554 w 382035"/>
              <a:gd name="connsiteY4" fmla="*/ 24995 h 727973"/>
              <a:gd name="connsiteX0" fmla="*/ 49529 w 384506"/>
              <a:gd name="connsiteY0" fmla="*/ 0 h 727973"/>
              <a:gd name="connsiteX1" fmla="*/ 384506 w 384506"/>
              <a:gd name="connsiteY1" fmla="*/ 312523 h 727973"/>
              <a:gd name="connsiteX2" fmla="*/ 317874 w 384506"/>
              <a:gd name="connsiteY2" fmla="*/ 727973 h 727973"/>
              <a:gd name="connsiteX3" fmla="*/ 0 w 384506"/>
              <a:gd name="connsiteY3" fmla="*/ 415916 h 727973"/>
              <a:gd name="connsiteX4" fmla="*/ 43025 w 384506"/>
              <a:gd name="connsiteY4" fmla="*/ 24995 h 727973"/>
              <a:gd name="connsiteX0" fmla="*/ 49529 w 401978"/>
              <a:gd name="connsiteY0" fmla="*/ 0 h 823507"/>
              <a:gd name="connsiteX1" fmla="*/ 384506 w 401978"/>
              <a:gd name="connsiteY1" fmla="*/ 312523 h 823507"/>
              <a:gd name="connsiteX2" fmla="*/ 401978 w 401978"/>
              <a:gd name="connsiteY2" fmla="*/ 823507 h 823507"/>
              <a:gd name="connsiteX3" fmla="*/ 0 w 401978"/>
              <a:gd name="connsiteY3" fmla="*/ 415916 h 823507"/>
              <a:gd name="connsiteX4" fmla="*/ 43025 w 401978"/>
              <a:gd name="connsiteY4" fmla="*/ 24995 h 823507"/>
              <a:gd name="connsiteX0" fmla="*/ 7702 w 360151"/>
              <a:gd name="connsiteY0" fmla="*/ 0 h 823507"/>
              <a:gd name="connsiteX1" fmla="*/ 342679 w 360151"/>
              <a:gd name="connsiteY1" fmla="*/ 312523 h 823507"/>
              <a:gd name="connsiteX2" fmla="*/ 360151 w 360151"/>
              <a:gd name="connsiteY2" fmla="*/ 823507 h 823507"/>
              <a:gd name="connsiteX3" fmla="*/ 3377 w 360151"/>
              <a:gd name="connsiteY3" fmla="*/ 471514 h 823507"/>
              <a:gd name="connsiteX4" fmla="*/ 1198 w 360151"/>
              <a:gd name="connsiteY4" fmla="*/ 24995 h 82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51" h="823507">
                <a:moveTo>
                  <a:pt x="7702" y="0"/>
                </a:moveTo>
                <a:lnTo>
                  <a:pt x="342679" y="312523"/>
                </a:lnTo>
                <a:lnTo>
                  <a:pt x="360151" y="823507"/>
                </a:lnTo>
                <a:lnTo>
                  <a:pt x="3377" y="471514"/>
                </a:lnTo>
                <a:cubicBezTo>
                  <a:pt x="4258" y="411611"/>
                  <a:pt x="0" y="82809"/>
                  <a:pt x="1198" y="24995"/>
                </a:cubicBezTo>
              </a:path>
            </a:pathLst>
          </a:custGeom>
          <a:solidFill>
            <a:srgbClr val="FFC000">
              <a:alpha val="30196"/>
            </a:srgb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Forme libre 55"/>
          <p:cNvSpPr/>
          <p:nvPr/>
        </p:nvSpPr>
        <p:spPr>
          <a:xfrm rot="698216">
            <a:off x="3529462" y="1995620"/>
            <a:ext cx="284640" cy="542014"/>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189320 w 189320"/>
              <a:gd name="connsiteY0" fmla="*/ 73650 h 354667"/>
              <a:gd name="connsiteX1" fmla="*/ 0 w 189320"/>
              <a:gd name="connsiteY1" fmla="*/ 0 h 354667"/>
              <a:gd name="connsiteX2" fmla="*/ 27315 w 189320"/>
              <a:gd name="connsiteY2" fmla="*/ 354667 h 354667"/>
              <a:gd name="connsiteX0" fmla="*/ 165561 w 165561"/>
              <a:gd name="connsiteY0" fmla="*/ 170717 h 451734"/>
              <a:gd name="connsiteX1" fmla="*/ 0 w 165561"/>
              <a:gd name="connsiteY1" fmla="*/ 0 h 451734"/>
              <a:gd name="connsiteX2" fmla="*/ 3556 w 165561"/>
              <a:gd name="connsiteY2" fmla="*/ 451734 h 451734"/>
            </a:gdLst>
            <a:ahLst/>
            <a:cxnLst>
              <a:cxn ang="0">
                <a:pos x="connsiteX0" y="connsiteY0"/>
              </a:cxn>
              <a:cxn ang="0">
                <a:pos x="connsiteX1" y="connsiteY1"/>
              </a:cxn>
              <a:cxn ang="0">
                <a:pos x="connsiteX2" y="connsiteY2"/>
              </a:cxn>
            </a:cxnLst>
            <a:rect l="l" t="t" r="r" b="b"/>
            <a:pathLst>
              <a:path w="165561" h="451734">
                <a:moveTo>
                  <a:pt x="165561" y="170717"/>
                </a:moveTo>
                <a:lnTo>
                  <a:pt x="0" y="0"/>
                </a:lnTo>
                <a:cubicBezTo>
                  <a:pt x="1185" y="150578"/>
                  <a:pt x="2371" y="301156"/>
                  <a:pt x="3556" y="451734"/>
                </a:cubicBezTo>
              </a:path>
            </a:pathLst>
          </a:custGeom>
          <a:gradFill flip="none" rotWithShape="1">
            <a:gsLst>
              <a:gs pos="0">
                <a:srgbClr val="CFCFCF">
                  <a:shade val="30000"/>
                  <a:satMod val="115000"/>
                </a:srgbClr>
              </a:gs>
              <a:gs pos="50000">
                <a:srgbClr val="CFCFCF">
                  <a:shade val="67500"/>
                  <a:satMod val="115000"/>
                </a:srgbClr>
              </a:gs>
              <a:gs pos="100000">
                <a:srgbClr val="CFCFCF">
                  <a:shade val="100000"/>
                  <a:satMod val="115000"/>
                </a:srgbClr>
              </a:gs>
            </a:gsLst>
            <a:lin ang="162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Ellipse 56"/>
          <p:cNvSpPr/>
          <p:nvPr/>
        </p:nvSpPr>
        <p:spPr>
          <a:xfrm rot="19184386">
            <a:off x="3439381" y="2266191"/>
            <a:ext cx="461391" cy="260916"/>
          </a:xfrm>
          <a:prstGeom prst="ellipse">
            <a:avLst/>
          </a:prstGeom>
          <a:solidFill>
            <a:schemeClr val="accent4">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Ellipse 57"/>
          <p:cNvSpPr/>
          <p:nvPr/>
        </p:nvSpPr>
        <p:spPr>
          <a:xfrm>
            <a:off x="3562049" y="193845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Ellipse 58"/>
          <p:cNvSpPr/>
          <p:nvPr/>
        </p:nvSpPr>
        <p:spPr>
          <a:xfrm>
            <a:off x="3540888" y="24718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Ellipse 59"/>
          <p:cNvSpPr/>
          <p:nvPr/>
        </p:nvSpPr>
        <p:spPr>
          <a:xfrm>
            <a:off x="3773721" y="226018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1" name="Ellipse 60"/>
          <p:cNvSpPr/>
          <p:nvPr/>
        </p:nvSpPr>
        <p:spPr>
          <a:xfrm>
            <a:off x="2711271" y="4655122"/>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9" name="Forme libre 78"/>
          <p:cNvSpPr/>
          <p:nvPr/>
        </p:nvSpPr>
        <p:spPr>
          <a:xfrm rot="698216">
            <a:off x="3295631" y="3745883"/>
            <a:ext cx="374594" cy="312151"/>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189320 w 189320"/>
              <a:gd name="connsiteY0" fmla="*/ 73650 h 354667"/>
              <a:gd name="connsiteX1" fmla="*/ 0 w 189320"/>
              <a:gd name="connsiteY1" fmla="*/ 0 h 354667"/>
              <a:gd name="connsiteX2" fmla="*/ 27315 w 189320"/>
              <a:gd name="connsiteY2" fmla="*/ 354667 h 354667"/>
              <a:gd name="connsiteX0" fmla="*/ 165561 w 165561"/>
              <a:gd name="connsiteY0" fmla="*/ 170717 h 451734"/>
              <a:gd name="connsiteX1" fmla="*/ 0 w 165561"/>
              <a:gd name="connsiteY1" fmla="*/ 0 h 451734"/>
              <a:gd name="connsiteX2" fmla="*/ 3556 w 165561"/>
              <a:gd name="connsiteY2" fmla="*/ 451734 h 451734"/>
              <a:gd name="connsiteX0" fmla="*/ 272704 w 272704"/>
              <a:gd name="connsiteY0" fmla="*/ 0 h 281017"/>
              <a:gd name="connsiteX1" fmla="*/ 0 w 272704"/>
              <a:gd name="connsiteY1" fmla="*/ 112055 h 281017"/>
              <a:gd name="connsiteX2" fmla="*/ 110699 w 272704"/>
              <a:gd name="connsiteY2" fmla="*/ 281017 h 281017"/>
              <a:gd name="connsiteX0" fmla="*/ 272704 w 272704"/>
              <a:gd name="connsiteY0" fmla="*/ 0 h 281017"/>
              <a:gd name="connsiteX1" fmla="*/ 0 w 272704"/>
              <a:gd name="connsiteY1" fmla="*/ 112055 h 281017"/>
              <a:gd name="connsiteX2" fmla="*/ 110699 w 272704"/>
              <a:gd name="connsiteY2" fmla="*/ 281017 h 281017"/>
              <a:gd name="connsiteX0" fmla="*/ 272704 w 272704"/>
              <a:gd name="connsiteY0" fmla="*/ 0 h 281017"/>
              <a:gd name="connsiteX1" fmla="*/ 0 w 272704"/>
              <a:gd name="connsiteY1" fmla="*/ 112055 h 281017"/>
              <a:gd name="connsiteX2" fmla="*/ 110699 w 272704"/>
              <a:gd name="connsiteY2" fmla="*/ 281017 h 281017"/>
              <a:gd name="connsiteX0" fmla="*/ 272704 w 272704"/>
              <a:gd name="connsiteY0" fmla="*/ 0 h 281017"/>
              <a:gd name="connsiteX1" fmla="*/ 0 w 272704"/>
              <a:gd name="connsiteY1" fmla="*/ 112055 h 281017"/>
              <a:gd name="connsiteX2" fmla="*/ 110699 w 272704"/>
              <a:gd name="connsiteY2" fmla="*/ 281017 h 281017"/>
              <a:gd name="connsiteX0" fmla="*/ 272704 w 272704"/>
              <a:gd name="connsiteY0" fmla="*/ 0 h 281017"/>
              <a:gd name="connsiteX1" fmla="*/ 0 w 272704"/>
              <a:gd name="connsiteY1" fmla="*/ 112055 h 281017"/>
              <a:gd name="connsiteX2" fmla="*/ 110699 w 272704"/>
              <a:gd name="connsiteY2" fmla="*/ 281017 h 281017"/>
              <a:gd name="connsiteX0" fmla="*/ 272704 w 272704"/>
              <a:gd name="connsiteY0" fmla="*/ 0 h 280428"/>
              <a:gd name="connsiteX1" fmla="*/ 0 w 272704"/>
              <a:gd name="connsiteY1" fmla="*/ 112055 h 280428"/>
              <a:gd name="connsiteX2" fmla="*/ 133845 w 272704"/>
              <a:gd name="connsiteY2" fmla="*/ 280428 h 280428"/>
              <a:gd name="connsiteX0" fmla="*/ 272704 w 272704"/>
              <a:gd name="connsiteY0" fmla="*/ 0 h 280428"/>
              <a:gd name="connsiteX1" fmla="*/ 0 w 272704"/>
              <a:gd name="connsiteY1" fmla="*/ 112055 h 280428"/>
              <a:gd name="connsiteX2" fmla="*/ 133845 w 272704"/>
              <a:gd name="connsiteY2" fmla="*/ 280428 h 280428"/>
              <a:gd name="connsiteX0" fmla="*/ 272704 w 272704"/>
              <a:gd name="connsiteY0" fmla="*/ 0 h 280428"/>
              <a:gd name="connsiteX1" fmla="*/ 0 w 272704"/>
              <a:gd name="connsiteY1" fmla="*/ 112055 h 280428"/>
              <a:gd name="connsiteX2" fmla="*/ 133845 w 272704"/>
              <a:gd name="connsiteY2" fmla="*/ 280428 h 280428"/>
              <a:gd name="connsiteX0" fmla="*/ 253982 w 253982"/>
              <a:gd name="connsiteY0" fmla="*/ 0 h 289467"/>
              <a:gd name="connsiteX1" fmla="*/ 0 w 253982"/>
              <a:gd name="connsiteY1" fmla="*/ 121094 h 289467"/>
              <a:gd name="connsiteX2" fmla="*/ 133845 w 253982"/>
              <a:gd name="connsiteY2" fmla="*/ 289467 h 289467"/>
              <a:gd name="connsiteX0" fmla="*/ 253982 w 253982"/>
              <a:gd name="connsiteY0" fmla="*/ 0 h 297090"/>
              <a:gd name="connsiteX1" fmla="*/ 0 w 253982"/>
              <a:gd name="connsiteY1" fmla="*/ 121094 h 297090"/>
              <a:gd name="connsiteX2" fmla="*/ 132426 w 253982"/>
              <a:gd name="connsiteY2" fmla="*/ 297090 h 297090"/>
              <a:gd name="connsiteX0" fmla="*/ 261704 w 261704"/>
              <a:gd name="connsiteY0" fmla="*/ 0 h 411847"/>
              <a:gd name="connsiteX1" fmla="*/ 7722 w 261704"/>
              <a:gd name="connsiteY1" fmla="*/ 121094 h 411847"/>
              <a:gd name="connsiteX2" fmla="*/ 68652 w 261704"/>
              <a:gd name="connsiteY2" fmla="*/ 411847 h 411847"/>
              <a:gd name="connsiteX0" fmla="*/ 207377 w 207377"/>
              <a:gd name="connsiteY0" fmla="*/ 60642 h 290753"/>
              <a:gd name="connsiteX1" fmla="*/ 7722 w 207377"/>
              <a:gd name="connsiteY1" fmla="*/ 0 h 290753"/>
              <a:gd name="connsiteX2" fmla="*/ 68652 w 207377"/>
              <a:gd name="connsiteY2" fmla="*/ 290753 h 290753"/>
              <a:gd name="connsiteX0" fmla="*/ 199655 w 199655"/>
              <a:gd name="connsiteY0" fmla="*/ 60642 h 290753"/>
              <a:gd name="connsiteX1" fmla="*/ 0 w 199655"/>
              <a:gd name="connsiteY1" fmla="*/ 0 h 290753"/>
              <a:gd name="connsiteX2" fmla="*/ 60930 w 199655"/>
              <a:gd name="connsiteY2" fmla="*/ 290753 h 290753"/>
              <a:gd name="connsiteX0" fmla="*/ 217883 w 217883"/>
              <a:gd name="connsiteY0" fmla="*/ 30047 h 260158"/>
              <a:gd name="connsiteX1" fmla="*/ 0 w 217883"/>
              <a:gd name="connsiteY1" fmla="*/ 0 h 260158"/>
              <a:gd name="connsiteX2" fmla="*/ 79158 w 217883"/>
              <a:gd name="connsiteY2" fmla="*/ 260158 h 260158"/>
              <a:gd name="connsiteX0" fmla="*/ 217883 w 217883"/>
              <a:gd name="connsiteY0" fmla="*/ 30047 h 260158"/>
              <a:gd name="connsiteX1" fmla="*/ 0 w 217883"/>
              <a:gd name="connsiteY1" fmla="*/ 0 h 260158"/>
              <a:gd name="connsiteX2" fmla="*/ 79158 w 217883"/>
              <a:gd name="connsiteY2" fmla="*/ 260158 h 260158"/>
            </a:gdLst>
            <a:ahLst/>
            <a:cxnLst>
              <a:cxn ang="0">
                <a:pos x="connsiteX0" y="connsiteY0"/>
              </a:cxn>
              <a:cxn ang="0">
                <a:pos x="connsiteX1" y="connsiteY1"/>
              </a:cxn>
              <a:cxn ang="0">
                <a:pos x="connsiteX2" y="connsiteY2"/>
              </a:cxn>
            </a:cxnLst>
            <a:rect l="l" t="t" r="r" b="b"/>
            <a:pathLst>
              <a:path w="217883" h="260158">
                <a:moveTo>
                  <a:pt x="217883" y="30047"/>
                </a:moveTo>
                <a:lnTo>
                  <a:pt x="0" y="0"/>
                </a:lnTo>
                <a:cubicBezTo>
                  <a:pt x="30692" y="102034"/>
                  <a:pt x="42140" y="108144"/>
                  <a:pt x="79158" y="260158"/>
                </a:cubicBezTo>
              </a:path>
            </a:pathLst>
          </a:custGeom>
          <a:gradFill flip="none" rotWithShape="1">
            <a:gsLst>
              <a:gs pos="0">
                <a:srgbClr val="CFCFCF">
                  <a:shade val="30000"/>
                  <a:satMod val="115000"/>
                </a:srgbClr>
              </a:gs>
              <a:gs pos="50000">
                <a:srgbClr val="CFCFCF">
                  <a:shade val="67500"/>
                  <a:satMod val="115000"/>
                </a:srgbClr>
              </a:gs>
              <a:gs pos="100000">
                <a:srgbClr val="CFCFCF">
                  <a:shade val="100000"/>
                  <a:satMod val="115000"/>
                </a:srgbClr>
              </a:gs>
            </a:gsLst>
            <a:lin ang="162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0" name="Ellipse 79"/>
          <p:cNvSpPr/>
          <p:nvPr/>
        </p:nvSpPr>
        <p:spPr>
          <a:xfrm rot="19184386">
            <a:off x="3372986" y="3842745"/>
            <a:ext cx="420116" cy="260916"/>
          </a:xfrm>
          <a:prstGeom prst="ellipse">
            <a:avLst/>
          </a:prstGeom>
          <a:solidFill>
            <a:schemeClr val="bg1">
              <a:lumMod val="85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1" name="Ellipse 80"/>
          <p:cNvSpPr/>
          <p:nvPr/>
        </p:nvSpPr>
        <p:spPr>
          <a:xfrm>
            <a:off x="3495977" y="403280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2" name="Ellipse 71"/>
          <p:cNvSpPr/>
          <p:nvPr/>
        </p:nvSpPr>
        <p:spPr>
          <a:xfrm>
            <a:off x="3601189" y="3915985"/>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Ellipse 37"/>
          <p:cNvSpPr/>
          <p:nvPr/>
        </p:nvSpPr>
        <p:spPr>
          <a:xfrm>
            <a:off x="3316662" y="366028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2" name="Forme libre 91"/>
          <p:cNvSpPr/>
          <p:nvPr/>
        </p:nvSpPr>
        <p:spPr>
          <a:xfrm rot="21312923">
            <a:off x="5256386" y="2909015"/>
            <a:ext cx="360232" cy="876801"/>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50920 w 360232"/>
              <a:gd name="connsiteY0" fmla="*/ 0 h 727973"/>
              <a:gd name="connsiteX1" fmla="*/ 360232 w 360232"/>
              <a:gd name="connsiteY1" fmla="*/ 314452 h 727973"/>
              <a:gd name="connsiteX2" fmla="*/ 319265 w 360232"/>
              <a:gd name="connsiteY2" fmla="*/ 727973 h 727973"/>
              <a:gd name="connsiteX3" fmla="*/ 0 w 360232"/>
              <a:gd name="connsiteY3" fmla="*/ 430301 h 727973"/>
              <a:gd name="connsiteX4" fmla="*/ 44416 w 360232"/>
              <a:gd name="connsiteY4" fmla="*/ 24995 h 727973"/>
              <a:gd name="connsiteX0" fmla="*/ 50920 w 360232"/>
              <a:gd name="connsiteY0" fmla="*/ 0 h 743538"/>
              <a:gd name="connsiteX1" fmla="*/ 360232 w 360232"/>
              <a:gd name="connsiteY1" fmla="*/ 314452 h 743538"/>
              <a:gd name="connsiteX2" fmla="*/ 317816 w 360232"/>
              <a:gd name="connsiteY2" fmla="*/ 743538 h 743538"/>
              <a:gd name="connsiteX3" fmla="*/ 0 w 360232"/>
              <a:gd name="connsiteY3" fmla="*/ 430301 h 743538"/>
              <a:gd name="connsiteX4" fmla="*/ 44416 w 360232"/>
              <a:gd name="connsiteY4" fmla="*/ 24995 h 743538"/>
              <a:gd name="connsiteX0" fmla="*/ 50920 w 360232"/>
              <a:gd name="connsiteY0" fmla="*/ 0 h 788760"/>
              <a:gd name="connsiteX1" fmla="*/ 360232 w 360232"/>
              <a:gd name="connsiteY1" fmla="*/ 314452 h 788760"/>
              <a:gd name="connsiteX2" fmla="*/ 309361 w 360232"/>
              <a:gd name="connsiteY2" fmla="*/ 788760 h 788760"/>
              <a:gd name="connsiteX3" fmla="*/ 0 w 360232"/>
              <a:gd name="connsiteY3" fmla="*/ 430301 h 788760"/>
              <a:gd name="connsiteX4" fmla="*/ 44416 w 360232"/>
              <a:gd name="connsiteY4" fmla="*/ 24995 h 78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32" h="788760">
                <a:moveTo>
                  <a:pt x="50920" y="0"/>
                </a:moveTo>
                <a:lnTo>
                  <a:pt x="360232" y="314452"/>
                </a:lnTo>
                <a:lnTo>
                  <a:pt x="309361" y="788760"/>
                </a:lnTo>
                <a:lnTo>
                  <a:pt x="0" y="430301"/>
                </a:lnTo>
                <a:cubicBezTo>
                  <a:pt x="881" y="370398"/>
                  <a:pt x="43218" y="82809"/>
                  <a:pt x="44416" y="24995"/>
                </a:cubicBezTo>
              </a:path>
            </a:pathLst>
          </a:custGeom>
          <a:solidFill>
            <a:schemeClr val="bg1">
              <a:alpha val="30196"/>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8" name="Forme libre 77"/>
          <p:cNvSpPr/>
          <p:nvPr/>
        </p:nvSpPr>
        <p:spPr>
          <a:xfrm>
            <a:off x="5281027" y="3388659"/>
            <a:ext cx="259161" cy="469424"/>
          </a:xfrm>
          <a:custGeom>
            <a:avLst/>
            <a:gdLst>
              <a:gd name="connsiteX0" fmla="*/ 0 w 259161"/>
              <a:gd name="connsiteY0" fmla="*/ 332509 h 469424"/>
              <a:gd name="connsiteX1" fmla="*/ 107576 w 259161"/>
              <a:gd name="connsiteY1" fmla="*/ 0 h 469424"/>
              <a:gd name="connsiteX2" fmla="*/ 259161 w 259161"/>
              <a:gd name="connsiteY2" fmla="*/ 469424 h 469424"/>
              <a:gd name="connsiteX3" fmla="*/ 259161 w 259161"/>
              <a:gd name="connsiteY3" fmla="*/ 469424 h 469424"/>
              <a:gd name="connsiteX4" fmla="*/ 259161 w 259161"/>
              <a:gd name="connsiteY4" fmla="*/ 469424 h 46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1" h="469424">
                <a:moveTo>
                  <a:pt x="0" y="332509"/>
                </a:moveTo>
                <a:lnTo>
                  <a:pt x="107576" y="0"/>
                </a:lnTo>
                <a:lnTo>
                  <a:pt x="259161" y="469424"/>
                </a:lnTo>
                <a:lnTo>
                  <a:pt x="259161" y="469424"/>
                </a:lnTo>
                <a:lnTo>
                  <a:pt x="259161" y="469424"/>
                </a:lnTo>
              </a:path>
            </a:pathLst>
          </a:custGeom>
          <a:solidFill>
            <a:srgbClr val="D9D9D9"/>
          </a:soli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6" name="Ellipse 75"/>
          <p:cNvSpPr/>
          <p:nvPr/>
        </p:nvSpPr>
        <p:spPr>
          <a:xfrm rot="4313616">
            <a:off x="5195992" y="3765162"/>
            <a:ext cx="464342" cy="260916"/>
          </a:xfrm>
          <a:prstGeom prst="ellipse">
            <a:avLst/>
          </a:prstGeom>
          <a:solidFill>
            <a:schemeClr val="bg1">
              <a:lumMod val="85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5" name="Ellipse 84"/>
          <p:cNvSpPr/>
          <p:nvPr/>
        </p:nvSpPr>
        <p:spPr>
          <a:xfrm>
            <a:off x="5332180" y="373522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2" name="Ellipse 61"/>
          <p:cNvSpPr/>
          <p:nvPr/>
        </p:nvSpPr>
        <p:spPr>
          <a:xfrm>
            <a:off x="5329623" y="3733177"/>
            <a:ext cx="45719" cy="45719"/>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4" name="Ellipse 93"/>
          <p:cNvSpPr/>
          <p:nvPr/>
        </p:nvSpPr>
        <p:spPr>
          <a:xfrm>
            <a:off x="5382353" y="3336235"/>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Forme libre 36"/>
          <p:cNvSpPr/>
          <p:nvPr/>
        </p:nvSpPr>
        <p:spPr>
          <a:xfrm flipH="1">
            <a:off x="4302621" y="4056987"/>
            <a:ext cx="1122377" cy="783167"/>
          </a:xfrm>
          <a:custGeom>
            <a:avLst/>
            <a:gdLst>
              <a:gd name="connsiteX0" fmla="*/ 588433 w 588433"/>
              <a:gd name="connsiteY0" fmla="*/ 783167 h 783167"/>
              <a:gd name="connsiteX1" fmla="*/ 296333 w 588433"/>
              <a:gd name="connsiteY1" fmla="*/ 232833 h 783167"/>
              <a:gd name="connsiteX2" fmla="*/ 0 w 588433"/>
              <a:gd name="connsiteY2" fmla="*/ 0 h 783167"/>
              <a:gd name="connsiteX3" fmla="*/ 0 w 588433"/>
              <a:gd name="connsiteY3" fmla="*/ 0 h 783167"/>
              <a:gd name="connsiteX0" fmla="*/ 833708 w 833708"/>
              <a:gd name="connsiteY0" fmla="*/ 821972 h 821972"/>
              <a:gd name="connsiteX1" fmla="*/ 541608 w 833708"/>
              <a:gd name="connsiteY1" fmla="*/ 271638 h 821972"/>
              <a:gd name="connsiteX2" fmla="*/ 245275 w 833708"/>
              <a:gd name="connsiteY2" fmla="*/ 38805 h 821972"/>
              <a:gd name="connsiteX3" fmla="*/ 0 w 833708"/>
              <a:gd name="connsiteY3" fmla="*/ 38805 h 821972"/>
              <a:gd name="connsiteX0" fmla="*/ 833708 w 833708"/>
              <a:gd name="connsiteY0" fmla="*/ 860778 h 860778"/>
              <a:gd name="connsiteX1" fmla="*/ 365513 w 833708"/>
              <a:gd name="connsiteY1" fmla="*/ 543277 h 860778"/>
              <a:gd name="connsiteX2" fmla="*/ 245275 w 833708"/>
              <a:gd name="connsiteY2" fmla="*/ 77611 h 860778"/>
              <a:gd name="connsiteX3" fmla="*/ 0 w 833708"/>
              <a:gd name="connsiteY3" fmla="*/ 77611 h 860778"/>
              <a:gd name="connsiteX0" fmla="*/ 833708 w 833708"/>
              <a:gd name="connsiteY0" fmla="*/ 783167 h 783167"/>
              <a:gd name="connsiteX1" fmla="*/ 365513 w 833708"/>
              <a:gd name="connsiteY1" fmla="*/ 465666 h 783167"/>
              <a:gd name="connsiteX2" fmla="*/ 0 w 833708"/>
              <a:gd name="connsiteY2" fmla="*/ 0 h 783167"/>
              <a:gd name="connsiteX0" fmla="*/ 833708 w 833708"/>
              <a:gd name="connsiteY0" fmla="*/ 783167 h 783167"/>
              <a:gd name="connsiteX1" fmla="*/ 365513 w 833708"/>
              <a:gd name="connsiteY1" fmla="*/ 465666 h 783167"/>
              <a:gd name="connsiteX2" fmla="*/ 0 w 833708"/>
              <a:gd name="connsiteY2" fmla="*/ 0 h 783167"/>
            </a:gdLst>
            <a:ahLst/>
            <a:cxnLst>
              <a:cxn ang="0">
                <a:pos x="connsiteX0" y="connsiteY0"/>
              </a:cxn>
              <a:cxn ang="0">
                <a:pos x="connsiteX1" y="connsiteY1"/>
              </a:cxn>
              <a:cxn ang="0">
                <a:pos x="connsiteX2" y="connsiteY2"/>
              </a:cxn>
            </a:cxnLst>
            <a:rect l="l" t="t" r="r" b="b"/>
            <a:pathLst>
              <a:path w="833708" h="783167">
                <a:moveTo>
                  <a:pt x="833708" y="783167"/>
                </a:moveTo>
                <a:cubicBezTo>
                  <a:pt x="604623" y="708731"/>
                  <a:pt x="504464" y="596194"/>
                  <a:pt x="365513" y="465666"/>
                </a:cubicBezTo>
                <a:cubicBezTo>
                  <a:pt x="226562" y="335138"/>
                  <a:pt x="76149" y="97014"/>
                  <a:pt x="0" y="0"/>
                </a:cubicBezTo>
              </a:path>
            </a:pathLst>
          </a:custGeom>
          <a:ln w="28575">
            <a:solidFill>
              <a:srgbClr val="FF0000"/>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9" name="Forme libre 88"/>
          <p:cNvSpPr/>
          <p:nvPr/>
        </p:nvSpPr>
        <p:spPr>
          <a:xfrm rot="269678">
            <a:off x="6558736" y="3648443"/>
            <a:ext cx="403016" cy="829319"/>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47058 w 382035"/>
              <a:gd name="connsiteY0" fmla="*/ 0 h 727973"/>
              <a:gd name="connsiteX1" fmla="*/ 382035 w 382035"/>
              <a:gd name="connsiteY1" fmla="*/ 312523 h 727973"/>
              <a:gd name="connsiteX2" fmla="*/ 315403 w 382035"/>
              <a:gd name="connsiteY2" fmla="*/ 727973 h 727973"/>
              <a:gd name="connsiteX3" fmla="*/ 0 w 382035"/>
              <a:gd name="connsiteY3" fmla="*/ 388796 h 727973"/>
              <a:gd name="connsiteX4" fmla="*/ 40554 w 382035"/>
              <a:gd name="connsiteY4" fmla="*/ 24995 h 727973"/>
              <a:gd name="connsiteX0" fmla="*/ 49529 w 384506"/>
              <a:gd name="connsiteY0" fmla="*/ 0 h 727973"/>
              <a:gd name="connsiteX1" fmla="*/ 384506 w 384506"/>
              <a:gd name="connsiteY1" fmla="*/ 312523 h 727973"/>
              <a:gd name="connsiteX2" fmla="*/ 317874 w 384506"/>
              <a:gd name="connsiteY2" fmla="*/ 727973 h 727973"/>
              <a:gd name="connsiteX3" fmla="*/ 0 w 384506"/>
              <a:gd name="connsiteY3" fmla="*/ 415916 h 727973"/>
              <a:gd name="connsiteX4" fmla="*/ 43025 w 384506"/>
              <a:gd name="connsiteY4" fmla="*/ 24995 h 727973"/>
              <a:gd name="connsiteX0" fmla="*/ 49529 w 401978"/>
              <a:gd name="connsiteY0" fmla="*/ 0 h 823507"/>
              <a:gd name="connsiteX1" fmla="*/ 384506 w 401978"/>
              <a:gd name="connsiteY1" fmla="*/ 312523 h 823507"/>
              <a:gd name="connsiteX2" fmla="*/ 401978 w 401978"/>
              <a:gd name="connsiteY2" fmla="*/ 823507 h 823507"/>
              <a:gd name="connsiteX3" fmla="*/ 0 w 401978"/>
              <a:gd name="connsiteY3" fmla="*/ 415916 h 823507"/>
              <a:gd name="connsiteX4" fmla="*/ 43025 w 401978"/>
              <a:gd name="connsiteY4" fmla="*/ 24995 h 823507"/>
              <a:gd name="connsiteX0" fmla="*/ 7702 w 360151"/>
              <a:gd name="connsiteY0" fmla="*/ 0 h 823507"/>
              <a:gd name="connsiteX1" fmla="*/ 342679 w 360151"/>
              <a:gd name="connsiteY1" fmla="*/ 312523 h 823507"/>
              <a:gd name="connsiteX2" fmla="*/ 360151 w 360151"/>
              <a:gd name="connsiteY2" fmla="*/ 823507 h 823507"/>
              <a:gd name="connsiteX3" fmla="*/ 3377 w 360151"/>
              <a:gd name="connsiteY3" fmla="*/ 471514 h 823507"/>
              <a:gd name="connsiteX4" fmla="*/ 1198 w 360151"/>
              <a:gd name="connsiteY4" fmla="*/ 24995 h 823507"/>
              <a:gd name="connsiteX0" fmla="*/ 7702 w 356193"/>
              <a:gd name="connsiteY0" fmla="*/ 0 h 770568"/>
              <a:gd name="connsiteX1" fmla="*/ 342679 w 356193"/>
              <a:gd name="connsiteY1" fmla="*/ 312523 h 770568"/>
              <a:gd name="connsiteX2" fmla="*/ 356193 w 356193"/>
              <a:gd name="connsiteY2" fmla="*/ 770568 h 770568"/>
              <a:gd name="connsiteX3" fmla="*/ 3377 w 356193"/>
              <a:gd name="connsiteY3" fmla="*/ 471514 h 770568"/>
              <a:gd name="connsiteX4" fmla="*/ 1198 w 356193"/>
              <a:gd name="connsiteY4" fmla="*/ 24995 h 770568"/>
              <a:gd name="connsiteX0" fmla="*/ 7702 w 356193"/>
              <a:gd name="connsiteY0" fmla="*/ 0 h 770568"/>
              <a:gd name="connsiteX1" fmla="*/ 340921 w 356193"/>
              <a:gd name="connsiteY1" fmla="*/ 288995 h 770568"/>
              <a:gd name="connsiteX2" fmla="*/ 356193 w 356193"/>
              <a:gd name="connsiteY2" fmla="*/ 770568 h 770568"/>
              <a:gd name="connsiteX3" fmla="*/ 3377 w 356193"/>
              <a:gd name="connsiteY3" fmla="*/ 471514 h 770568"/>
              <a:gd name="connsiteX4" fmla="*/ 1198 w 356193"/>
              <a:gd name="connsiteY4" fmla="*/ 24995 h 770568"/>
              <a:gd name="connsiteX0" fmla="*/ 7702 w 356193"/>
              <a:gd name="connsiteY0" fmla="*/ 0 h 770568"/>
              <a:gd name="connsiteX1" fmla="*/ 340921 w 356193"/>
              <a:gd name="connsiteY1" fmla="*/ 288995 h 770568"/>
              <a:gd name="connsiteX2" fmla="*/ 356193 w 356193"/>
              <a:gd name="connsiteY2" fmla="*/ 770568 h 770568"/>
              <a:gd name="connsiteX3" fmla="*/ 5576 w 356193"/>
              <a:gd name="connsiteY3" fmla="*/ 500924 h 770568"/>
              <a:gd name="connsiteX4" fmla="*/ 1198 w 356193"/>
              <a:gd name="connsiteY4" fmla="*/ 24995 h 77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193" h="770568">
                <a:moveTo>
                  <a:pt x="7702" y="0"/>
                </a:moveTo>
                <a:lnTo>
                  <a:pt x="340921" y="288995"/>
                </a:lnTo>
                <a:lnTo>
                  <a:pt x="356193" y="770568"/>
                </a:lnTo>
                <a:lnTo>
                  <a:pt x="5576" y="500924"/>
                </a:lnTo>
                <a:cubicBezTo>
                  <a:pt x="6457" y="441021"/>
                  <a:pt x="0" y="82809"/>
                  <a:pt x="1198" y="24995"/>
                </a:cubicBezTo>
              </a:path>
            </a:pathLst>
          </a:custGeom>
          <a:solidFill>
            <a:srgbClr val="FFC000">
              <a:alpha val="30196"/>
            </a:srgb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4" name="Connecteur droit avec flèche 73"/>
          <p:cNvCxnSpPr>
            <a:endCxn id="72" idx="6"/>
          </p:cNvCxnSpPr>
          <p:nvPr/>
        </p:nvCxnSpPr>
        <p:spPr>
          <a:xfrm rot="10800000" flipV="1">
            <a:off x="3646909" y="3750735"/>
            <a:ext cx="1657459" cy="188110"/>
          </a:xfrm>
          <a:prstGeom prst="straightConnector1">
            <a:avLst/>
          </a:prstGeom>
          <a:ln w="38100" cmpd="dbl">
            <a:solidFill>
              <a:srgbClr val="008000"/>
            </a:solidFill>
            <a:headEnd type="arrow" w="med" len="sm"/>
            <a:tailEnd type="none" w="med" len="med"/>
          </a:ln>
        </p:spPr>
        <p:style>
          <a:lnRef idx="1">
            <a:schemeClr val="accent1"/>
          </a:lnRef>
          <a:fillRef idx="0">
            <a:schemeClr val="accent1"/>
          </a:fillRef>
          <a:effectRef idx="0">
            <a:schemeClr val="accent1"/>
          </a:effectRef>
          <a:fontRef idx="minor">
            <a:schemeClr val="tx1"/>
          </a:fontRef>
        </p:style>
      </p:cxnSp>
      <p:sp>
        <p:nvSpPr>
          <p:cNvPr id="103" name="Ellipse 102"/>
          <p:cNvSpPr/>
          <p:nvPr/>
        </p:nvSpPr>
        <p:spPr>
          <a:xfrm flipH="1" flipV="1">
            <a:off x="4195942" y="4807544"/>
            <a:ext cx="154824" cy="75235"/>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4" name="Forme libre 103"/>
          <p:cNvSpPr/>
          <p:nvPr/>
        </p:nvSpPr>
        <p:spPr>
          <a:xfrm flipH="1">
            <a:off x="4603197" y="3750733"/>
            <a:ext cx="760436" cy="628016"/>
          </a:xfrm>
          <a:custGeom>
            <a:avLst/>
            <a:gdLst>
              <a:gd name="connsiteX0" fmla="*/ 588433 w 588433"/>
              <a:gd name="connsiteY0" fmla="*/ 783167 h 783167"/>
              <a:gd name="connsiteX1" fmla="*/ 296333 w 588433"/>
              <a:gd name="connsiteY1" fmla="*/ 232833 h 783167"/>
              <a:gd name="connsiteX2" fmla="*/ 0 w 588433"/>
              <a:gd name="connsiteY2" fmla="*/ 0 h 783167"/>
              <a:gd name="connsiteX3" fmla="*/ 0 w 588433"/>
              <a:gd name="connsiteY3" fmla="*/ 0 h 783167"/>
              <a:gd name="connsiteX0" fmla="*/ 588433 w 588433"/>
              <a:gd name="connsiteY0" fmla="*/ 783167 h 783167"/>
              <a:gd name="connsiteX1" fmla="*/ 227541 w 588433"/>
              <a:gd name="connsiteY1" fmla="*/ 475676 h 783167"/>
              <a:gd name="connsiteX2" fmla="*/ 0 w 588433"/>
              <a:gd name="connsiteY2" fmla="*/ 0 h 783167"/>
              <a:gd name="connsiteX3" fmla="*/ 0 w 588433"/>
              <a:gd name="connsiteY3" fmla="*/ 0 h 783167"/>
              <a:gd name="connsiteX0" fmla="*/ 588433 w 588433"/>
              <a:gd name="connsiteY0" fmla="*/ 783167 h 783167"/>
              <a:gd name="connsiteX1" fmla="*/ 227541 w 588433"/>
              <a:gd name="connsiteY1" fmla="*/ 475676 h 783167"/>
              <a:gd name="connsiteX2" fmla="*/ 0 w 588433"/>
              <a:gd name="connsiteY2" fmla="*/ 0 h 783167"/>
              <a:gd name="connsiteX3" fmla="*/ 0 w 588433"/>
              <a:gd name="connsiteY3" fmla="*/ 0 h 783167"/>
            </a:gdLst>
            <a:ahLst/>
            <a:cxnLst>
              <a:cxn ang="0">
                <a:pos x="connsiteX0" y="connsiteY0"/>
              </a:cxn>
              <a:cxn ang="0">
                <a:pos x="connsiteX1" y="connsiteY1"/>
              </a:cxn>
              <a:cxn ang="0">
                <a:pos x="connsiteX2" y="connsiteY2"/>
              </a:cxn>
              <a:cxn ang="0">
                <a:pos x="connsiteX3" y="connsiteY3"/>
              </a:cxn>
            </a:cxnLst>
            <a:rect l="l" t="t" r="r" b="b"/>
            <a:pathLst>
              <a:path w="588433" h="783167">
                <a:moveTo>
                  <a:pt x="588433" y="783167"/>
                </a:moveTo>
                <a:cubicBezTo>
                  <a:pt x="461937" y="684128"/>
                  <a:pt x="325613" y="606204"/>
                  <a:pt x="227541" y="475676"/>
                </a:cubicBezTo>
                <a:cubicBezTo>
                  <a:pt x="129469" y="345148"/>
                  <a:pt x="37923" y="79279"/>
                  <a:pt x="0" y="0"/>
                </a:cubicBezTo>
                <a:lnTo>
                  <a:pt x="0" y="0"/>
                </a:lnTo>
              </a:path>
            </a:pathLst>
          </a:custGeom>
          <a:ln w="28575">
            <a:solidFill>
              <a:srgbClr val="FF0000"/>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6" name="Forme libre 105"/>
          <p:cNvSpPr/>
          <p:nvPr/>
        </p:nvSpPr>
        <p:spPr>
          <a:xfrm>
            <a:off x="3905956" y="3204633"/>
            <a:ext cx="839611" cy="1591734"/>
          </a:xfrm>
          <a:custGeom>
            <a:avLst/>
            <a:gdLst>
              <a:gd name="connsiteX0" fmla="*/ 759177 w 759177"/>
              <a:gd name="connsiteY0" fmla="*/ 0 h 1617134"/>
              <a:gd name="connsiteX1" fmla="*/ 77611 w 759177"/>
              <a:gd name="connsiteY1" fmla="*/ 939800 h 1617134"/>
              <a:gd name="connsiteX2" fmla="*/ 293511 w 759177"/>
              <a:gd name="connsiteY2" fmla="*/ 1617134 h 1617134"/>
              <a:gd name="connsiteX3" fmla="*/ 293511 w 759177"/>
              <a:gd name="connsiteY3" fmla="*/ 1617134 h 1617134"/>
            </a:gdLst>
            <a:ahLst/>
            <a:cxnLst>
              <a:cxn ang="0">
                <a:pos x="connsiteX0" y="connsiteY0"/>
              </a:cxn>
              <a:cxn ang="0">
                <a:pos x="connsiteX1" y="connsiteY1"/>
              </a:cxn>
              <a:cxn ang="0">
                <a:pos x="connsiteX2" y="connsiteY2"/>
              </a:cxn>
              <a:cxn ang="0">
                <a:pos x="connsiteX3" y="connsiteY3"/>
              </a:cxn>
            </a:cxnLst>
            <a:rect l="l" t="t" r="r" b="b"/>
            <a:pathLst>
              <a:path w="759177" h="1617134">
                <a:moveTo>
                  <a:pt x="759177" y="0"/>
                </a:moveTo>
                <a:cubicBezTo>
                  <a:pt x="457199" y="335139"/>
                  <a:pt x="155222" y="670278"/>
                  <a:pt x="77611" y="939800"/>
                </a:cubicBezTo>
                <a:cubicBezTo>
                  <a:pt x="0" y="1209322"/>
                  <a:pt x="293511" y="1617134"/>
                  <a:pt x="293511" y="1617134"/>
                </a:cubicBezTo>
                <a:lnTo>
                  <a:pt x="293511" y="1617134"/>
                </a:lnTo>
              </a:path>
            </a:pathLst>
          </a:custGeom>
          <a:ln w="22225">
            <a:solidFill>
              <a:srgbClr val="0070C0"/>
            </a:solidFill>
            <a:prstDash val="dash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7" name="Ellipse 106"/>
          <p:cNvSpPr/>
          <p:nvPr/>
        </p:nvSpPr>
        <p:spPr>
          <a:xfrm>
            <a:off x="5438017" y="4018852"/>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8" name="Forme libre 107"/>
          <p:cNvSpPr/>
          <p:nvPr/>
        </p:nvSpPr>
        <p:spPr>
          <a:xfrm>
            <a:off x="4483100" y="3500967"/>
            <a:ext cx="503767" cy="808566"/>
          </a:xfrm>
          <a:custGeom>
            <a:avLst/>
            <a:gdLst>
              <a:gd name="connsiteX0" fmla="*/ 503767 w 503767"/>
              <a:gd name="connsiteY0" fmla="*/ 0 h 808566"/>
              <a:gd name="connsiteX1" fmla="*/ 97367 w 503767"/>
              <a:gd name="connsiteY1" fmla="*/ 245533 h 808566"/>
              <a:gd name="connsiteX2" fmla="*/ 0 w 503767"/>
              <a:gd name="connsiteY2" fmla="*/ 808566 h 808566"/>
              <a:gd name="connsiteX3" fmla="*/ 0 w 503767"/>
              <a:gd name="connsiteY3" fmla="*/ 808566 h 808566"/>
            </a:gdLst>
            <a:ahLst/>
            <a:cxnLst>
              <a:cxn ang="0">
                <a:pos x="connsiteX0" y="connsiteY0"/>
              </a:cxn>
              <a:cxn ang="0">
                <a:pos x="connsiteX1" y="connsiteY1"/>
              </a:cxn>
              <a:cxn ang="0">
                <a:pos x="connsiteX2" y="connsiteY2"/>
              </a:cxn>
              <a:cxn ang="0">
                <a:pos x="connsiteX3" y="connsiteY3"/>
              </a:cxn>
            </a:cxnLst>
            <a:rect l="l" t="t" r="r" b="b"/>
            <a:pathLst>
              <a:path w="503767" h="808566">
                <a:moveTo>
                  <a:pt x="503767" y="0"/>
                </a:moveTo>
                <a:cubicBezTo>
                  <a:pt x="342547" y="55386"/>
                  <a:pt x="181328" y="110772"/>
                  <a:pt x="97367" y="245533"/>
                </a:cubicBezTo>
                <a:cubicBezTo>
                  <a:pt x="13406" y="380294"/>
                  <a:pt x="0" y="808566"/>
                  <a:pt x="0" y="808566"/>
                </a:cubicBezTo>
                <a:lnTo>
                  <a:pt x="0" y="808566"/>
                </a:lnTo>
              </a:path>
            </a:pathLst>
          </a:custGeom>
          <a:ln w="22225">
            <a:solidFill>
              <a:srgbClr val="0070C0"/>
            </a:solidFill>
            <a:prstDash val="dash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0" name="Connecteur droit avec flèche 69"/>
          <p:cNvCxnSpPr>
            <a:stCxn id="107" idx="1"/>
            <a:endCxn id="81" idx="4"/>
          </p:cNvCxnSpPr>
          <p:nvPr/>
        </p:nvCxnSpPr>
        <p:spPr>
          <a:xfrm rot="16200000" flipH="1" flipV="1">
            <a:off x="4455284" y="3089099"/>
            <a:ext cx="52981" cy="1925875"/>
          </a:xfrm>
          <a:prstGeom prst="straightConnector1">
            <a:avLst/>
          </a:prstGeom>
          <a:ln w="38100" cmpd="dbl">
            <a:solidFill>
              <a:srgbClr val="008000"/>
            </a:solidFill>
            <a:headEnd type="arrow" w="med" len="sm"/>
            <a:tailEnd type="none" w="med" len="med"/>
          </a:ln>
        </p:spPr>
        <p:style>
          <a:lnRef idx="1">
            <a:schemeClr val="accent1"/>
          </a:lnRef>
          <a:fillRef idx="0">
            <a:schemeClr val="accent1"/>
          </a:fillRef>
          <a:effectRef idx="0">
            <a:schemeClr val="accent1"/>
          </a:effectRef>
          <a:fontRef idx="minor">
            <a:schemeClr val="tx1"/>
          </a:fontRef>
        </p:style>
      </p:cxnSp>
      <p:sp>
        <p:nvSpPr>
          <p:cNvPr id="69" name="Ellipse 68"/>
          <p:cNvSpPr/>
          <p:nvPr/>
        </p:nvSpPr>
        <p:spPr>
          <a:xfrm>
            <a:off x="6835629" y="4076790"/>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3" name="Ellipse 62"/>
          <p:cNvSpPr/>
          <p:nvPr/>
        </p:nvSpPr>
        <p:spPr>
          <a:xfrm>
            <a:off x="5440748" y="4015752"/>
            <a:ext cx="45719" cy="45719"/>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4" name="Ellipse 63"/>
          <p:cNvSpPr/>
          <p:nvPr/>
        </p:nvSpPr>
        <p:spPr>
          <a:xfrm>
            <a:off x="5383598" y="3333127"/>
            <a:ext cx="45719" cy="45719"/>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65" name="Connecteur droit avec flèche 64"/>
          <p:cNvCxnSpPr/>
          <p:nvPr/>
        </p:nvCxnSpPr>
        <p:spPr>
          <a:xfrm flipV="1">
            <a:off x="3366508" y="3329981"/>
            <a:ext cx="1997646" cy="295296"/>
          </a:xfrm>
          <a:prstGeom prst="straightConnector1">
            <a:avLst/>
          </a:prstGeom>
          <a:ln w="38100" cmpd="dbl">
            <a:solidFill>
              <a:srgbClr val="008000"/>
            </a:solidFill>
            <a:headEnd type="none" w="med" len="med"/>
            <a:tailEnd type="arrow" w="med" len="sm"/>
          </a:ln>
        </p:spPr>
        <p:style>
          <a:lnRef idx="1">
            <a:schemeClr val="accent1"/>
          </a:lnRef>
          <a:fillRef idx="0">
            <a:schemeClr val="accent1"/>
          </a:fillRef>
          <a:effectRef idx="0">
            <a:schemeClr val="accent1"/>
          </a:effectRef>
          <a:fontRef idx="minor">
            <a:schemeClr val="tx1"/>
          </a:fontRef>
        </p:style>
      </p:cxnSp>
      <p:sp>
        <p:nvSpPr>
          <p:cNvPr id="66" name="ZoneTexte 65"/>
          <p:cNvSpPr txBox="1"/>
          <p:nvPr/>
        </p:nvSpPr>
        <p:spPr>
          <a:xfrm>
            <a:off x="3579743" y="6010188"/>
            <a:ext cx="1747658" cy="369332"/>
          </a:xfrm>
          <a:prstGeom prst="rect">
            <a:avLst/>
          </a:prstGeom>
          <a:noFill/>
        </p:spPr>
        <p:txBody>
          <a:bodyPr wrap="none" rtlCol="0">
            <a:spAutoFit/>
          </a:bodyPr>
          <a:lstStyle/>
          <a:p>
            <a:pPr algn="ctr"/>
            <a:r>
              <a:rPr lang="fr-FR" b="1" dirty="0" err="1"/>
              <a:t>Recall</a:t>
            </a:r>
            <a:r>
              <a:rPr lang="fr-FR" b="1" dirty="0"/>
              <a:t> + </a:t>
            </a:r>
            <a:r>
              <a:rPr lang="fr-FR" b="1" dirty="0" err="1"/>
              <a:t>learning</a:t>
            </a:r>
            <a:endParaRPr lang="fr-FR" b="1" dirty="0"/>
          </a:p>
        </p:txBody>
      </p:sp>
      <p:sp>
        <p:nvSpPr>
          <p:cNvPr id="67" name="ZoneTexte 66"/>
          <p:cNvSpPr txBox="1"/>
          <p:nvPr/>
        </p:nvSpPr>
        <p:spPr>
          <a:xfrm>
            <a:off x="614172" y="0"/>
            <a:ext cx="2632067" cy="461665"/>
          </a:xfrm>
          <a:prstGeom prst="rect">
            <a:avLst/>
          </a:prstGeom>
          <a:noFill/>
        </p:spPr>
        <p:txBody>
          <a:bodyPr wrap="none" rtlCol="0">
            <a:spAutoFit/>
          </a:bodyPr>
          <a:lstStyle/>
          <a:p>
            <a:r>
              <a:rPr lang="fr-FR" sz="2400" b="1" dirty="0"/>
              <a:t>Nursing Home MES</a:t>
            </a:r>
          </a:p>
        </p:txBody>
      </p:sp>
      <p:sp>
        <p:nvSpPr>
          <p:cNvPr id="68" name="ZoneTexte 67"/>
          <p:cNvSpPr txBox="1"/>
          <p:nvPr/>
        </p:nvSpPr>
        <p:spPr>
          <a:xfrm>
            <a:off x="7033361" y="319808"/>
            <a:ext cx="1344920" cy="830997"/>
          </a:xfrm>
          <a:prstGeom prst="rect">
            <a:avLst/>
          </a:prstGeom>
          <a:solidFill>
            <a:schemeClr val="accent1">
              <a:lumMod val="20000"/>
              <a:lumOff val="80000"/>
            </a:schemeClr>
          </a:solidFill>
        </p:spPr>
        <p:txBody>
          <a:bodyPr wrap="none" rtlCol="0">
            <a:spAutoFit/>
          </a:bodyPr>
          <a:lstStyle/>
          <a:p>
            <a:r>
              <a:rPr lang="fr-FR" sz="1600" b="1" dirty="0"/>
              <a:t>- </a:t>
            </a:r>
            <a:r>
              <a:rPr lang="fr-FR" sz="1600" b="1" dirty="0" err="1"/>
              <a:t>recall</a:t>
            </a:r>
            <a:endParaRPr lang="fr-FR" sz="1600" b="1" dirty="0"/>
          </a:p>
          <a:p>
            <a:pPr>
              <a:buFontTx/>
              <a:buChar char="-"/>
            </a:pPr>
            <a:r>
              <a:rPr lang="fr-FR" sz="1600" b="1" dirty="0"/>
              <a:t> </a:t>
            </a:r>
            <a:r>
              <a:rPr lang="fr-FR" sz="1600" b="1" dirty="0" err="1"/>
              <a:t>recall</a:t>
            </a:r>
            <a:endParaRPr lang="fr-FR" sz="1600" b="1" dirty="0"/>
          </a:p>
          <a:p>
            <a:pPr>
              <a:buFontTx/>
              <a:buChar char="-"/>
            </a:pPr>
            <a:r>
              <a:rPr lang="fr-FR" sz="1600" b="1" dirty="0"/>
              <a:t> </a:t>
            </a:r>
            <a:r>
              <a:rPr lang="fr-FR" sz="1600" b="1" dirty="0" err="1"/>
              <a:t>higher</a:t>
            </a:r>
            <a:r>
              <a:rPr lang="fr-FR" sz="1600" b="1" dirty="0"/>
              <a:t> </a:t>
            </a:r>
            <a:r>
              <a:rPr lang="fr-FR" sz="1600" b="1" dirty="0" err="1"/>
              <a:t>recall</a:t>
            </a:r>
            <a:endParaRPr lang="fr-FR"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up)">
                                      <p:cBhvr>
                                        <p:cTn id="7" dur="500"/>
                                        <p:tgtEl>
                                          <p:spTgt spid="10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wipe(left)">
                                      <p:cBhvr>
                                        <p:cTn id="14" dur="500"/>
                                        <p:tgtEl>
                                          <p:spTgt spid="104"/>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wipe(up)">
                                      <p:cBhvr>
                                        <p:cTn id="25" dur="500"/>
                                        <p:tgtEl>
                                          <p:spTgt spid="106"/>
                                        </p:tgtEl>
                                      </p:cBhvr>
                                    </p:animEffec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103"/>
                                        </p:tgtEl>
                                        <p:attrNameLst>
                                          <p:attrName>style.visibility</p:attrName>
                                        </p:attrNameLst>
                                      </p:cBhvr>
                                      <p:to>
                                        <p:strVal val="visible"/>
                                      </p:to>
                                    </p:se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500"/>
                                        <p:tgtEl>
                                          <p:spTgt spid="80"/>
                                        </p:tgtEl>
                                      </p:cBhvr>
                                    </p:animEffect>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wipe(down)">
                                      <p:cBhvr>
                                        <p:cTn id="50" dur="1000"/>
                                        <p:tgtEl>
                                          <p:spTgt spid="78"/>
                                        </p:tgtEl>
                                      </p:cBhvr>
                                    </p:animEffect>
                                  </p:childTnLst>
                                </p:cTn>
                              </p:par>
                            </p:childTnLst>
                          </p:cTn>
                        </p:par>
                        <p:par>
                          <p:cTn id="51" fill="hold">
                            <p:stCondLst>
                              <p:cond delay="4500"/>
                            </p:stCondLst>
                            <p:childTnLst>
                              <p:par>
                                <p:cTn id="52" presetID="1"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wipe(down)">
                                      <p:cBhvr>
                                        <p:cTn id="60" dur="1000"/>
                                        <p:tgtEl>
                                          <p:spTgt spid="7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left)">
                                      <p:cBhvr>
                                        <p:cTn id="65"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9" grpId="0" animBg="1"/>
      <p:bldP spid="80" grpId="0" animBg="1"/>
      <p:bldP spid="38" grpId="0" animBg="1"/>
      <p:bldP spid="78" grpId="0" animBg="1"/>
      <p:bldP spid="76" grpId="0" animBg="1"/>
      <p:bldP spid="62" grpId="0" animBg="1"/>
      <p:bldP spid="37" grpId="0" animBg="1"/>
      <p:bldP spid="103" grpId="0" animBg="1"/>
      <p:bldP spid="104" grpId="0" animBg="1"/>
      <p:bldP spid="106" grpId="0" animBg="1"/>
      <p:bldP spid="108" grpId="0" animBg="1"/>
      <p:bldP spid="63" grpId="0" animBg="1"/>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4519" y="316989"/>
            <a:ext cx="7384649" cy="1692771"/>
          </a:xfrm>
          <a:prstGeom prst="rect">
            <a:avLst/>
          </a:prstGeom>
          <a:noFill/>
        </p:spPr>
        <p:txBody>
          <a:bodyPr wrap="square" rtlCol="0">
            <a:spAutoFit/>
          </a:bodyPr>
          <a:lstStyle/>
          <a:p>
            <a:pPr algn="ctr"/>
            <a:r>
              <a:rPr lang="en-GB" sz="2400" b="1" dirty="0"/>
              <a:t>THE PROBLEM</a:t>
            </a:r>
            <a:endParaRPr lang="en-GB" sz="2000" b="1" dirty="0"/>
          </a:p>
          <a:p>
            <a:pPr algn="just"/>
            <a:endParaRPr lang="en-GB" sz="2000" i="1" dirty="0"/>
          </a:p>
          <a:p>
            <a:pPr algn="just"/>
            <a:r>
              <a:rPr lang="en-GB" sz="2000" i="1" dirty="0"/>
              <a:t>Better monitoring and prevention of geriatric risk factors in a high-risk population such as the residents of a nursing-home for elderly dependent persons (EHPAD in French). </a:t>
            </a:r>
          </a:p>
        </p:txBody>
      </p:sp>
      <p:sp>
        <p:nvSpPr>
          <p:cNvPr id="4" name="ZoneTexte 3"/>
          <p:cNvSpPr txBox="1"/>
          <p:nvPr/>
        </p:nvSpPr>
        <p:spPr>
          <a:xfrm>
            <a:off x="883401" y="2056110"/>
            <a:ext cx="7330698" cy="2308324"/>
          </a:xfrm>
          <a:prstGeom prst="rect">
            <a:avLst/>
          </a:prstGeom>
          <a:noFill/>
        </p:spPr>
        <p:txBody>
          <a:bodyPr wrap="square" rtlCol="0">
            <a:spAutoFit/>
          </a:bodyPr>
          <a:lstStyle/>
          <a:p>
            <a:pPr algn="just"/>
            <a:r>
              <a:rPr lang="fr-FR" sz="2400" b="1" dirty="0"/>
              <a:t>IDEA</a:t>
            </a:r>
            <a:r>
              <a:rPr lang="fr-FR" sz="2000" b="1" dirty="0"/>
              <a:t>. </a:t>
            </a:r>
            <a:r>
              <a:rPr lang="fr-FR" sz="2000" dirty="0"/>
              <a:t>Design a high-tech multi-</a:t>
            </a:r>
            <a:r>
              <a:rPr lang="fr-FR" sz="2000" dirty="0" err="1"/>
              <a:t>level</a:t>
            </a:r>
            <a:r>
              <a:rPr lang="fr-FR" sz="2000" dirty="0"/>
              <a:t> </a:t>
            </a:r>
            <a:r>
              <a:rPr lang="fr-FR" sz="2000" b="1" i="1" dirty="0"/>
              <a:t>Data Analyser</a:t>
            </a:r>
            <a:r>
              <a:rPr lang="fr-FR" sz="2000" i="1" dirty="0"/>
              <a:t> </a:t>
            </a:r>
            <a:r>
              <a:rPr lang="fr-FR" sz="2000" dirty="0"/>
              <a:t>DA able to:</a:t>
            </a:r>
          </a:p>
          <a:p>
            <a:pPr algn="just"/>
            <a:r>
              <a:rPr lang="fr-FR" sz="2000" dirty="0"/>
              <a:t>    </a:t>
            </a:r>
            <a:r>
              <a:rPr lang="en-GB" sz="2000" dirty="0"/>
              <a:t> (</a:t>
            </a:r>
            <a:r>
              <a:rPr lang="en-GB" sz="2000" dirty="0" err="1"/>
              <a:t>i</a:t>
            </a:r>
            <a:r>
              <a:rPr lang="en-GB" sz="2000" dirty="0"/>
              <a:t>) continuously collect medical and behavioural data while respecting the intimacy and comfort of the residents ; </a:t>
            </a:r>
          </a:p>
          <a:p>
            <a:pPr algn="just"/>
            <a:r>
              <a:rPr lang="en-GB" sz="2000" dirty="0"/>
              <a:t>     (ii) analyse them and alert the medical team in case of problems;</a:t>
            </a:r>
          </a:p>
          <a:p>
            <a:pPr algn="just"/>
            <a:r>
              <a:rPr lang="en-GB" sz="2000" dirty="0"/>
              <a:t>     (iii) cooperate with this medical team for the creation of 'Deep Learning' about the possible risks and their prevention. Example: reducing the epidemical risks.</a:t>
            </a:r>
            <a:endParaRPr lang="fr-FR" sz="2000" b="1" dirty="0"/>
          </a:p>
        </p:txBody>
      </p:sp>
      <p:sp>
        <p:nvSpPr>
          <p:cNvPr id="6" name="ZoneTexte 5"/>
          <p:cNvSpPr txBox="1"/>
          <p:nvPr/>
        </p:nvSpPr>
        <p:spPr>
          <a:xfrm>
            <a:off x="853256" y="4504841"/>
            <a:ext cx="7527010" cy="1384995"/>
          </a:xfrm>
          <a:prstGeom prst="rect">
            <a:avLst/>
          </a:prstGeom>
          <a:noFill/>
        </p:spPr>
        <p:txBody>
          <a:bodyPr wrap="square" rtlCol="0">
            <a:spAutoFit/>
          </a:bodyPr>
          <a:lstStyle/>
          <a:p>
            <a:pPr algn="just"/>
            <a:r>
              <a:rPr lang="en-GB" sz="2400" b="1" dirty="0"/>
              <a:t>METHOD</a:t>
            </a:r>
            <a:r>
              <a:rPr lang="en-GB" sz="2000" b="1" dirty="0"/>
              <a:t>. </a:t>
            </a:r>
            <a:r>
              <a:rPr lang="en-GB" sz="2000" dirty="0"/>
              <a:t>Use of the</a:t>
            </a:r>
            <a:r>
              <a:rPr lang="en-GB" sz="2000" i="1" dirty="0"/>
              <a:t> Memory Evolutive Systems </a:t>
            </a:r>
            <a:r>
              <a:rPr lang="en-GB" sz="2000" dirty="0"/>
              <a:t>methodology (Ehresmann &amp; </a:t>
            </a:r>
            <a:r>
              <a:rPr lang="en-GB" sz="2000" dirty="0" err="1"/>
              <a:t>Vanbremeersch</a:t>
            </a:r>
            <a:r>
              <a:rPr lang="en-GB" sz="2000" dirty="0"/>
              <a:t>) to construct a MES incorporating both the nursing-home people and the data analyser, in which all the preceding operations can be effected.</a:t>
            </a:r>
            <a:endParaRPr lang="en-GB" sz="2000" i="1" dirty="0"/>
          </a:p>
        </p:txBody>
      </p:sp>
    </p:spTree>
    <p:extLst>
      <p:ext uri="{BB962C8B-B14F-4D97-AF65-F5344CB8AC3E}">
        <p14:creationId xmlns:p14="http://schemas.microsoft.com/office/powerpoint/2010/main" val="1527712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e libre 20"/>
          <p:cNvSpPr/>
          <p:nvPr/>
        </p:nvSpPr>
        <p:spPr>
          <a:xfrm>
            <a:off x="5264344" y="3394744"/>
            <a:ext cx="317133" cy="945762"/>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59417 h 734714"/>
              <a:gd name="connsiteX4" fmla="*/ 5285 w 317133"/>
              <a:gd name="connsiteY4" fmla="*/ 0 h 734714"/>
              <a:gd name="connsiteX0" fmla="*/ 7247 w 317133"/>
              <a:gd name="connsiteY0" fmla="*/ 7899 h 734714"/>
              <a:gd name="connsiteX1" fmla="*/ 317133 w 317133"/>
              <a:gd name="connsiteY1" fmla="*/ 332990 h 734714"/>
              <a:gd name="connsiteX2" fmla="*/ 303936 w 317133"/>
              <a:gd name="connsiteY2" fmla="*/ 734714 h 734714"/>
              <a:gd name="connsiteX3" fmla="*/ 0 w 317133"/>
              <a:gd name="connsiteY3" fmla="*/ 383220 h 734714"/>
              <a:gd name="connsiteX4" fmla="*/ 5285 w 317133"/>
              <a:gd name="connsiteY4" fmla="*/ 0 h 734714"/>
              <a:gd name="connsiteX0" fmla="*/ 7247 w 317133"/>
              <a:gd name="connsiteY0" fmla="*/ 7899 h 734714"/>
              <a:gd name="connsiteX1" fmla="*/ 317133 w 317133"/>
              <a:gd name="connsiteY1" fmla="*/ 265552 h 734714"/>
              <a:gd name="connsiteX2" fmla="*/ 303936 w 317133"/>
              <a:gd name="connsiteY2" fmla="*/ 734714 h 734714"/>
              <a:gd name="connsiteX3" fmla="*/ 0 w 317133"/>
              <a:gd name="connsiteY3" fmla="*/ 383220 h 734714"/>
              <a:gd name="connsiteX4" fmla="*/ 5285 w 317133"/>
              <a:gd name="connsiteY4" fmla="*/ 0 h 734714"/>
              <a:gd name="connsiteX0" fmla="*/ 7247 w 317133"/>
              <a:gd name="connsiteY0" fmla="*/ 7899 h 734714"/>
              <a:gd name="connsiteX1" fmla="*/ 317133 w 317133"/>
              <a:gd name="connsiteY1" fmla="*/ 265552 h 734714"/>
              <a:gd name="connsiteX2" fmla="*/ 303936 w 317133"/>
              <a:gd name="connsiteY2" fmla="*/ 734714 h 734714"/>
              <a:gd name="connsiteX3" fmla="*/ 0 w 317133"/>
              <a:gd name="connsiteY3" fmla="*/ 468643 h 734714"/>
              <a:gd name="connsiteX4" fmla="*/ 5285 w 317133"/>
              <a:gd name="connsiteY4" fmla="*/ 0 h 734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33" h="734714">
                <a:moveTo>
                  <a:pt x="7247" y="7899"/>
                </a:moveTo>
                <a:lnTo>
                  <a:pt x="317133" y="265552"/>
                </a:lnTo>
                <a:lnTo>
                  <a:pt x="303936" y="734714"/>
                </a:lnTo>
                <a:lnTo>
                  <a:pt x="0" y="468643"/>
                </a:lnTo>
                <a:cubicBezTo>
                  <a:pt x="1762" y="348837"/>
                  <a:pt x="3523" y="119806"/>
                  <a:pt x="5285" y="0"/>
                </a:cubicBezTo>
              </a:path>
            </a:pathLst>
          </a:custGeom>
          <a:solidFill>
            <a:schemeClr val="bg1">
              <a:lumMod val="50000"/>
              <a:alpha val="36078"/>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3" name="Forme libre 52"/>
          <p:cNvSpPr/>
          <p:nvPr/>
        </p:nvSpPr>
        <p:spPr>
          <a:xfrm rot="698216">
            <a:off x="2512433" y="2696213"/>
            <a:ext cx="593147" cy="712638"/>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189320 w 189320"/>
              <a:gd name="connsiteY0" fmla="*/ 73650 h 354667"/>
              <a:gd name="connsiteX1" fmla="*/ 0 w 189320"/>
              <a:gd name="connsiteY1" fmla="*/ 0 h 354667"/>
              <a:gd name="connsiteX2" fmla="*/ 27315 w 189320"/>
              <a:gd name="connsiteY2" fmla="*/ 354667 h 354667"/>
              <a:gd name="connsiteX0" fmla="*/ 201379 w 201379"/>
              <a:gd name="connsiteY0" fmla="*/ 70092 h 354667"/>
              <a:gd name="connsiteX1" fmla="*/ 0 w 201379"/>
              <a:gd name="connsiteY1" fmla="*/ 0 h 354667"/>
              <a:gd name="connsiteX2" fmla="*/ 27315 w 201379"/>
              <a:gd name="connsiteY2" fmla="*/ 354667 h 354667"/>
              <a:gd name="connsiteX0" fmla="*/ 345004 w 345004"/>
              <a:gd name="connsiteY0" fmla="*/ 70092 h 599631"/>
              <a:gd name="connsiteX1" fmla="*/ 143625 w 345004"/>
              <a:gd name="connsiteY1" fmla="*/ 0 h 599631"/>
              <a:gd name="connsiteX2" fmla="*/ 0 w 345004"/>
              <a:gd name="connsiteY2" fmla="*/ 599631 h 599631"/>
              <a:gd name="connsiteX0" fmla="*/ 345004 w 345004"/>
              <a:gd name="connsiteY0" fmla="*/ 64399 h 593938"/>
              <a:gd name="connsiteX1" fmla="*/ 124332 w 345004"/>
              <a:gd name="connsiteY1" fmla="*/ 0 h 593938"/>
              <a:gd name="connsiteX2" fmla="*/ 0 w 345004"/>
              <a:gd name="connsiteY2" fmla="*/ 593938 h 593938"/>
            </a:gdLst>
            <a:ahLst/>
            <a:cxnLst>
              <a:cxn ang="0">
                <a:pos x="connsiteX0" y="connsiteY0"/>
              </a:cxn>
              <a:cxn ang="0">
                <a:pos x="connsiteX1" y="connsiteY1"/>
              </a:cxn>
              <a:cxn ang="0">
                <a:pos x="connsiteX2" y="connsiteY2"/>
              </a:cxn>
            </a:cxnLst>
            <a:rect l="l" t="t" r="r" b="b"/>
            <a:pathLst>
              <a:path w="345004" h="593938">
                <a:moveTo>
                  <a:pt x="345004" y="64399"/>
                </a:moveTo>
                <a:lnTo>
                  <a:pt x="124332" y="0"/>
                </a:lnTo>
                <a:lnTo>
                  <a:pt x="0" y="593938"/>
                </a:lnTo>
              </a:path>
            </a:pathLst>
          </a:cu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135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Forme libre 22"/>
          <p:cNvSpPr/>
          <p:nvPr/>
        </p:nvSpPr>
        <p:spPr>
          <a:xfrm rot="21312923">
            <a:off x="5678890" y="2813046"/>
            <a:ext cx="360232" cy="826531"/>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50920 w 360232"/>
              <a:gd name="connsiteY0" fmla="*/ 0 h 727973"/>
              <a:gd name="connsiteX1" fmla="*/ 360232 w 360232"/>
              <a:gd name="connsiteY1" fmla="*/ 314452 h 727973"/>
              <a:gd name="connsiteX2" fmla="*/ 319265 w 360232"/>
              <a:gd name="connsiteY2" fmla="*/ 727973 h 727973"/>
              <a:gd name="connsiteX3" fmla="*/ 0 w 360232"/>
              <a:gd name="connsiteY3" fmla="*/ 430301 h 727973"/>
              <a:gd name="connsiteX4" fmla="*/ 44416 w 360232"/>
              <a:gd name="connsiteY4" fmla="*/ 24995 h 727973"/>
              <a:gd name="connsiteX0" fmla="*/ 50920 w 360232"/>
              <a:gd name="connsiteY0" fmla="*/ 0 h 743538"/>
              <a:gd name="connsiteX1" fmla="*/ 360232 w 360232"/>
              <a:gd name="connsiteY1" fmla="*/ 314452 h 743538"/>
              <a:gd name="connsiteX2" fmla="*/ 317816 w 360232"/>
              <a:gd name="connsiteY2" fmla="*/ 743538 h 743538"/>
              <a:gd name="connsiteX3" fmla="*/ 0 w 360232"/>
              <a:gd name="connsiteY3" fmla="*/ 430301 h 743538"/>
              <a:gd name="connsiteX4" fmla="*/ 44416 w 360232"/>
              <a:gd name="connsiteY4" fmla="*/ 24995 h 74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32" h="743538">
                <a:moveTo>
                  <a:pt x="50920" y="0"/>
                </a:moveTo>
                <a:lnTo>
                  <a:pt x="360232" y="314452"/>
                </a:lnTo>
                <a:lnTo>
                  <a:pt x="317816" y="743538"/>
                </a:lnTo>
                <a:lnTo>
                  <a:pt x="0" y="430301"/>
                </a:lnTo>
                <a:cubicBezTo>
                  <a:pt x="881" y="370398"/>
                  <a:pt x="43218" y="82809"/>
                  <a:pt x="44416" y="24995"/>
                </a:cubicBezTo>
              </a:path>
            </a:pathLst>
          </a:custGeom>
          <a:solidFill>
            <a:schemeClr val="accent5">
              <a:lumMod val="60000"/>
              <a:lumOff val="40000"/>
              <a:alpha val="30196"/>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3" name="Ellipse 42"/>
          <p:cNvSpPr/>
          <p:nvPr/>
        </p:nvSpPr>
        <p:spPr>
          <a:xfrm rot="19417965">
            <a:off x="2345403" y="3019577"/>
            <a:ext cx="966812" cy="261578"/>
          </a:xfrm>
          <a:prstGeom prst="ellipse">
            <a:avLst/>
          </a:prstGeom>
          <a:solidFill>
            <a:schemeClr val="accent3">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Forme libre 47"/>
          <p:cNvSpPr/>
          <p:nvPr/>
        </p:nvSpPr>
        <p:spPr>
          <a:xfrm rot="698216">
            <a:off x="3007501" y="3037020"/>
            <a:ext cx="325488" cy="425548"/>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189320 w 189320"/>
              <a:gd name="connsiteY0" fmla="*/ 73650 h 354667"/>
              <a:gd name="connsiteX1" fmla="*/ 0 w 189320"/>
              <a:gd name="connsiteY1" fmla="*/ 0 h 354667"/>
              <a:gd name="connsiteX2" fmla="*/ 27315 w 189320"/>
              <a:gd name="connsiteY2" fmla="*/ 354667 h 354667"/>
            </a:gdLst>
            <a:ahLst/>
            <a:cxnLst>
              <a:cxn ang="0">
                <a:pos x="connsiteX0" y="connsiteY0"/>
              </a:cxn>
              <a:cxn ang="0">
                <a:pos x="connsiteX1" y="connsiteY1"/>
              </a:cxn>
              <a:cxn ang="0">
                <a:pos x="connsiteX2" y="connsiteY2"/>
              </a:cxn>
            </a:cxnLst>
            <a:rect l="l" t="t" r="r" b="b"/>
            <a:pathLst>
              <a:path w="189320" h="354667">
                <a:moveTo>
                  <a:pt x="189320" y="73650"/>
                </a:moveTo>
                <a:lnTo>
                  <a:pt x="0" y="0"/>
                </a:lnTo>
                <a:lnTo>
                  <a:pt x="27315" y="354667"/>
                </a:lnTo>
              </a:path>
            </a:pathLst>
          </a:custGeom>
          <a:gradFill flip="none" rotWithShape="1">
            <a:gsLst>
              <a:gs pos="0">
                <a:srgbClr val="CFCFCF">
                  <a:shade val="30000"/>
                  <a:satMod val="115000"/>
                </a:srgbClr>
              </a:gs>
              <a:gs pos="50000">
                <a:srgbClr val="CFCFCF">
                  <a:shade val="67500"/>
                  <a:satMod val="115000"/>
                </a:srgbClr>
              </a:gs>
              <a:gs pos="100000">
                <a:srgbClr val="CFCFCF">
                  <a:shade val="100000"/>
                  <a:satMod val="115000"/>
                </a:srgbClr>
              </a:gs>
            </a:gsLst>
            <a:lin ang="162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Forme libre 24"/>
          <p:cNvSpPr/>
          <p:nvPr/>
        </p:nvSpPr>
        <p:spPr>
          <a:xfrm rot="21372293">
            <a:off x="5619855" y="2285429"/>
            <a:ext cx="495703" cy="908238"/>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90863 w 400175"/>
              <a:gd name="connsiteY0" fmla="*/ 0 h 727973"/>
              <a:gd name="connsiteX1" fmla="*/ 400175 w 400175"/>
              <a:gd name="connsiteY1" fmla="*/ 314452 h 727973"/>
              <a:gd name="connsiteX2" fmla="*/ 359208 w 400175"/>
              <a:gd name="connsiteY2" fmla="*/ 727973 h 727973"/>
              <a:gd name="connsiteX3" fmla="*/ 0 w 400175"/>
              <a:gd name="connsiteY3" fmla="*/ 428485 h 727973"/>
              <a:gd name="connsiteX4" fmla="*/ 84359 w 400175"/>
              <a:gd name="connsiteY4" fmla="*/ 24995 h 727973"/>
              <a:gd name="connsiteX0" fmla="*/ 90863 w 458668"/>
              <a:gd name="connsiteY0" fmla="*/ 0 h 812502"/>
              <a:gd name="connsiteX1" fmla="*/ 400175 w 458668"/>
              <a:gd name="connsiteY1" fmla="*/ 314452 h 812502"/>
              <a:gd name="connsiteX2" fmla="*/ 458668 w 458668"/>
              <a:gd name="connsiteY2" fmla="*/ 812502 h 812502"/>
              <a:gd name="connsiteX3" fmla="*/ 0 w 458668"/>
              <a:gd name="connsiteY3" fmla="*/ 428485 h 812502"/>
              <a:gd name="connsiteX4" fmla="*/ 84359 w 458668"/>
              <a:gd name="connsiteY4" fmla="*/ 24995 h 812502"/>
              <a:gd name="connsiteX0" fmla="*/ 90863 w 507223"/>
              <a:gd name="connsiteY0" fmla="*/ 0 h 812502"/>
              <a:gd name="connsiteX1" fmla="*/ 400175 w 507223"/>
              <a:gd name="connsiteY1" fmla="*/ 314452 h 812502"/>
              <a:gd name="connsiteX2" fmla="*/ 507223 w 507223"/>
              <a:gd name="connsiteY2" fmla="*/ 300782 h 812502"/>
              <a:gd name="connsiteX3" fmla="*/ 458668 w 507223"/>
              <a:gd name="connsiteY3" fmla="*/ 812502 h 812502"/>
              <a:gd name="connsiteX4" fmla="*/ 0 w 507223"/>
              <a:gd name="connsiteY4" fmla="*/ 428485 h 812502"/>
              <a:gd name="connsiteX5" fmla="*/ 84359 w 507223"/>
              <a:gd name="connsiteY5" fmla="*/ 24995 h 812502"/>
              <a:gd name="connsiteX0" fmla="*/ 61796 w 507223"/>
              <a:gd name="connsiteY0" fmla="*/ 0 h 897772"/>
              <a:gd name="connsiteX1" fmla="*/ 400175 w 507223"/>
              <a:gd name="connsiteY1" fmla="*/ 399722 h 897772"/>
              <a:gd name="connsiteX2" fmla="*/ 507223 w 507223"/>
              <a:gd name="connsiteY2" fmla="*/ 386052 h 897772"/>
              <a:gd name="connsiteX3" fmla="*/ 458668 w 507223"/>
              <a:gd name="connsiteY3" fmla="*/ 897772 h 897772"/>
              <a:gd name="connsiteX4" fmla="*/ 0 w 507223"/>
              <a:gd name="connsiteY4" fmla="*/ 513755 h 897772"/>
              <a:gd name="connsiteX5" fmla="*/ 84359 w 507223"/>
              <a:gd name="connsiteY5" fmla="*/ 110265 h 897772"/>
              <a:gd name="connsiteX0" fmla="*/ 61796 w 507223"/>
              <a:gd name="connsiteY0" fmla="*/ 0 h 897772"/>
              <a:gd name="connsiteX1" fmla="*/ 400175 w 507223"/>
              <a:gd name="connsiteY1" fmla="*/ 399722 h 897772"/>
              <a:gd name="connsiteX2" fmla="*/ 507223 w 507223"/>
              <a:gd name="connsiteY2" fmla="*/ 386052 h 897772"/>
              <a:gd name="connsiteX3" fmla="*/ 458668 w 507223"/>
              <a:gd name="connsiteY3" fmla="*/ 897772 h 897772"/>
              <a:gd name="connsiteX4" fmla="*/ 0 w 507223"/>
              <a:gd name="connsiteY4" fmla="*/ 513755 h 897772"/>
              <a:gd name="connsiteX5" fmla="*/ 69431 w 507223"/>
              <a:gd name="connsiteY5" fmla="*/ 16854 h 897772"/>
              <a:gd name="connsiteX0" fmla="*/ 61796 w 507223"/>
              <a:gd name="connsiteY0" fmla="*/ 0 h 897772"/>
              <a:gd name="connsiteX1" fmla="*/ 507223 w 507223"/>
              <a:gd name="connsiteY1" fmla="*/ 386052 h 897772"/>
              <a:gd name="connsiteX2" fmla="*/ 458668 w 507223"/>
              <a:gd name="connsiteY2" fmla="*/ 897772 h 897772"/>
              <a:gd name="connsiteX3" fmla="*/ 0 w 507223"/>
              <a:gd name="connsiteY3" fmla="*/ 513755 h 897772"/>
              <a:gd name="connsiteX4" fmla="*/ 69431 w 507223"/>
              <a:gd name="connsiteY4" fmla="*/ 16854 h 897772"/>
              <a:gd name="connsiteX0" fmla="*/ 59115 w 504542"/>
              <a:gd name="connsiteY0" fmla="*/ 0 h 897772"/>
              <a:gd name="connsiteX1" fmla="*/ 504542 w 504542"/>
              <a:gd name="connsiteY1" fmla="*/ 386052 h 897772"/>
              <a:gd name="connsiteX2" fmla="*/ 455987 w 504542"/>
              <a:gd name="connsiteY2" fmla="*/ 897772 h 897772"/>
              <a:gd name="connsiteX3" fmla="*/ 0 w 504542"/>
              <a:gd name="connsiteY3" fmla="*/ 472632 h 897772"/>
              <a:gd name="connsiteX4" fmla="*/ 66750 w 504542"/>
              <a:gd name="connsiteY4" fmla="*/ 16854 h 897772"/>
              <a:gd name="connsiteX0" fmla="*/ 50276 w 495703"/>
              <a:gd name="connsiteY0" fmla="*/ 0 h 897772"/>
              <a:gd name="connsiteX1" fmla="*/ 495703 w 495703"/>
              <a:gd name="connsiteY1" fmla="*/ 386052 h 897772"/>
              <a:gd name="connsiteX2" fmla="*/ 447148 w 495703"/>
              <a:gd name="connsiteY2" fmla="*/ 897772 h 897772"/>
              <a:gd name="connsiteX3" fmla="*/ 0 w 495703"/>
              <a:gd name="connsiteY3" fmla="*/ 426024 h 897772"/>
              <a:gd name="connsiteX4" fmla="*/ 57911 w 495703"/>
              <a:gd name="connsiteY4" fmla="*/ 16854 h 897772"/>
              <a:gd name="connsiteX0" fmla="*/ 50276 w 495703"/>
              <a:gd name="connsiteY0" fmla="*/ 26218 h 923990"/>
              <a:gd name="connsiteX1" fmla="*/ 495703 w 495703"/>
              <a:gd name="connsiteY1" fmla="*/ 412270 h 923990"/>
              <a:gd name="connsiteX2" fmla="*/ 447148 w 495703"/>
              <a:gd name="connsiteY2" fmla="*/ 923990 h 923990"/>
              <a:gd name="connsiteX3" fmla="*/ 0 w 495703"/>
              <a:gd name="connsiteY3" fmla="*/ 452242 h 923990"/>
              <a:gd name="connsiteX4" fmla="*/ 31719 w 495703"/>
              <a:gd name="connsiteY4" fmla="*/ 0 h 9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703" h="923990">
                <a:moveTo>
                  <a:pt x="50276" y="26218"/>
                </a:moveTo>
                <a:lnTo>
                  <a:pt x="495703" y="412270"/>
                </a:lnTo>
                <a:lnTo>
                  <a:pt x="447148" y="923990"/>
                </a:lnTo>
                <a:lnTo>
                  <a:pt x="0" y="452242"/>
                </a:lnTo>
                <a:cubicBezTo>
                  <a:pt x="881" y="392339"/>
                  <a:pt x="30521" y="57814"/>
                  <a:pt x="31719" y="0"/>
                </a:cubicBezTo>
              </a:path>
            </a:pathLst>
          </a:custGeom>
          <a:solidFill>
            <a:srgbClr val="FF0000">
              <a:alpha val="10980"/>
            </a:srgb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 name="Ellipse 46"/>
          <p:cNvSpPr/>
          <p:nvPr/>
        </p:nvSpPr>
        <p:spPr>
          <a:xfrm rot="19184386">
            <a:off x="2969594" y="3196442"/>
            <a:ext cx="461391" cy="260916"/>
          </a:xfrm>
          <a:prstGeom prst="ellipse">
            <a:avLst/>
          </a:prstGeom>
          <a:solidFill>
            <a:srgbClr val="DDE7F3"/>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Forme libre 40"/>
          <p:cNvSpPr/>
          <p:nvPr/>
        </p:nvSpPr>
        <p:spPr>
          <a:xfrm rot="698216">
            <a:off x="3014591" y="3448106"/>
            <a:ext cx="358512" cy="420917"/>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9320 w 339320"/>
              <a:gd name="connsiteY0" fmla="*/ 0 h 560257"/>
              <a:gd name="connsiteX1" fmla="*/ 8435 w 339320"/>
              <a:gd name="connsiteY1" fmla="*/ 209449 h 560257"/>
              <a:gd name="connsiteX2" fmla="*/ 0 w 339320"/>
              <a:gd name="connsiteY2" fmla="*/ 560257 h 560257"/>
              <a:gd name="connsiteX0" fmla="*/ 208529 w 208529"/>
              <a:gd name="connsiteY0" fmla="*/ 52487 h 350808"/>
              <a:gd name="connsiteX1" fmla="*/ 8435 w 208529"/>
              <a:gd name="connsiteY1" fmla="*/ 0 h 350808"/>
              <a:gd name="connsiteX2" fmla="*/ 0 w 208529"/>
              <a:gd name="connsiteY2" fmla="*/ 350808 h 350808"/>
            </a:gdLst>
            <a:ahLst/>
            <a:cxnLst>
              <a:cxn ang="0">
                <a:pos x="connsiteX0" y="connsiteY0"/>
              </a:cxn>
              <a:cxn ang="0">
                <a:pos x="connsiteX1" y="connsiteY1"/>
              </a:cxn>
              <a:cxn ang="0">
                <a:pos x="connsiteX2" y="connsiteY2"/>
              </a:cxn>
            </a:cxnLst>
            <a:rect l="l" t="t" r="r" b="b"/>
            <a:pathLst>
              <a:path w="208529" h="350808">
                <a:moveTo>
                  <a:pt x="208529" y="52487"/>
                </a:moveTo>
                <a:lnTo>
                  <a:pt x="8435" y="0"/>
                </a:lnTo>
                <a:lnTo>
                  <a:pt x="0" y="350808"/>
                </a:lnTo>
              </a:path>
            </a:pathLst>
          </a:cu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Forme libre 51"/>
          <p:cNvSpPr/>
          <p:nvPr/>
        </p:nvSpPr>
        <p:spPr>
          <a:xfrm rot="698216">
            <a:off x="2497750" y="3385619"/>
            <a:ext cx="313037" cy="496528"/>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94078 w 236623"/>
              <a:gd name="connsiteY1" fmla="*/ 176712 h 354667"/>
              <a:gd name="connsiteX2" fmla="*/ 0 w 236623"/>
              <a:gd name="connsiteY2" fmla="*/ 0 h 354667"/>
              <a:gd name="connsiteX3" fmla="*/ 27315 w 236623"/>
              <a:gd name="connsiteY3" fmla="*/ 354667 h 354667"/>
              <a:gd name="connsiteX0" fmla="*/ 209308 w 209308"/>
              <a:gd name="connsiteY0" fmla="*/ 68443 h 413824"/>
              <a:gd name="connsiteX1" fmla="*/ 166763 w 209308"/>
              <a:gd name="connsiteY1" fmla="*/ 235869 h 413824"/>
              <a:gd name="connsiteX2" fmla="*/ 14463 w 209308"/>
              <a:gd name="connsiteY2" fmla="*/ 0 h 413824"/>
              <a:gd name="connsiteX3" fmla="*/ 0 w 209308"/>
              <a:gd name="connsiteY3" fmla="*/ 413824 h 413824"/>
              <a:gd name="connsiteX0" fmla="*/ 191013 w 191013"/>
              <a:gd name="connsiteY0" fmla="*/ 203522 h 413824"/>
              <a:gd name="connsiteX1" fmla="*/ 166763 w 191013"/>
              <a:gd name="connsiteY1" fmla="*/ 235869 h 413824"/>
              <a:gd name="connsiteX2" fmla="*/ 14463 w 191013"/>
              <a:gd name="connsiteY2" fmla="*/ 0 h 413824"/>
              <a:gd name="connsiteX3" fmla="*/ 0 w 191013"/>
              <a:gd name="connsiteY3" fmla="*/ 413824 h 413824"/>
              <a:gd name="connsiteX0" fmla="*/ 182078 w 182078"/>
              <a:gd name="connsiteY0" fmla="*/ 263794 h 413824"/>
              <a:gd name="connsiteX1" fmla="*/ 166763 w 182078"/>
              <a:gd name="connsiteY1" fmla="*/ 235869 h 413824"/>
              <a:gd name="connsiteX2" fmla="*/ 14463 w 182078"/>
              <a:gd name="connsiteY2" fmla="*/ 0 h 413824"/>
              <a:gd name="connsiteX3" fmla="*/ 0 w 182078"/>
              <a:gd name="connsiteY3" fmla="*/ 413824 h 413824"/>
            </a:gdLst>
            <a:ahLst/>
            <a:cxnLst>
              <a:cxn ang="0">
                <a:pos x="connsiteX0" y="connsiteY0"/>
              </a:cxn>
              <a:cxn ang="0">
                <a:pos x="connsiteX1" y="connsiteY1"/>
              </a:cxn>
              <a:cxn ang="0">
                <a:pos x="connsiteX2" y="connsiteY2"/>
              </a:cxn>
              <a:cxn ang="0">
                <a:pos x="connsiteX3" y="connsiteY3"/>
              </a:cxn>
            </a:cxnLst>
            <a:rect l="l" t="t" r="r" b="b"/>
            <a:pathLst>
              <a:path w="182078" h="413824">
                <a:moveTo>
                  <a:pt x="182078" y="263794"/>
                </a:moveTo>
                <a:lnTo>
                  <a:pt x="166763" y="235869"/>
                </a:lnTo>
                <a:lnTo>
                  <a:pt x="14463" y="0"/>
                </a:lnTo>
                <a:lnTo>
                  <a:pt x="0" y="413824"/>
                </a:lnTo>
              </a:path>
            </a:pathLst>
          </a:custGeom>
          <a:gradFill flip="none" rotWithShape="1">
            <a:gsLst>
              <a:gs pos="0">
                <a:srgbClr val="FFFF85">
                  <a:shade val="30000"/>
                  <a:satMod val="115000"/>
                </a:srgbClr>
              </a:gs>
              <a:gs pos="50000">
                <a:srgbClr val="FFFF85">
                  <a:shade val="67500"/>
                  <a:satMod val="115000"/>
                </a:srgbClr>
              </a:gs>
              <a:gs pos="100000">
                <a:srgbClr val="FFFF85">
                  <a:shade val="100000"/>
                  <a:satMod val="115000"/>
                </a:srgbClr>
              </a:gs>
            </a:gsLst>
            <a:lin ang="135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Ellipse 25"/>
          <p:cNvSpPr/>
          <p:nvPr/>
        </p:nvSpPr>
        <p:spPr>
          <a:xfrm rot="19184386">
            <a:off x="2927194" y="3617951"/>
            <a:ext cx="579967" cy="296333"/>
          </a:xfrm>
          <a:prstGeom prst="ellipse">
            <a:avLst/>
          </a:prstGeom>
          <a:solidFill>
            <a:schemeClr val="accent1">
              <a:lumMod val="40000"/>
              <a:lumOff val="60000"/>
            </a:schemeClr>
          </a:solidFill>
          <a:ln w="952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Ellipse 50"/>
          <p:cNvSpPr/>
          <p:nvPr/>
        </p:nvSpPr>
        <p:spPr>
          <a:xfrm rot="19184386">
            <a:off x="2439579" y="3685288"/>
            <a:ext cx="388803" cy="296079"/>
          </a:xfrm>
          <a:prstGeom prst="ellipse">
            <a:avLst/>
          </a:prstGeom>
          <a:solidFill>
            <a:srgbClr val="FFFF85"/>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Forme libre 34"/>
          <p:cNvSpPr/>
          <p:nvPr/>
        </p:nvSpPr>
        <p:spPr>
          <a:xfrm>
            <a:off x="2190573" y="3812743"/>
            <a:ext cx="537619" cy="787363"/>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221012 h 536208"/>
              <a:gd name="connsiteX1" fmla="*/ 156505 w 241300"/>
              <a:gd name="connsiteY1" fmla="*/ 0 h 536208"/>
              <a:gd name="connsiteX2" fmla="*/ 0 w 241300"/>
              <a:gd name="connsiteY2" fmla="*/ 536208 h 536208"/>
            </a:gdLst>
            <a:ahLst/>
            <a:cxnLst>
              <a:cxn ang="0">
                <a:pos x="connsiteX0" y="connsiteY0"/>
              </a:cxn>
              <a:cxn ang="0">
                <a:pos x="connsiteX1" y="connsiteY1"/>
              </a:cxn>
              <a:cxn ang="0">
                <a:pos x="connsiteX2" y="connsiteY2"/>
              </a:cxn>
            </a:cxnLst>
            <a:rect l="l" t="t" r="r" b="b"/>
            <a:pathLst>
              <a:path w="241300" h="536208">
                <a:moveTo>
                  <a:pt x="241300" y="221012"/>
                </a:moveTo>
                <a:lnTo>
                  <a:pt x="156505" y="0"/>
                </a:lnTo>
                <a:lnTo>
                  <a:pt x="0" y="536208"/>
                </a:lnTo>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t="100000" r="100000"/>
            </a:path>
            <a:tileRect l="-100000" b="-100000"/>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Ellipse 26"/>
          <p:cNvSpPr/>
          <p:nvPr/>
        </p:nvSpPr>
        <p:spPr>
          <a:xfrm rot="19184386">
            <a:off x="2104645" y="4271344"/>
            <a:ext cx="793002" cy="296333"/>
          </a:xfrm>
          <a:prstGeom prst="ellipse">
            <a:avLst/>
          </a:prstGeom>
          <a:solidFill>
            <a:srgbClr val="B3A979"/>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Forme libre 31"/>
          <p:cNvSpPr/>
          <p:nvPr/>
        </p:nvSpPr>
        <p:spPr>
          <a:xfrm>
            <a:off x="2550391" y="4295342"/>
            <a:ext cx="241300" cy="469900"/>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Lst>
            <a:ahLst/>
            <a:cxnLst>
              <a:cxn ang="0">
                <a:pos x="connsiteX0" y="connsiteY0"/>
              </a:cxn>
              <a:cxn ang="0">
                <a:pos x="connsiteX1" y="connsiteY1"/>
              </a:cxn>
              <a:cxn ang="0">
                <a:pos x="connsiteX2" y="connsiteY2"/>
              </a:cxn>
            </a:cxnLst>
            <a:rect l="l" t="t" r="r" b="b"/>
            <a:pathLst>
              <a:path w="241300" h="469900">
                <a:moveTo>
                  <a:pt x="241300" y="313267"/>
                </a:moveTo>
                <a:lnTo>
                  <a:pt x="25401" y="0"/>
                </a:lnTo>
                <a:lnTo>
                  <a:pt x="0" y="469900"/>
                </a:lnTo>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t="100000" r="100000"/>
            </a:path>
            <a:tileRect l="-100000" b="-100000"/>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Ellipse 27"/>
          <p:cNvSpPr/>
          <p:nvPr/>
        </p:nvSpPr>
        <p:spPr>
          <a:xfrm rot="19184386">
            <a:off x="2532929" y="4643661"/>
            <a:ext cx="298783" cy="160798"/>
          </a:xfrm>
          <a:prstGeom prst="ellipse">
            <a:avLst/>
          </a:prstGeom>
          <a:solidFill>
            <a:schemeClr val="bg2">
              <a:lumMod val="50000"/>
            </a:schemeClr>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Forme libre 30"/>
          <p:cNvSpPr/>
          <p:nvPr/>
        </p:nvSpPr>
        <p:spPr>
          <a:xfrm>
            <a:off x="2228671" y="4473106"/>
            <a:ext cx="241300" cy="588433"/>
          </a:xfrm>
          <a:custGeom>
            <a:avLst/>
            <a:gdLst>
              <a:gd name="connsiteX0" fmla="*/ 241300 w 241300"/>
              <a:gd name="connsiteY0" fmla="*/ 431800 h 588433"/>
              <a:gd name="connsiteX1" fmla="*/ 143934 w 241300"/>
              <a:gd name="connsiteY1" fmla="*/ 0 h 588433"/>
              <a:gd name="connsiteX2" fmla="*/ 0 w 241300"/>
              <a:gd name="connsiteY2" fmla="*/ 588433 h 588433"/>
            </a:gdLst>
            <a:ahLst/>
            <a:cxnLst>
              <a:cxn ang="0">
                <a:pos x="connsiteX0" y="connsiteY0"/>
              </a:cxn>
              <a:cxn ang="0">
                <a:pos x="connsiteX1" y="connsiteY1"/>
              </a:cxn>
              <a:cxn ang="0">
                <a:pos x="connsiteX2" y="connsiteY2"/>
              </a:cxn>
            </a:cxnLst>
            <a:rect l="l" t="t" r="r" b="b"/>
            <a:pathLst>
              <a:path w="241300" h="588433">
                <a:moveTo>
                  <a:pt x="241300" y="431800"/>
                </a:moveTo>
                <a:lnTo>
                  <a:pt x="143934" y="0"/>
                </a:lnTo>
                <a:lnTo>
                  <a:pt x="0" y="588433"/>
                </a:lnTo>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Ellipse 28"/>
          <p:cNvSpPr/>
          <p:nvPr/>
        </p:nvSpPr>
        <p:spPr>
          <a:xfrm rot="19184386">
            <a:off x="2211196" y="4918827"/>
            <a:ext cx="298783" cy="160798"/>
          </a:xfrm>
          <a:prstGeom prst="ellipse">
            <a:avLst/>
          </a:prstGeom>
          <a:solidFill>
            <a:schemeClr val="bg1">
              <a:lumMod val="85000"/>
            </a:schemeClr>
          </a:solidFill>
          <a:ln w="63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Ellipse 32"/>
          <p:cNvSpPr/>
          <p:nvPr/>
        </p:nvSpPr>
        <p:spPr>
          <a:xfrm>
            <a:off x="2351438" y="4439240"/>
            <a:ext cx="45719" cy="45719"/>
          </a:xfrm>
          <a:prstGeom prst="ellipse">
            <a:avLst/>
          </a:prstGeom>
          <a:solidFill>
            <a:schemeClr val="tx1"/>
          </a:solid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Ellipse 33"/>
          <p:cNvSpPr/>
          <p:nvPr/>
        </p:nvSpPr>
        <p:spPr>
          <a:xfrm>
            <a:off x="2558871" y="426990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1" name="Ellipse 70"/>
          <p:cNvSpPr/>
          <p:nvPr/>
        </p:nvSpPr>
        <p:spPr>
          <a:xfrm flipH="1" flipV="1">
            <a:off x="4466851" y="4341845"/>
            <a:ext cx="154824" cy="75235"/>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Ellipse 35"/>
          <p:cNvSpPr/>
          <p:nvPr/>
        </p:nvSpPr>
        <p:spPr>
          <a:xfrm>
            <a:off x="2529228" y="331321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Ellipse 38"/>
          <p:cNvSpPr/>
          <p:nvPr/>
        </p:nvSpPr>
        <p:spPr>
          <a:xfrm>
            <a:off x="3134627" y="37322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Ellipse 39"/>
          <p:cNvSpPr/>
          <p:nvPr/>
        </p:nvSpPr>
        <p:spPr>
          <a:xfrm>
            <a:off x="3079610" y="38846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Ellipse 41"/>
          <p:cNvSpPr/>
          <p:nvPr/>
        </p:nvSpPr>
        <p:spPr>
          <a:xfrm>
            <a:off x="3024534" y="2944904"/>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 name="Ellipse 43"/>
          <p:cNvSpPr/>
          <p:nvPr/>
        </p:nvSpPr>
        <p:spPr>
          <a:xfrm>
            <a:off x="2524995" y="3787352"/>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Ellipse 44"/>
          <p:cNvSpPr/>
          <p:nvPr/>
        </p:nvSpPr>
        <p:spPr>
          <a:xfrm>
            <a:off x="3071101" y="3402104"/>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Ellipse 45"/>
          <p:cNvSpPr/>
          <p:nvPr/>
        </p:nvSpPr>
        <p:spPr>
          <a:xfrm>
            <a:off x="3303934" y="3190438"/>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Ellipse 48"/>
          <p:cNvSpPr/>
          <p:nvPr/>
        </p:nvSpPr>
        <p:spPr>
          <a:xfrm>
            <a:off x="2677395" y="375773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Ellipse 49"/>
          <p:cNvSpPr/>
          <p:nvPr/>
        </p:nvSpPr>
        <p:spPr>
          <a:xfrm>
            <a:off x="2656242" y="3872036"/>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4" name="Ellipse 53"/>
          <p:cNvSpPr/>
          <p:nvPr/>
        </p:nvSpPr>
        <p:spPr>
          <a:xfrm>
            <a:off x="2770528" y="2623184"/>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Forme libre 54"/>
          <p:cNvSpPr/>
          <p:nvPr/>
        </p:nvSpPr>
        <p:spPr>
          <a:xfrm rot="269678">
            <a:off x="6323750" y="3970986"/>
            <a:ext cx="407494" cy="886294"/>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47058 w 382035"/>
              <a:gd name="connsiteY0" fmla="*/ 0 h 727973"/>
              <a:gd name="connsiteX1" fmla="*/ 382035 w 382035"/>
              <a:gd name="connsiteY1" fmla="*/ 312523 h 727973"/>
              <a:gd name="connsiteX2" fmla="*/ 315403 w 382035"/>
              <a:gd name="connsiteY2" fmla="*/ 727973 h 727973"/>
              <a:gd name="connsiteX3" fmla="*/ 0 w 382035"/>
              <a:gd name="connsiteY3" fmla="*/ 388796 h 727973"/>
              <a:gd name="connsiteX4" fmla="*/ 40554 w 382035"/>
              <a:gd name="connsiteY4" fmla="*/ 24995 h 727973"/>
              <a:gd name="connsiteX0" fmla="*/ 49529 w 384506"/>
              <a:gd name="connsiteY0" fmla="*/ 0 h 727973"/>
              <a:gd name="connsiteX1" fmla="*/ 384506 w 384506"/>
              <a:gd name="connsiteY1" fmla="*/ 312523 h 727973"/>
              <a:gd name="connsiteX2" fmla="*/ 317874 w 384506"/>
              <a:gd name="connsiteY2" fmla="*/ 727973 h 727973"/>
              <a:gd name="connsiteX3" fmla="*/ 0 w 384506"/>
              <a:gd name="connsiteY3" fmla="*/ 415916 h 727973"/>
              <a:gd name="connsiteX4" fmla="*/ 43025 w 384506"/>
              <a:gd name="connsiteY4" fmla="*/ 24995 h 727973"/>
              <a:gd name="connsiteX0" fmla="*/ 49529 w 401978"/>
              <a:gd name="connsiteY0" fmla="*/ 0 h 823507"/>
              <a:gd name="connsiteX1" fmla="*/ 384506 w 401978"/>
              <a:gd name="connsiteY1" fmla="*/ 312523 h 823507"/>
              <a:gd name="connsiteX2" fmla="*/ 401978 w 401978"/>
              <a:gd name="connsiteY2" fmla="*/ 823507 h 823507"/>
              <a:gd name="connsiteX3" fmla="*/ 0 w 401978"/>
              <a:gd name="connsiteY3" fmla="*/ 415916 h 823507"/>
              <a:gd name="connsiteX4" fmla="*/ 43025 w 401978"/>
              <a:gd name="connsiteY4" fmla="*/ 24995 h 823507"/>
              <a:gd name="connsiteX0" fmla="*/ 7702 w 360151"/>
              <a:gd name="connsiteY0" fmla="*/ 0 h 823507"/>
              <a:gd name="connsiteX1" fmla="*/ 342679 w 360151"/>
              <a:gd name="connsiteY1" fmla="*/ 312523 h 823507"/>
              <a:gd name="connsiteX2" fmla="*/ 360151 w 360151"/>
              <a:gd name="connsiteY2" fmla="*/ 823507 h 823507"/>
              <a:gd name="connsiteX3" fmla="*/ 3377 w 360151"/>
              <a:gd name="connsiteY3" fmla="*/ 471514 h 823507"/>
              <a:gd name="connsiteX4" fmla="*/ 1198 w 360151"/>
              <a:gd name="connsiteY4" fmla="*/ 24995 h 82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51" h="823507">
                <a:moveTo>
                  <a:pt x="7702" y="0"/>
                </a:moveTo>
                <a:lnTo>
                  <a:pt x="342679" y="312523"/>
                </a:lnTo>
                <a:lnTo>
                  <a:pt x="360151" y="823507"/>
                </a:lnTo>
                <a:lnTo>
                  <a:pt x="3377" y="471514"/>
                </a:lnTo>
                <a:cubicBezTo>
                  <a:pt x="4258" y="411611"/>
                  <a:pt x="0" y="82809"/>
                  <a:pt x="1198" y="24995"/>
                </a:cubicBezTo>
              </a:path>
            </a:pathLst>
          </a:custGeom>
          <a:solidFill>
            <a:srgbClr val="FFC000">
              <a:alpha val="30196"/>
            </a:srgb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Forme libre 55"/>
          <p:cNvSpPr/>
          <p:nvPr/>
        </p:nvSpPr>
        <p:spPr>
          <a:xfrm rot="698216">
            <a:off x="3529462" y="1995620"/>
            <a:ext cx="284640" cy="542014"/>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189320 w 189320"/>
              <a:gd name="connsiteY0" fmla="*/ 73650 h 354667"/>
              <a:gd name="connsiteX1" fmla="*/ 0 w 189320"/>
              <a:gd name="connsiteY1" fmla="*/ 0 h 354667"/>
              <a:gd name="connsiteX2" fmla="*/ 27315 w 189320"/>
              <a:gd name="connsiteY2" fmla="*/ 354667 h 354667"/>
              <a:gd name="connsiteX0" fmla="*/ 165561 w 165561"/>
              <a:gd name="connsiteY0" fmla="*/ 170717 h 451734"/>
              <a:gd name="connsiteX1" fmla="*/ 0 w 165561"/>
              <a:gd name="connsiteY1" fmla="*/ 0 h 451734"/>
              <a:gd name="connsiteX2" fmla="*/ 3556 w 165561"/>
              <a:gd name="connsiteY2" fmla="*/ 451734 h 451734"/>
            </a:gdLst>
            <a:ahLst/>
            <a:cxnLst>
              <a:cxn ang="0">
                <a:pos x="connsiteX0" y="connsiteY0"/>
              </a:cxn>
              <a:cxn ang="0">
                <a:pos x="connsiteX1" y="connsiteY1"/>
              </a:cxn>
              <a:cxn ang="0">
                <a:pos x="connsiteX2" y="connsiteY2"/>
              </a:cxn>
            </a:cxnLst>
            <a:rect l="l" t="t" r="r" b="b"/>
            <a:pathLst>
              <a:path w="165561" h="451734">
                <a:moveTo>
                  <a:pt x="165561" y="170717"/>
                </a:moveTo>
                <a:lnTo>
                  <a:pt x="0" y="0"/>
                </a:lnTo>
                <a:cubicBezTo>
                  <a:pt x="1185" y="150578"/>
                  <a:pt x="2371" y="301156"/>
                  <a:pt x="3556" y="451734"/>
                </a:cubicBezTo>
              </a:path>
            </a:pathLst>
          </a:custGeom>
          <a:gradFill flip="none" rotWithShape="1">
            <a:gsLst>
              <a:gs pos="0">
                <a:srgbClr val="CFCFCF">
                  <a:shade val="30000"/>
                  <a:satMod val="115000"/>
                </a:srgbClr>
              </a:gs>
              <a:gs pos="50000">
                <a:srgbClr val="CFCFCF">
                  <a:shade val="67500"/>
                  <a:satMod val="115000"/>
                </a:srgbClr>
              </a:gs>
              <a:gs pos="100000">
                <a:srgbClr val="CFCFCF">
                  <a:shade val="100000"/>
                  <a:satMod val="115000"/>
                </a:srgbClr>
              </a:gs>
            </a:gsLst>
            <a:lin ang="162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Ellipse 56"/>
          <p:cNvSpPr/>
          <p:nvPr/>
        </p:nvSpPr>
        <p:spPr>
          <a:xfrm rot="19184386">
            <a:off x="3439381" y="2266191"/>
            <a:ext cx="461391" cy="260916"/>
          </a:xfrm>
          <a:prstGeom prst="ellipse">
            <a:avLst/>
          </a:prstGeom>
          <a:solidFill>
            <a:schemeClr val="accent4">
              <a:lumMod val="40000"/>
              <a:lumOff val="60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Ellipse 57"/>
          <p:cNvSpPr/>
          <p:nvPr/>
        </p:nvSpPr>
        <p:spPr>
          <a:xfrm>
            <a:off x="3562049" y="193845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Ellipse 58"/>
          <p:cNvSpPr/>
          <p:nvPr/>
        </p:nvSpPr>
        <p:spPr>
          <a:xfrm>
            <a:off x="3540888" y="2471853"/>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Ellipse 59"/>
          <p:cNvSpPr/>
          <p:nvPr/>
        </p:nvSpPr>
        <p:spPr>
          <a:xfrm>
            <a:off x="3773721" y="226018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1" name="Ellipse 60"/>
          <p:cNvSpPr/>
          <p:nvPr/>
        </p:nvSpPr>
        <p:spPr>
          <a:xfrm>
            <a:off x="2711271" y="4655122"/>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9" name="Forme libre 78"/>
          <p:cNvSpPr/>
          <p:nvPr/>
        </p:nvSpPr>
        <p:spPr>
          <a:xfrm rot="698216">
            <a:off x="3295631" y="3745883"/>
            <a:ext cx="374594" cy="312151"/>
          </a:xfrm>
          <a:custGeom>
            <a:avLst/>
            <a:gdLst>
              <a:gd name="connsiteX0" fmla="*/ 241300 w 241300"/>
              <a:gd name="connsiteY0" fmla="*/ 431800 h 588433"/>
              <a:gd name="connsiteX1" fmla="*/ 143934 w 241300"/>
              <a:gd name="connsiteY1" fmla="*/ 0 h 588433"/>
              <a:gd name="connsiteX2" fmla="*/ 0 w 241300"/>
              <a:gd name="connsiteY2" fmla="*/ 588433 h 588433"/>
              <a:gd name="connsiteX0" fmla="*/ 241300 w 241300"/>
              <a:gd name="connsiteY0" fmla="*/ 313267 h 469900"/>
              <a:gd name="connsiteX1" fmla="*/ 25401 w 241300"/>
              <a:gd name="connsiteY1" fmla="*/ 0 h 469900"/>
              <a:gd name="connsiteX2" fmla="*/ 0 w 241300"/>
              <a:gd name="connsiteY2" fmla="*/ 469900 h 469900"/>
              <a:gd name="connsiteX0" fmla="*/ 241300 w 241300"/>
              <a:gd name="connsiteY0" fmla="*/ 215246 h 469900"/>
              <a:gd name="connsiteX1" fmla="*/ 25401 w 241300"/>
              <a:gd name="connsiteY1" fmla="*/ 0 h 469900"/>
              <a:gd name="connsiteX2" fmla="*/ 0 w 241300"/>
              <a:gd name="connsiteY2" fmla="*/ 469900 h 469900"/>
              <a:gd name="connsiteX0" fmla="*/ 241300 w 241300"/>
              <a:gd name="connsiteY0" fmla="*/ 215246 h 530442"/>
              <a:gd name="connsiteX1" fmla="*/ 25401 w 241300"/>
              <a:gd name="connsiteY1" fmla="*/ 0 h 530442"/>
              <a:gd name="connsiteX2" fmla="*/ 0 w 241300"/>
              <a:gd name="connsiteY2" fmla="*/ 530442 h 530442"/>
              <a:gd name="connsiteX0" fmla="*/ 241300 w 241300"/>
              <a:gd name="connsiteY0" fmla="*/ 157586 h 472782"/>
              <a:gd name="connsiteX1" fmla="*/ 116604 w 241300"/>
              <a:gd name="connsiteY1" fmla="*/ 0 h 472782"/>
              <a:gd name="connsiteX2" fmla="*/ 0 w 241300"/>
              <a:gd name="connsiteY2" fmla="*/ 472782 h 472782"/>
              <a:gd name="connsiteX0" fmla="*/ 241300 w 241300"/>
              <a:gd name="connsiteY0" fmla="*/ 157586 h 472782"/>
              <a:gd name="connsiteX1" fmla="*/ 116604 w 241300"/>
              <a:gd name="connsiteY1" fmla="*/ 0 h 472782"/>
              <a:gd name="connsiteX2" fmla="*/ 0 w 241300"/>
              <a:gd name="connsiteY2" fmla="*/ 472782 h 472782"/>
              <a:gd name="connsiteX0" fmla="*/ 209308 w 209308"/>
              <a:gd name="connsiteY0" fmla="*/ 157586 h 502967"/>
              <a:gd name="connsiteX1" fmla="*/ 84612 w 209308"/>
              <a:gd name="connsiteY1" fmla="*/ 0 h 502967"/>
              <a:gd name="connsiteX2" fmla="*/ 0 w 209308"/>
              <a:gd name="connsiteY2" fmla="*/ 502967 h 502967"/>
              <a:gd name="connsiteX0" fmla="*/ 375007 w 375007"/>
              <a:gd name="connsiteY0" fmla="*/ 0 h 345381"/>
              <a:gd name="connsiteX1" fmla="*/ 0 w 375007"/>
              <a:gd name="connsiteY1" fmla="*/ 164834 h 345381"/>
              <a:gd name="connsiteX2" fmla="*/ 165699 w 375007"/>
              <a:gd name="connsiteY2" fmla="*/ 345381 h 345381"/>
              <a:gd name="connsiteX0" fmla="*/ 330885 w 330885"/>
              <a:gd name="connsiteY0" fmla="*/ 0 h 345381"/>
              <a:gd name="connsiteX1" fmla="*/ 0 w 330885"/>
              <a:gd name="connsiteY1" fmla="*/ 209449 h 345381"/>
              <a:gd name="connsiteX2" fmla="*/ 121577 w 330885"/>
              <a:gd name="connsiteY2" fmla="*/ 345381 h 345381"/>
              <a:gd name="connsiteX0" fmla="*/ 330885 w 330885"/>
              <a:gd name="connsiteY0" fmla="*/ 0 h 345381"/>
              <a:gd name="connsiteX1" fmla="*/ 283582 w 330885"/>
              <a:gd name="connsiteY1" fmla="*/ 64364 h 345381"/>
              <a:gd name="connsiteX2" fmla="*/ 0 w 330885"/>
              <a:gd name="connsiteY2" fmla="*/ 209449 h 345381"/>
              <a:gd name="connsiteX3" fmla="*/ 121577 w 330885"/>
              <a:gd name="connsiteY3" fmla="*/ 345381 h 345381"/>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236623 w 236623"/>
              <a:gd name="connsiteY0" fmla="*/ 9286 h 354667"/>
              <a:gd name="connsiteX1" fmla="*/ 189320 w 236623"/>
              <a:gd name="connsiteY1" fmla="*/ 73650 h 354667"/>
              <a:gd name="connsiteX2" fmla="*/ 0 w 236623"/>
              <a:gd name="connsiteY2" fmla="*/ 0 h 354667"/>
              <a:gd name="connsiteX3" fmla="*/ 27315 w 236623"/>
              <a:gd name="connsiteY3" fmla="*/ 354667 h 354667"/>
              <a:gd name="connsiteX0" fmla="*/ 189320 w 189320"/>
              <a:gd name="connsiteY0" fmla="*/ 73650 h 354667"/>
              <a:gd name="connsiteX1" fmla="*/ 0 w 189320"/>
              <a:gd name="connsiteY1" fmla="*/ 0 h 354667"/>
              <a:gd name="connsiteX2" fmla="*/ 27315 w 189320"/>
              <a:gd name="connsiteY2" fmla="*/ 354667 h 354667"/>
              <a:gd name="connsiteX0" fmla="*/ 165561 w 165561"/>
              <a:gd name="connsiteY0" fmla="*/ 170717 h 451734"/>
              <a:gd name="connsiteX1" fmla="*/ 0 w 165561"/>
              <a:gd name="connsiteY1" fmla="*/ 0 h 451734"/>
              <a:gd name="connsiteX2" fmla="*/ 3556 w 165561"/>
              <a:gd name="connsiteY2" fmla="*/ 451734 h 451734"/>
              <a:gd name="connsiteX0" fmla="*/ 272704 w 272704"/>
              <a:gd name="connsiteY0" fmla="*/ 0 h 281017"/>
              <a:gd name="connsiteX1" fmla="*/ 0 w 272704"/>
              <a:gd name="connsiteY1" fmla="*/ 112055 h 281017"/>
              <a:gd name="connsiteX2" fmla="*/ 110699 w 272704"/>
              <a:gd name="connsiteY2" fmla="*/ 281017 h 281017"/>
              <a:gd name="connsiteX0" fmla="*/ 272704 w 272704"/>
              <a:gd name="connsiteY0" fmla="*/ 0 h 281017"/>
              <a:gd name="connsiteX1" fmla="*/ 0 w 272704"/>
              <a:gd name="connsiteY1" fmla="*/ 112055 h 281017"/>
              <a:gd name="connsiteX2" fmla="*/ 110699 w 272704"/>
              <a:gd name="connsiteY2" fmla="*/ 281017 h 281017"/>
              <a:gd name="connsiteX0" fmla="*/ 272704 w 272704"/>
              <a:gd name="connsiteY0" fmla="*/ 0 h 281017"/>
              <a:gd name="connsiteX1" fmla="*/ 0 w 272704"/>
              <a:gd name="connsiteY1" fmla="*/ 112055 h 281017"/>
              <a:gd name="connsiteX2" fmla="*/ 110699 w 272704"/>
              <a:gd name="connsiteY2" fmla="*/ 281017 h 281017"/>
              <a:gd name="connsiteX0" fmla="*/ 272704 w 272704"/>
              <a:gd name="connsiteY0" fmla="*/ 0 h 281017"/>
              <a:gd name="connsiteX1" fmla="*/ 0 w 272704"/>
              <a:gd name="connsiteY1" fmla="*/ 112055 h 281017"/>
              <a:gd name="connsiteX2" fmla="*/ 110699 w 272704"/>
              <a:gd name="connsiteY2" fmla="*/ 281017 h 281017"/>
              <a:gd name="connsiteX0" fmla="*/ 272704 w 272704"/>
              <a:gd name="connsiteY0" fmla="*/ 0 h 281017"/>
              <a:gd name="connsiteX1" fmla="*/ 0 w 272704"/>
              <a:gd name="connsiteY1" fmla="*/ 112055 h 281017"/>
              <a:gd name="connsiteX2" fmla="*/ 110699 w 272704"/>
              <a:gd name="connsiteY2" fmla="*/ 281017 h 281017"/>
              <a:gd name="connsiteX0" fmla="*/ 272704 w 272704"/>
              <a:gd name="connsiteY0" fmla="*/ 0 h 280428"/>
              <a:gd name="connsiteX1" fmla="*/ 0 w 272704"/>
              <a:gd name="connsiteY1" fmla="*/ 112055 h 280428"/>
              <a:gd name="connsiteX2" fmla="*/ 133845 w 272704"/>
              <a:gd name="connsiteY2" fmla="*/ 280428 h 280428"/>
              <a:gd name="connsiteX0" fmla="*/ 272704 w 272704"/>
              <a:gd name="connsiteY0" fmla="*/ 0 h 280428"/>
              <a:gd name="connsiteX1" fmla="*/ 0 w 272704"/>
              <a:gd name="connsiteY1" fmla="*/ 112055 h 280428"/>
              <a:gd name="connsiteX2" fmla="*/ 133845 w 272704"/>
              <a:gd name="connsiteY2" fmla="*/ 280428 h 280428"/>
              <a:gd name="connsiteX0" fmla="*/ 272704 w 272704"/>
              <a:gd name="connsiteY0" fmla="*/ 0 h 280428"/>
              <a:gd name="connsiteX1" fmla="*/ 0 w 272704"/>
              <a:gd name="connsiteY1" fmla="*/ 112055 h 280428"/>
              <a:gd name="connsiteX2" fmla="*/ 133845 w 272704"/>
              <a:gd name="connsiteY2" fmla="*/ 280428 h 280428"/>
              <a:gd name="connsiteX0" fmla="*/ 253982 w 253982"/>
              <a:gd name="connsiteY0" fmla="*/ 0 h 289467"/>
              <a:gd name="connsiteX1" fmla="*/ 0 w 253982"/>
              <a:gd name="connsiteY1" fmla="*/ 121094 h 289467"/>
              <a:gd name="connsiteX2" fmla="*/ 133845 w 253982"/>
              <a:gd name="connsiteY2" fmla="*/ 289467 h 289467"/>
              <a:gd name="connsiteX0" fmla="*/ 253982 w 253982"/>
              <a:gd name="connsiteY0" fmla="*/ 0 h 297090"/>
              <a:gd name="connsiteX1" fmla="*/ 0 w 253982"/>
              <a:gd name="connsiteY1" fmla="*/ 121094 h 297090"/>
              <a:gd name="connsiteX2" fmla="*/ 132426 w 253982"/>
              <a:gd name="connsiteY2" fmla="*/ 297090 h 297090"/>
              <a:gd name="connsiteX0" fmla="*/ 261704 w 261704"/>
              <a:gd name="connsiteY0" fmla="*/ 0 h 411847"/>
              <a:gd name="connsiteX1" fmla="*/ 7722 w 261704"/>
              <a:gd name="connsiteY1" fmla="*/ 121094 h 411847"/>
              <a:gd name="connsiteX2" fmla="*/ 68652 w 261704"/>
              <a:gd name="connsiteY2" fmla="*/ 411847 h 411847"/>
              <a:gd name="connsiteX0" fmla="*/ 207377 w 207377"/>
              <a:gd name="connsiteY0" fmla="*/ 60642 h 290753"/>
              <a:gd name="connsiteX1" fmla="*/ 7722 w 207377"/>
              <a:gd name="connsiteY1" fmla="*/ 0 h 290753"/>
              <a:gd name="connsiteX2" fmla="*/ 68652 w 207377"/>
              <a:gd name="connsiteY2" fmla="*/ 290753 h 290753"/>
              <a:gd name="connsiteX0" fmla="*/ 199655 w 199655"/>
              <a:gd name="connsiteY0" fmla="*/ 60642 h 290753"/>
              <a:gd name="connsiteX1" fmla="*/ 0 w 199655"/>
              <a:gd name="connsiteY1" fmla="*/ 0 h 290753"/>
              <a:gd name="connsiteX2" fmla="*/ 60930 w 199655"/>
              <a:gd name="connsiteY2" fmla="*/ 290753 h 290753"/>
              <a:gd name="connsiteX0" fmla="*/ 217883 w 217883"/>
              <a:gd name="connsiteY0" fmla="*/ 30047 h 260158"/>
              <a:gd name="connsiteX1" fmla="*/ 0 w 217883"/>
              <a:gd name="connsiteY1" fmla="*/ 0 h 260158"/>
              <a:gd name="connsiteX2" fmla="*/ 79158 w 217883"/>
              <a:gd name="connsiteY2" fmla="*/ 260158 h 260158"/>
              <a:gd name="connsiteX0" fmla="*/ 217883 w 217883"/>
              <a:gd name="connsiteY0" fmla="*/ 30047 h 260158"/>
              <a:gd name="connsiteX1" fmla="*/ 0 w 217883"/>
              <a:gd name="connsiteY1" fmla="*/ 0 h 260158"/>
              <a:gd name="connsiteX2" fmla="*/ 79158 w 217883"/>
              <a:gd name="connsiteY2" fmla="*/ 260158 h 260158"/>
            </a:gdLst>
            <a:ahLst/>
            <a:cxnLst>
              <a:cxn ang="0">
                <a:pos x="connsiteX0" y="connsiteY0"/>
              </a:cxn>
              <a:cxn ang="0">
                <a:pos x="connsiteX1" y="connsiteY1"/>
              </a:cxn>
              <a:cxn ang="0">
                <a:pos x="connsiteX2" y="connsiteY2"/>
              </a:cxn>
            </a:cxnLst>
            <a:rect l="l" t="t" r="r" b="b"/>
            <a:pathLst>
              <a:path w="217883" h="260158">
                <a:moveTo>
                  <a:pt x="217883" y="30047"/>
                </a:moveTo>
                <a:lnTo>
                  <a:pt x="0" y="0"/>
                </a:lnTo>
                <a:cubicBezTo>
                  <a:pt x="30692" y="102034"/>
                  <a:pt x="42140" y="108144"/>
                  <a:pt x="79158" y="260158"/>
                </a:cubicBezTo>
              </a:path>
            </a:pathLst>
          </a:custGeom>
          <a:gradFill flip="none" rotWithShape="1">
            <a:gsLst>
              <a:gs pos="0">
                <a:srgbClr val="CFCFCF">
                  <a:shade val="30000"/>
                  <a:satMod val="115000"/>
                </a:srgbClr>
              </a:gs>
              <a:gs pos="50000">
                <a:srgbClr val="CFCFCF">
                  <a:shade val="67500"/>
                  <a:satMod val="115000"/>
                </a:srgbClr>
              </a:gs>
              <a:gs pos="100000">
                <a:srgbClr val="CFCFCF">
                  <a:shade val="100000"/>
                  <a:satMod val="115000"/>
                </a:srgbClr>
              </a:gs>
            </a:gsLst>
            <a:lin ang="16200000" scaled="1"/>
            <a:tileRect/>
          </a:gra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0" name="Ellipse 79"/>
          <p:cNvSpPr/>
          <p:nvPr/>
        </p:nvSpPr>
        <p:spPr>
          <a:xfrm rot="19184386">
            <a:off x="3372986" y="3842745"/>
            <a:ext cx="420116" cy="260916"/>
          </a:xfrm>
          <a:prstGeom prst="ellipse">
            <a:avLst/>
          </a:prstGeom>
          <a:solidFill>
            <a:schemeClr val="bg1">
              <a:lumMod val="85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1" name="Ellipse 80"/>
          <p:cNvSpPr/>
          <p:nvPr/>
        </p:nvSpPr>
        <p:spPr>
          <a:xfrm>
            <a:off x="3495977" y="403280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2" name="Ellipse 71"/>
          <p:cNvSpPr/>
          <p:nvPr/>
        </p:nvSpPr>
        <p:spPr>
          <a:xfrm>
            <a:off x="3601189" y="3915985"/>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Ellipse 37"/>
          <p:cNvSpPr/>
          <p:nvPr/>
        </p:nvSpPr>
        <p:spPr>
          <a:xfrm>
            <a:off x="3316662" y="3660287"/>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2" name="Forme libre 91"/>
          <p:cNvSpPr/>
          <p:nvPr/>
        </p:nvSpPr>
        <p:spPr>
          <a:xfrm rot="21312923">
            <a:off x="5256386" y="2909015"/>
            <a:ext cx="360232" cy="876801"/>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50920 w 360232"/>
              <a:gd name="connsiteY0" fmla="*/ 0 h 727973"/>
              <a:gd name="connsiteX1" fmla="*/ 360232 w 360232"/>
              <a:gd name="connsiteY1" fmla="*/ 314452 h 727973"/>
              <a:gd name="connsiteX2" fmla="*/ 319265 w 360232"/>
              <a:gd name="connsiteY2" fmla="*/ 727973 h 727973"/>
              <a:gd name="connsiteX3" fmla="*/ 0 w 360232"/>
              <a:gd name="connsiteY3" fmla="*/ 430301 h 727973"/>
              <a:gd name="connsiteX4" fmla="*/ 44416 w 360232"/>
              <a:gd name="connsiteY4" fmla="*/ 24995 h 727973"/>
              <a:gd name="connsiteX0" fmla="*/ 50920 w 360232"/>
              <a:gd name="connsiteY0" fmla="*/ 0 h 743538"/>
              <a:gd name="connsiteX1" fmla="*/ 360232 w 360232"/>
              <a:gd name="connsiteY1" fmla="*/ 314452 h 743538"/>
              <a:gd name="connsiteX2" fmla="*/ 317816 w 360232"/>
              <a:gd name="connsiteY2" fmla="*/ 743538 h 743538"/>
              <a:gd name="connsiteX3" fmla="*/ 0 w 360232"/>
              <a:gd name="connsiteY3" fmla="*/ 430301 h 743538"/>
              <a:gd name="connsiteX4" fmla="*/ 44416 w 360232"/>
              <a:gd name="connsiteY4" fmla="*/ 24995 h 743538"/>
              <a:gd name="connsiteX0" fmla="*/ 50920 w 360232"/>
              <a:gd name="connsiteY0" fmla="*/ 0 h 788760"/>
              <a:gd name="connsiteX1" fmla="*/ 360232 w 360232"/>
              <a:gd name="connsiteY1" fmla="*/ 314452 h 788760"/>
              <a:gd name="connsiteX2" fmla="*/ 309361 w 360232"/>
              <a:gd name="connsiteY2" fmla="*/ 788760 h 788760"/>
              <a:gd name="connsiteX3" fmla="*/ 0 w 360232"/>
              <a:gd name="connsiteY3" fmla="*/ 430301 h 788760"/>
              <a:gd name="connsiteX4" fmla="*/ 44416 w 360232"/>
              <a:gd name="connsiteY4" fmla="*/ 24995 h 78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32" h="788760">
                <a:moveTo>
                  <a:pt x="50920" y="0"/>
                </a:moveTo>
                <a:lnTo>
                  <a:pt x="360232" y="314452"/>
                </a:lnTo>
                <a:lnTo>
                  <a:pt x="309361" y="788760"/>
                </a:lnTo>
                <a:lnTo>
                  <a:pt x="0" y="430301"/>
                </a:lnTo>
                <a:cubicBezTo>
                  <a:pt x="881" y="370398"/>
                  <a:pt x="43218" y="82809"/>
                  <a:pt x="44416" y="24995"/>
                </a:cubicBezTo>
              </a:path>
            </a:pathLst>
          </a:custGeom>
          <a:solidFill>
            <a:schemeClr val="bg1">
              <a:alpha val="30196"/>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8" name="Forme libre 77"/>
          <p:cNvSpPr/>
          <p:nvPr/>
        </p:nvSpPr>
        <p:spPr>
          <a:xfrm>
            <a:off x="5281027" y="3388659"/>
            <a:ext cx="259161" cy="469424"/>
          </a:xfrm>
          <a:custGeom>
            <a:avLst/>
            <a:gdLst>
              <a:gd name="connsiteX0" fmla="*/ 0 w 259161"/>
              <a:gd name="connsiteY0" fmla="*/ 332509 h 469424"/>
              <a:gd name="connsiteX1" fmla="*/ 107576 w 259161"/>
              <a:gd name="connsiteY1" fmla="*/ 0 h 469424"/>
              <a:gd name="connsiteX2" fmla="*/ 259161 w 259161"/>
              <a:gd name="connsiteY2" fmla="*/ 469424 h 469424"/>
              <a:gd name="connsiteX3" fmla="*/ 259161 w 259161"/>
              <a:gd name="connsiteY3" fmla="*/ 469424 h 469424"/>
              <a:gd name="connsiteX4" fmla="*/ 259161 w 259161"/>
              <a:gd name="connsiteY4" fmla="*/ 469424 h 46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1" h="469424">
                <a:moveTo>
                  <a:pt x="0" y="332509"/>
                </a:moveTo>
                <a:lnTo>
                  <a:pt x="107576" y="0"/>
                </a:lnTo>
                <a:lnTo>
                  <a:pt x="259161" y="469424"/>
                </a:lnTo>
                <a:lnTo>
                  <a:pt x="259161" y="469424"/>
                </a:lnTo>
                <a:lnTo>
                  <a:pt x="259161" y="469424"/>
                </a:lnTo>
              </a:path>
            </a:pathLst>
          </a:custGeom>
          <a:solidFill>
            <a:srgbClr val="D9D9D9"/>
          </a:solidFill>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6" name="Ellipse 75"/>
          <p:cNvSpPr/>
          <p:nvPr/>
        </p:nvSpPr>
        <p:spPr>
          <a:xfrm rot="4313616">
            <a:off x="5195992" y="3765162"/>
            <a:ext cx="464342" cy="260916"/>
          </a:xfrm>
          <a:prstGeom prst="ellipse">
            <a:avLst/>
          </a:prstGeom>
          <a:solidFill>
            <a:schemeClr val="bg1">
              <a:lumMod val="85000"/>
            </a:scheme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5" name="Ellipse 84"/>
          <p:cNvSpPr/>
          <p:nvPr/>
        </p:nvSpPr>
        <p:spPr>
          <a:xfrm>
            <a:off x="5332180" y="3735229"/>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2" name="Ellipse 61"/>
          <p:cNvSpPr/>
          <p:nvPr/>
        </p:nvSpPr>
        <p:spPr>
          <a:xfrm>
            <a:off x="5329623" y="3733177"/>
            <a:ext cx="45719" cy="45719"/>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4" name="Ellipse 93"/>
          <p:cNvSpPr/>
          <p:nvPr/>
        </p:nvSpPr>
        <p:spPr>
          <a:xfrm>
            <a:off x="5382353" y="3336235"/>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Forme libre 36"/>
          <p:cNvSpPr/>
          <p:nvPr/>
        </p:nvSpPr>
        <p:spPr>
          <a:xfrm flipH="1">
            <a:off x="4302621" y="4056987"/>
            <a:ext cx="1122377" cy="783167"/>
          </a:xfrm>
          <a:custGeom>
            <a:avLst/>
            <a:gdLst>
              <a:gd name="connsiteX0" fmla="*/ 588433 w 588433"/>
              <a:gd name="connsiteY0" fmla="*/ 783167 h 783167"/>
              <a:gd name="connsiteX1" fmla="*/ 296333 w 588433"/>
              <a:gd name="connsiteY1" fmla="*/ 232833 h 783167"/>
              <a:gd name="connsiteX2" fmla="*/ 0 w 588433"/>
              <a:gd name="connsiteY2" fmla="*/ 0 h 783167"/>
              <a:gd name="connsiteX3" fmla="*/ 0 w 588433"/>
              <a:gd name="connsiteY3" fmla="*/ 0 h 783167"/>
              <a:gd name="connsiteX0" fmla="*/ 833708 w 833708"/>
              <a:gd name="connsiteY0" fmla="*/ 821972 h 821972"/>
              <a:gd name="connsiteX1" fmla="*/ 541608 w 833708"/>
              <a:gd name="connsiteY1" fmla="*/ 271638 h 821972"/>
              <a:gd name="connsiteX2" fmla="*/ 245275 w 833708"/>
              <a:gd name="connsiteY2" fmla="*/ 38805 h 821972"/>
              <a:gd name="connsiteX3" fmla="*/ 0 w 833708"/>
              <a:gd name="connsiteY3" fmla="*/ 38805 h 821972"/>
              <a:gd name="connsiteX0" fmla="*/ 833708 w 833708"/>
              <a:gd name="connsiteY0" fmla="*/ 860778 h 860778"/>
              <a:gd name="connsiteX1" fmla="*/ 365513 w 833708"/>
              <a:gd name="connsiteY1" fmla="*/ 543277 h 860778"/>
              <a:gd name="connsiteX2" fmla="*/ 245275 w 833708"/>
              <a:gd name="connsiteY2" fmla="*/ 77611 h 860778"/>
              <a:gd name="connsiteX3" fmla="*/ 0 w 833708"/>
              <a:gd name="connsiteY3" fmla="*/ 77611 h 860778"/>
              <a:gd name="connsiteX0" fmla="*/ 833708 w 833708"/>
              <a:gd name="connsiteY0" fmla="*/ 783167 h 783167"/>
              <a:gd name="connsiteX1" fmla="*/ 365513 w 833708"/>
              <a:gd name="connsiteY1" fmla="*/ 465666 h 783167"/>
              <a:gd name="connsiteX2" fmla="*/ 0 w 833708"/>
              <a:gd name="connsiteY2" fmla="*/ 0 h 783167"/>
              <a:gd name="connsiteX0" fmla="*/ 833708 w 833708"/>
              <a:gd name="connsiteY0" fmla="*/ 783167 h 783167"/>
              <a:gd name="connsiteX1" fmla="*/ 365513 w 833708"/>
              <a:gd name="connsiteY1" fmla="*/ 465666 h 783167"/>
              <a:gd name="connsiteX2" fmla="*/ 0 w 833708"/>
              <a:gd name="connsiteY2" fmla="*/ 0 h 783167"/>
            </a:gdLst>
            <a:ahLst/>
            <a:cxnLst>
              <a:cxn ang="0">
                <a:pos x="connsiteX0" y="connsiteY0"/>
              </a:cxn>
              <a:cxn ang="0">
                <a:pos x="connsiteX1" y="connsiteY1"/>
              </a:cxn>
              <a:cxn ang="0">
                <a:pos x="connsiteX2" y="connsiteY2"/>
              </a:cxn>
            </a:cxnLst>
            <a:rect l="l" t="t" r="r" b="b"/>
            <a:pathLst>
              <a:path w="833708" h="783167">
                <a:moveTo>
                  <a:pt x="833708" y="783167"/>
                </a:moveTo>
                <a:cubicBezTo>
                  <a:pt x="604623" y="708731"/>
                  <a:pt x="504464" y="596194"/>
                  <a:pt x="365513" y="465666"/>
                </a:cubicBezTo>
                <a:cubicBezTo>
                  <a:pt x="226562" y="335138"/>
                  <a:pt x="76149" y="97014"/>
                  <a:pt x="0" y="0"/>
                </a:cubicBezTo>
              </a:path>
            </a:pathLst>
          </a:custGeom>
          <a:ln w="28575">
            <a:solidFill>
              <a:srgbClr val="FF0000"/>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9" name="Forme libre 88"/>
          <p:cNvSpPr/>
          <p:nvPr/>
        </p:nvSpPr>
        <p:spPr>
          <a:xfrm rot="269678">
            <a:off x="6558736" y="3648443"/>
            <a:ext cx="403016" cy="829319"/>
          </a:xfrm>
          <a:custGeom>
            <a:avLst/>
            <a:gdLst>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17133"/>
              <a:gd name="connsiteY0" fmla="*/ 47570 h 702978"/>
              <a:gd name="connsiteX1" fmla="*/ 317133 w 317133"/>
              <a:gd name="connsiteY1" fmla="*/ 332990 h 702978"/>
              <a:gd name="connsiteX2" fmla="*/ 280134 w 317133"/>
              <a:gd name="connsiteY2" fmla="*/ 702978 h 702978"/>
              <a:gd name="connsiteX3" fmla="*/ 0 w 317133"/>
              <a:gd name="connsiteY3" fmla="*/ 359417 h 702978"/>
              <a:gd name="connsiteX4" fmla="*/ 5285 w 317133"/>
              <a:gd name="connsiteY4" fmla="*/ 0 h 702978"/>
              <a:gd name="connsiteX0" fmla="*/ 36999 w 321101"/>
              <a:gd name="connsiteY0" fmla="*/ 47570 h 702978"/>
              <a:gd name="connsiteX1" fmla="*/ 321101 w 321101"/>
              <a:gd name="connsiteY1" fmla="*/ 289457 h 702978"/>
              <a:gd name="connsiteX2" fmla="*/ 280134 w 321101"/>
              <a:gd name="connsiteY2" fmla="*/ 702978 h 702978"/>
              <a:gd name="connsiteX3" fmla="*/ 0 w 321101"/>
              <a:gd name="connsiteY3" fmla="*/ 359417 h 702978"/>
              <a:gd name="connsiteX4" fmla="*/ 5285 w 321101"/>
              <a:gd name="connsiteY4" fmla="*/ 0 h 702978"/>
              <a:gd name="connsiteX0" fmla="*/ 11789 w 321101"/>
              <a:gd name="connsiteY0" fmla="*/ 0 h 727973"/>
              <a:gd name="connsiteX1" fmla="*/ 321101 w 321101"/>
              <a:gd name="connsiteY1" fmla="*/ 314452 h 727973"/>
              <a:gd name="connsiteX2" fmla="*/ 280134 w 321101"/>
              <a:gd name="connsiteY2" fmla="*/ 727973 h 727973"/>
              <a:gd name="connsiteX3" fmla="*/ 0 w 321101"/>
              <a:gd name="connsiteY3" fmla="*/ 384412 h 727973"/>
              <a:gd name="connsiteX4" fmla="*/ 5285 w 321101"/>
              <a:gd name="connsiteY4" fmla="*/ 24995 h 727973"/>
              <a:gd name="connsiteX0" fmla="*/ 58795 w 368107"/>
              <a:gd name="connsiteY0" fmla="*/ 0 h 727973"/>
              <a:gd name="connsiteX1" fmla="*/ 368107 w 368107"/>
              <a:gd name="connsiteY1" fmla="*/ 314452 h 727973"/>
              <a:gd name="connsiteX2" fmla="*/ 327140 w 368107"/>
              <a:gd name="connsiteY2" fmla="*/ 727973 h 727973"/>
              <a:gd name="connsiteX3" fmla="*/ 47006 w 368107"/>
              <a:gd name="connsiteY3" fmla="*/ 384412 h 727973"/>
              <a:gd name="connsiteX4" fmla="*/ 11737 w 368107"/>
              <a:gd name="connsiteY4" fmla="*/ 388796 h 727973"/>
              <a:gd name="connsiteX5" fmla="*/ 52291 w 368107"/>
              <a:gd name="connsiteY5" fmla="*/ 24995 h 727973"/>
              <a:gd name="connsiteX0" fmla="*/ 47058 w 356370"/>
              <a:gd name="connsiteY0" fmla="*/ 0 h 727973"/>
              <a:gd name="connsiteX1" fmla="*/ 356370 w 356370"/>
              <a:gd name="connsiteY1" fmla="*/ 314452 h 727973"/>
              <a:gd name="connsiteX2" fmla="*/ 315403 w 356370"/>
              <a:gd name="connsiteY2" fmla="*/ 727973 h 727973"/>
              <a:gd name="connsiteX3" fmla="*/ 0 w 356370"/>
              <a:gd name="connsiteY3" fmla="*/ 388796 h 727973"/>
              <a:gd name="connsiteX4" fmla="*/ 40554 w 356370"/>
              <a:gd name="connsiteY4" fmla="*/ 24995 h 727973"/>
              <a:gd name="connsiteX0" fmla="*/ 47058 w 382035"/>
              <a:gd name="connsiteY0" fmla="*/ 0 h 727973"/>
              <a:gd name="connsiteX1" fmla="*/ 382035 w 382035"/>
              <a:gd name="connsiteY1" fmla="*/ 312523 h 727973"/>
              <a:gd name="connsiteX2" fmla="*/ 315403 w 382035"/>
              <a:gd name="connsiteY2" fmla="*/ 727973 h 727973"/>
              <a:gd name="connsiteX3" fmla="*/ 0 w 382035"/>
              <a:gd name="connsiteY3" fmla="*/ 388796 h 727973"/>
              <a:gd name="connsiteX4" fmla="*/ 40554 w 382035"/>
              <a:gd name="connsiteY4" fmla="*/ 24995 h 727973"/>
              <a:gd name="connsiteX0" fmla="*/ 49529 w 384506"/>
              <a:gd name="connsiteY0" fmla="*/ 0 h 727973"/>
              <a:gd name="connsiteX1" fmla="*/ 384506 w 384506"/>
              <a:gd name="connsiteY1" fmla="*/ 312523 h 727973"/>
              <a:gd name="connsiteX2" fmla="*/ 317874 w 384506"/>
              <a:gd name="connsiteY2" fmla="*/ 727973 h 727973"/>
              <a:gd name="connsiteX3" fmla="*/ 0 w 384506"/>
              <a:gd name="connsiteY3" fmla="*/ 415916 h 727973"/>
              <a:gd name="connsiteX4" fmla="*/ 43025 w 384506"/>
              <a:gd name="connsiteY4" fmla="*/ 24995 h 727973"/>
              <a:gd name="connsiteX0" fmla="*/ 49529 w 401978"/>
              <a:gd name="connsiteY0" fmla="*/ 0 h 823507"/>
              <a:gd name="connsiteX1" fmla="*/ 384506 w 401978"/>
              <a:gd name="connsiteY1" fmla="*/ 312523 h 823507"/>
              <a:gd name="connsiteX2" fmla="*/ 401978 w 401978"/>
              <a:gd name="connsiteY2" fmla="*/ 823507 h 823507"/>
              <a:gd name="connsiteX3" fmla="*/ 0 w 401978"/>
              <a:gd name="connsiteY3" fmla="*/ 415916 h 823507"/>
              <a:gd name="connsiteX4" fmla="*/ 43025 w 401978"/>
              <a:gd name="connsiteY4" fmla="*/ 24995 h 823507"/>
              <a:gd name="connsiteX0" fmla="*/ 7702 w 360151"/>
              <a:gd name="connsiteY0" fmla="*/ 0 h 823507"/>
              <a:gd name="connsiteX1" fmla="*/ 342679 w 360151"/>
              <a:gd name="connsiteY1" fmla="*/ 312523 h 823507"/>
              <a:gd name="connsiteX2" fmla="*/ 360151 w 360151"/>
              <a:gd name="connsiteY2" fmla="*/ 823507 h 823507"/>
              <a:gd name="connsiteX3" fmla="*/ 3377 w 360151"/>
              <a:gd name="connsiteY3" fmla="*/ 471514 h 823507"/>
              <a:gd name="connsiteX4" fmla="*/ 1198 w 360151"/>
              <a:gd name="connsiteY4" fmla="*/ 24995 h 823507"/>
              <a:gd name="connsiteX0" fmla="*/ 7702 w 356193"/>
              <a:gd name="connsiteY0" fmla="*/ 0 h 770568"/>
              <a:gd name="connsiteX1" fmla="*/ 342679 w 356193"/>
              <a:gd name="connsiteY1" fmla="*/ 312523 h 770568"/>
              <a:gd name="connsiteX2" fmla="*/ 356193 w 356193"/>
              <a:gd name="connsiteY2" fmla="*/ 770568 h 770568"/>
              <a:gd name="connsiteX3" fmla="*/ 3377 w 356193"/>
              <a:gd name="connsiteY3" fmla="*/ 471514 h 770568"/>
              <a:gd name="connsiteX4" fmla="*/ 1198 w 356193"/>
              <a:gd name="connsiteY4" fmla="*/ 24995 h 770568"/>
              <a:gd name="connsiteX0" fmla="*/ 7702 w 356193"/>
              <a:gd name="connsiteY0" fmla="*/ 0 h 770568"/>
              <a:gd name="connsiteX1" fmla="*/ 340921 w 356193"/>
              <a:gd name="connsiteY1" fmla="*/ 288995 h 770568"/>
              <a:gd name="connsiteX2" fmla="*/ 356193 w 356193"/>
              <a:gd name="connsiteY2" fmla="*/ 770568 h 770568"/>
              <a:gd name="connsiteX3" fmla="*/ 3377 w 356193"/>
              <a:gd name="connsiteY3" fmla="*/ 471514 h 770568"/>
              <a:gd name="connsiteX4" fmla="*/ 1198 w 356193"/>
              <a:gd name="connsiteY4" fmla="*/ 24995 h 770568"/>
              <a:gd name="connsiteX0" fmla="*/ 7702 w 356193"/>
              <a:gd name="connsiteY0" fmla="*/ 0 h 770568"/>
              <a:gd name="connsiteX1" fmla="*/ 340921 w 356193"/>
              <a:gd name="connsiteY1" fmla="*/ 288995 h 770568"/>
              <a:gd name="connsiteX2" fmla="*/ 356193 w 356193"/>
              <a:gd name="connsiteY2" fmla="*/ 770568 h 770568"/>
              <a:gd name="connsiteX3" fmla="*/ 5576 w 356193"/>
              <a:gd name="connsiteY3" fmla="*/ 500924 h 770568"/>
              <a:gd name="connsiteX4" fmla="*/ 1198 w 356193"/>
              <a:gd name="connsiteY4" fmla="*/ 24995 h 77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193" h="770568">
                <a:moveTo>
                  <a:pt x="7702" y="0"/>
                </a:moveTo>
                <a:lnTo>
                  <a:pt x="340921" y="288995"/>
                </a:lnTo>
                <a:lnTo>
                  <a:pt x="356193" y="770568"/>
                </a:lnTo>
                <a:lnTo>
                  <a:pt x="5576" y="500924"/>
                </a:lnTo>
                <a:cubicBezTo>
                  <a:pt x="6457" y="441021"/>
                  <a:pt x="0" y="82809"/>
                  <a:pt x="1198" y="24995"/>
                </a:cubicBezTo>
              </a:path>
            </a:pathLst>
          </a:custGeom>
          <a:solidFill>
            <a:srgbClr val="FFC000">
              <a:alpha val="30196"/>
            </a:srgb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3" name="Ellipse 102"/>
          <p:cNvSpPr/>
          <p:nvPr/>
        </p:nvSpPr>
        <p:spPr>
          <a:xfrm flipH="1" flipV="1">
            <a:off x="4195942" y="4807544"/>
            <a:ext cx="154824" cy="75235"/>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4" name="Forme libre 103"/>
          <p:cNvSpPr/>
          <p:nvPr/>
        </p:nvSpPr>
        <p:spPr>
          <a:xfrm flipH="1">
            <a:off x="4603197" y="3750733"/>
            <a:ext cx="760436" cy="628016"/>
          </a:xfrm>
          <a:custGeom>
            <a:avLst/>
            <a:gdLst>
              <a:gd name="connsiteX0" fmla="*/ 588433 w 588433"/>
              <a:gd name="connsiteY0" fmla="*/ 783167 h 783167"/>
              <a:gd name="connsiteX1" fmla="*/ 296333 w 588433"/>
              <a:gd name="connsiteY1" fmla="*/ 232833 h 783167"/>
              <a:gd name="connsiteX2" fmla="*/ 0 w 588433"/>
              <a:gd name="connsiteY2" fmla="*/ 0 h 783167"/>
              <a:gd name="connsiteX3" fmla="*/ 0 w 588433"/>
              <a:gd name="connsiteY3" fmla="*/ 0 h 783167"/>
              <a:gd name="connsiteX0" fmla="*/ 588433 w 588433"/>
              <a:gd name="connsiteY0" fmla="*/ 783167 h 783167"/>
              <a:gd name="connsiteX1" fmla="*/ 227541 w 588433"/>
              <a:gd name="connsiteY1" fmla="*/ 475676 h 783167"/>
              <a:gd name="connsiteX2" fmla="*/ 0 w 588433"/>
              <a:gd name="connsiteY2" fmla="*/ 0 h 783167"/>
              <a:gd name="connsiteX3" fmla="*/ 0 w 588433"/>
              <a:gd name="connsiteY3" fmla="*/ 0 h 783167"/>
              <a:gd name="connsiteX0" fmla="*/ 588433 w 588433"/>
              <a:gd name="connsiteY0" fmla="*/ 783167 h 783167"/>
              <a:gd name="connsiteX1" fmla="*/ 227541 w 588433"/>
              <a:gd name="connsiteY1" fmla="*/ 475676 h 783167"/>
              <a:gd name="connsiteX2" fmla="*/ 0 w 588433"/>
              <a:gd name="connsiteY2" fmla="*/ 0 h 783167"/>
              <a:gd name="connsiteX3" fmla="*/ 0 w 588433"/>
              <a:gd name="connsiteY3" fmla="*/ 0 h 783167"/>
            </a:gdLst>
            <a:ahLst/>
            <a:cxnLst>
              <a:cxn ang="0">
                <a:pos x="connsiteX0" y="connsiteY0"/>
              </a:cxn>
              <a:cxn ang="0">
                <a:pos x="connsiteX1" y="connsiteY1"/>
              </a:cxn>
              <a:cxn ang="0">
                <a:pos x="connsiteX2" y="connsiteY2"/>
              </a:cxn>
              <a:cxn ang="0">
                <a:pos x="connsiteX3" y="connsiteY3"/>
              </a:cxn>
            </a:cxnLst>
            <a:rect l="l" t="t" r="r" b="b"/>
            <a:pathLst>
              <a:path w="588433" h="783167">
                <a:moveTo>
                  <a:pt x="588433" y="783167"/>
                </a:moveTo>
                <a:cubicBezTo>
                  <a:pt x="461937" y="684128"/>
                  <a:pt x="325613" y="606204"/>
                  <a:pt x="227541" y="475676"/>
                </a:cubicBezTo>
                <a:cubicBezTo>
                  <a:pt x="129469" y="345148"/>
                  <a:pt x="37923" y="79279"/>
                  <a:pt x="0" y="0"/>
                </a:cubicBezTo>
                <a:lnTo>
                  <a:pt x="0" y="0"/>
                </a:lnTo>
              </a:path>
            </a:pathLst>
          </a:custGeom>
          <a:ln w="28575">
            <a:solidFill>
              <a:srgbClr val="FF0000"/>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6" name="Forme libre 105"/>
          <p:cNvSpPr/>
          <p:nvPr/>
        </p:nvSpPr>
        <p:spPr>
          <a:xfrm>
            <a:off x="3905956" y="3204633"/>
            <a:ext cx="839611" cy="1591734"/>
          </a:xfrm>
          <a:custGeom>
            <a:avLst/>
            <a:gdLst>
              <a:gd name="connsiteX0" fmla="*/ 759177 w 759177"/>
              <a:gd name="connsiteY0" fmla="*/ 0 h 1617134"/>
              <a:gd name="connsiteX1" fmla="*/ 77611 w 759177"/>
              <a:gd name="connsiteY1" fmla="*/ 939800 h 1617134"/>
              <a:gd name="connsiteX2" fmla="*/ 293511 w 759177"/>
              <a:gd name="connsiteY2" fmla="*/ 1617134 h 1617134"/>
              <a:gd name="connsiteX3" fmla="*/ 293511 w 759177"/>
              <a:gd name="connsiteY3" fmla="*/ 1617134 h 1617134"/>
            </a:gdLst>
            <a:ahLst/>
            <a:cxnLst>
              <a:cxn ang="0">
                <a:pos x="connsiteX0" y="connsiteY0"/>
              </a:cxn>
              <a:cxn ang="0">
                <a:pos x="connsiteX1" y="connsiteY1"/>
              </a:cxn>
              <a:cxn ang="0">
                <a:pos x="connsiteX2" y="connsiteY2"/>
              </a:cxn>
              <a:cxn ang="0">
                <a:pos x="connsiteX3" y="connsiteY3"/>
              </a:cxn>
            </a:cxnLst>
            <a:rect l="l" t="t" r="r" b="b"/>
            <a:pathLst>
              <a:path w="759177" h="1617134">
                <a:moveTo>
                  <a:pt x="759177" y="0"/>
                </a:moveTo>
                <a:cubicBezTo>
                  <a:pt x="457199" y="335139"/>
                  <a:pt x="155222" y="670278"/>
                  <a:pt x="77611" y="939800"/>
                </a:cubicBezTo>
                <a:cubicBezTo>
                  <a:pt x="0" y="1209322"/>
                  <a:pt x="293511" y="1617134"/>
                  <a:pt x="293511" y="1617134"/>
                </a:cubicBezTo>
                <a:lnTo>
                  <a:pt x="293511" y="1617134"/>
                </a:lnTo>
              </a:path>
            </a:pathLst>
          </a:custGeom>
          <a:ln w="22225">
            <a:solidFill>
              <a:srgbClr val="0070C0"/>
            </a:solidFill>
            <a:prstDash val="dash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7" name="Ellipse 106"/>
          <p:cNvSpPr/>
          <p:nvPr/>
        </p:nvSpPr>
        <p:spPr>
          <a:xfrm>
            <a:off x="5438017" y="4018852"/>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8" name="Forme libre 107"/>
          <p:cNvSpPr/>
          <p:nvPr/>
        </p:nvSpPr>
        <p:spPr>
          <a:xfrm>
            <a:off x="4483100" y="3500967"/>
            <a:ext cx="503767" cy="808566"/>
          </a:xfrm>
          <a:custGeom>
            <a:avLst/>
            <a:gdLst>
              <a:gd name="connsiteX0" fmla="*/ 503767 w 503767"/>
              <a:gd name="connsiteY0" fmla="*/ 0 h 808566"/>
              <a:gd name="connsiteX1" fmla="*/ 97367 w 503767"/>
              <a:gd name="connsiteY1" fmla="*/ 245533 h 808566"/>
              <a:gd name="connsiteX2" fmla="*/ 0 w 503767"/>
              <a:gd name="connsiteY2" fmla="*/ 808566 h 808566"/>
              <a:gd name="connsiteX3" fmla="*/ 0 w 503767"/>
              <a:gd name="connsiteY3" fmla="*/ 808566 h 808566"/>
            </a:gdLst>
            <a:ahLst/>
            <a:cxnLst>
              <a:cxn ang="0">
                <a:pos x="connsiteX0" y="connsiteY0"/>
              </a:cxn>
              <a:cxn ang="0">
                <a:pos x="connsiteX1" y="connsiteY1"/>
              </a:cxn>
              <a:cxn ang="0">
                <a:pos x="connsiteX2" y="connsiteY2"/>
              </a:cxn>
              <a:cxn ang="0">
                <a:pos x="connsiteX3" y="connsiteY3"/>
              </a:cxn>
            </a:cxnLst>
            <a:rect l="l" t="t" r="r" b="b"/>
            <a:pathLst>
              <a:path w="503767" h="808566">
                <a:moveTo>
                  <a:pt x="503767" y="0"/>
                </a:moveTo>
                <a:cubicBezTo>
                  <a:pt x="342547" y="55386"/>
                  <a:pt x="181328" y="110772"/>
                  <a:pt x="97367" y="245533"/>
                </a:cubicBezTo>
                <a:cubicBezTo>
                  <a:pt x="13406" y="380294"/>
                  <a:pt x="0" y="808566"/>
                  <a:pt x="0" y="808566"/>
                </a:cubicBezTo>
                <a:lnTo>
                  <a:pt x="0" y="808566"/>
                </a:lnTo>
              </a:path>
            </a:pathLst>
          </a:custGeom>
          <a:ln w="22225">
            <a:solidFill>
              <a:srgbClr val="0070C0"/>
            </a:solidFill>
            <a:prstDash val="dash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0" name="Connecteur droit avec flèche 69"/>
          <p:cNvCxnSpPr>
            <a:stCxn id="107" idx="1"/>
            <a:endCxn id="81" idx="4"/>
          </p:cNvCxnSpPr>
          <p:nvPr/>
        </p:nvCxnSpPr>
        <p:spPr>
          <a:xfrm rot="16200000" flipH="1" flipV="1">
            <a:off x="4455284" y="3089099"/>
            <a:ext cx="52981" cy="1925875"/>
          </a:xfrm>
          <a:prstGeom prst="straightConnector1">
            <a:avLst/>
          </a:prstGeom>
          <a:ln w="31750" cmpd="dbl">
            <a:solidFill>
              <a:srgbClr val="008000"/>
            </a:solidFill>
            <a:headEnd type="arrow" w="med" len="sm"/>
            <a:tailEnd type="none" w="med" len="med"/>
          </a:ln>
        </p:spPr>
        <p:style>
          <a:lnRef idx="1">
            <a:schemeClr val="accent1"/>
          </a:lnRef>
          <a:fillRef idx="0">
            <a:schemeClr val="accent1"/>
          </a:fillRef>
          <a:effectRef idx="0">
            <a:schemeClr val="accent1"/>
          </a:effectRef>
          <a:fontRef idx="minor">
            <a:schemeClr val="tx1"/>
          </a:fontRef>
        </p:style>
      </p:cxnSp>
      <p:sp>
        <p:nvSpPr>
          <p:cNvPr id="69" name="Ellipse 68"/>
          <p:cNvSpPr/>
          <p:nvPr/>
        </p:nvSpPr>
        <p:spPr>
          <a:xfrm>
            <a:off x="6835629" y="4076790"/>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3" name="Ellipse 62"/>
          <p:cNvSpPr/>
          <p:nvPr/>
        </p:nvSpPr>
        <p:spPr>
          <a:xfrm>
            <a:off x="5440748" y="4015752"/>
            <a:ext cx="45719" cy="45719"/>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4" name="Ellipse 63"/>
          <p:cNvSpPr/>
          <p:nvPr/>
        </p:nvSpPr>
        <p:spPr>
          <a:xfrm>
            <a:off x="5383598" y="3333127"/>
            <a:ext cx="45719" cy="45719"/>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65" name="Connecteur droit avec flèche 64"/>
          <p:cNvCxnSpPr/>
          <p:nvPr/>
        </p:nvCxnSpPr>
        <p:spPr>
          <a:xfrm flipV="1">
            <a:off x="3366508" y="3329981"/>
            <a:ext cx="1997646" cy="295296"/>
          </a:xfrm>
          <a:prstGeom prst="straightConnector1">
            <a:avLst/>
          </a:prstGeom>
          <a:ln w="31750" cmpd="dbl">
            <a:solidFill>
              <a:srgbClr val="008000"/>
            </a:solidFill>
            <a:tailEnd type="arrow" w="med" len="sm"/>
          </a:ln>
        </p:spPr>
        <p:style>
          <a:lnRef idx="1">
            <a:schemeClr val="accent1"/>
          </a:lnRef>
          <a:fillRef idx="0">
            <a:schemeClr val="accent1"/>
          </a:fillRef>
          <a:effectRef idx="0">
            <a:schemeClr val="accent1"/>
          </a:effectRef>
          <a:fontRef idx="minor">
            <a:schemeClr val="tx1"/>
          </a:fontRef>
        </p:style>
      </p:cxnSp>
      <p:sp>
        <p:nvSpPr>
          <p:cNvPr id="68" name="Ellipse 67"/>
          <p:cNvSpPr/>
          <p:nvPr/>
        </p:nvSpPr>
        <p:spPr>
          <a:xfrm>
            <a:off x="5748274" y="2707168"/>
            <a:ext cx="45719" cy="45719"/>
          </a:xfrm>
          <a:prstGeom prst="ellipse">
            <a:avLst/>
          </a:prstGeom>
          <a:solidFill>
            <a:schemeClr val="tx1"/>
          </a:solidFill>
          <a:ln w="28575">
            <a:solidFill>
              <a:srgbClr val="00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5" name="Forme libre 74"/>
          <p:cNvSpPr/>
          <p:nvPr/>
        </p:nvSpPr>
        <p:spPr>
          <a:xfrm>
            <a:off x="5736069" y="2503809"/>
            <a:ext cx="1115581" cy="1452755"/>
          </a:xfrm>
          <a:custGeom>
            <a:avLst/>
            <a:gdLst>
              <a:gd name="connsiteX0" fmla="*/ 1200150 w 1200150"/>
              <a:gd name="connsiteY0" fmla="*/ 1162050 h 1162050"/>
              <a:gd name="connsiteX1" fmla="*/ 660400 w 1200150"/>
              <a:gd name="connsiteY1" fmla="*/ 0 h 1162050"/>
              <a:gd name="connsiteX2" fmla="*/ 0 w 1200150"/>
              <a:gd name="connsiteY2" fmla="*/ 285750 h 1162050"/>
              <a:gd name="connsiteX0" fmla="*/ 1115581 w 1115581"/>
              <a:gd name="connsiteY0" fmla="*/ 1162050 h 1162050"/>
              <a:gd name="connsiteX1" fmla="*/ 575831 w 1115581"/>
              <a:gd name="connsiteY1" fmla="*/ 0 h 1162050"/>
              <a:gd name="connsiteX2" fmla="*/ 0 w 1115581"/>
              <a:gd name="connsiteY2" fmla="*/ 285750 h 1162050"/>
              <a:gd name="connsiteX0" fmla="*/ 1115581 w 1115581"/>
              <a:gd name="connsiteY0" fmla="*/ 1632464 h 1632464"/>
              <a:gd name="connsiteX1" fmla="*/ 575831 w 1115581"/>
              <a:gd name="connsiteY1" fmla="*/ 0 h 1632464"/>
              <a:gd name="connsiteX2" fmla="*/ 0 w 1115581"/>
              <a:gd name="connsiteY2" fmla="*/ 285750 h 1632464"/>
              <a:gd name="connsiteX0" fmla="*/ 1115581 w 1115581"/>
              <a:gd name="connsiteY0" fmla="*/ 1452755 h 1452755"/>
              <a:gd name="connsiteX1" fmla="*/ 692113 w 1115581"/>
              <a:gd name="connsiteY1" fmla="*/ 0 h 1452755"/>
              <a:gd name="connsiteX2" fmla="*/ 0 w 1115581"/>
              <a:gd name="connsiteY2" fmla="*/ 106041 h 1452755"/>
            </a:gdLst>
            <a:ahLst/>
            <a:cxnLst>
              <a:cxn ang="0">
                <a:pos x="connsiteX0" y="connsiteY0"/>
              </a:cxn>
              <a:cxn ang="0">
                <a:pos x="connsiteX1" y="connsiteY1"/>
              </a:cxn>
              <a:cxn ang="0">
                <a:pos x="connsiteX2" y="connsiteY2"/>
              </a:cxn>
            </a:cxnLst>
            <a:rect l="l" t="t" r="r" b="b"/>
            <a:pathLst>
              <a:path w="1115581" h="1452755">
                <a:moveTo>
                  <a:pt x="1115581" y="1452755"/>
                </a:moveTo>
                <a:lnTo>
                  <a:pt x="692113" y="0"/>
                </a:lnTo>
                <a:lnTo>
                  <a:pt x="0" y="106041"/>
                </a:lnTo>
              </a:path>
            </a:pathLst>
          </a:custGeom>
          <a:gradFill flip="none" rotWithShape="1">
            <a:gsLst>
              <a:gs pos="0">
                <a:srgbClr val="FDCBF7">
                  <a:shade val="30000"/>
                  <a:satMod val="115000"/>
                </a:srgbClr>
              </a:gs>
              <a:gs pos="50000">
                <a:srgbClr val="FDCBF7">
                  <a:shade val="67500"/>
                  <a:satMod val="115000"/>
                </a:srgbClr>
              </a:gs>
              <a:gs pos="100000">
                <a:srgbClr val="FDCBF7">
                  <a:shade val="100000"/>
                  <a:satMod val="115000"/>
                </a:srgbClr>
              </a:gs>
            </a:gsLst>
            <a:lin ang="18900000" scaled="1"/>
            <a:tileRect/>
          </a:gra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7" name="Ellipse 76"/>
          <p:cNvSpPr/>
          <p:nvPr/>
        </p:nvSpPr>
        <p:spPr>
          <a:xfrm rot="3195930">
            <a:off x="5334314" y="3207014"/>
            <a:ext cx="1952706" cy="375988"/>
          </a:xfrm>
          <a:prstGeom prst="ellipse">
            <a:avLst/>
          </a:prstGeom>
          <a:solidFill>
            <a:srgbClr val="FB97EF">
              <a:alpha val="69020"/>
            </a:srgbClr>
          </a:solidFill>
          <a:ln w="31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3" name="Ellipse 72"/>
          <p:cNvSpPr/>
          <p:nvPr/>
        </p:nvSpPr>
        <p:spPr>
          <a:xfrm>
            <a:off x="5750540" y="2709434"/>
            <a:ext cx="45719" cy="45719"/>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7" name="Flèche droite à entaille 66"/>
          <p:cNvSpPr/>
          <p:nvPr/>
        </p:nvSpPr>
        <p:spPr>
          <a:xfrm rot="18018407">
            <a:off x="5274861" y="2987516"/>
            <a:ext cx="622300" cy="108000"/>
          </a:xfrm>
          <a:prstGeom prst="notchedRightArrow">
            <a:avLst>
              <a:gd name="adj1" fmla="val 38222"/>
              <a:gd name="adj2" fmla="val 147408"/>
            </a:avLst>
          </a:prstGeom>
          <a:solidFill>
            <a:srgbClr val="FFC000"/>
          </a:solidFill>
          <a:ln w="6350">
            <a:solidFill>
              <a:schemeClr val="tx1">
                <a:lumMod val="75000"/>
                <a:lumOff val="2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2" name="Flèche droite à entaille 81"/>
          <p:cNvSpPr/>
          <p:nvPr/>
        </p:nvSpPr>
        <p:spPr>
          <a:xfrm rot="3120699">
            <a:off x="5519690" y="3346863"/>
            <a:ext cx="1584000" cy="108000"/>
          </a:xfrm>
          <a:prstGeom prst="notchedRightArrow">
            <a:avLst>
              <a:gd name="adj1" fmla="val 38222"/>
              <a:gd name="adj2" fmla="val 147408"/>
            </a:avLst>
          </a:prstGeom>
          <a:solidFill>
            <a:srgbClr val="FFC000"/>
          </a:solidFill>
          <a:ln w="6350">
            <a:solidFill>
              <a:schemeClr val="tx1">
                <a:lumMod val="75000"/>
                <a:lumOff val="2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83" name="Connecteur droit avec flèche 82"/>
          <p:cNvCxnSpPr/>
          <p:nvPr/>
        </p:nvCxnSpPr>
        <p:spPr>
          <a:xfrm rot="10800000" flipV="1">
            <a:off x="2870202" y="2476123"/>
            <a:ext cx="3530598" cy="1591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Forme libre 83"/>
          <p:cNvSpPr/>
          <p:nvPr/>
        </p:nvSpPr>
        <p:spPr>
          <a:xfrm>
            <a:off x="6463687" y="2480650"/>
            <a:ext cx="540288" cy="1487329"/>
          </a:xfrm>
          <a:custGeom>
            <a:avLst/>
            <a:gdLst>
              <a:gd name="connsiteX0" fmla="*/ 0 w 815926"/>
              <a:gd name="connsiteY0" fmla="*/ 0 h 1702191"/>
              <a:gd name="connsiteX1" fmla="*/ 724486 w 815926"/>
              <a:gd name="connsiteY1" fmla="*/ 801858 h 1702191"/>
              <a:gd name="connsiteX2" fmla="*/ 548640 w 815926"/>
              <a:gd name="connsiteY2" fmla="*/ 1702191 h 1702191"/>
              <a:gd name="connsiteX3" fmla="*/ 548640 w 815926"/>
              <a:gd name="connsiteY3" fmla="*/ 1702191 h 1702191"/>
              <a:gd name="connsiteX0" fmla="*/ 0 w 726145"/>
              <a:gd name="connsiteY0" fmla="*/ 0 h 1644799"/>
              <a:gd name="connsiteX1" fmla="*/ 647531 w 726145"/>
              <a:gd name="connsiteY1" fmla="*/ 744466 h 1644799"/>
              <a:gd name="connsiteX2" fmla="*/ 471685 w 726145"/>
              <a:gd name="connsiteY2" fmla="*/ 1644799 h 1644799"/>
              <a:gd name="connsiteX3" fmla="*/ 471685 w 726145"/>
              <a:gd name="connsiteY3" fmla="*/ 1644799 h 1644799"/>
              <a:gd name="connsiteX0" fmla="*/ 0 w 726145"/>
              <a:gd name="connsiteY0" fmla="*/ 0 h 1782625"/>
              <a:gd name="connsiteX1" fmla="*/ 647531 w 726145"/>
              <a:gd name="connsiteY1" fmla="*/ 744466 h 1782625"/>
              <a:gd name="connsiteX2" fmla="*/ 471685 w 726145"/>
              <a:gd name="connsiteY2" fmla="*/ 1644799 h 1782625"/>
              <a:gd name="connsiteX3" fmla="*/ 471685 w 726145"/>
              <a:gd name="connsiteY3" fmla="*/ 1571424 h 1782625"/>
              <a:gd name="connsiteX0" fmla="*/ 0 w 552524"/>
              <a:gd name="connsiteY0" fmla="*/ 0 h 1782625"/>
              <a:gd name="connsiteX1" fmla="*/ 473910 w 552524"/>
              <a:gd name="connsiteY1" fmla="*/ 744466 h 1782625"/>
              <a:gd name="connsiteX2" fmla="*/ 471685 w 552524"/>
              <a:gd name="connsiteY2" fmla="*/ 1644799 h 1782625"/>
              <a:gd name="connsiteX3" fmla="*/ 471685 w 552524"/>
              <a:gd name="connsiteY3" fmla="*/ 1571424 h 1782625"/>
              <a:gd name="connsiteX0" fmla="*/ 0 w 552524"/>
              <a:gd name="connsiteY0" fmla="*/ 0 h 1782625"/>
              <a:gd name="connsiteX1" fmla="*/ 473910 w 552524"/>
              <a:gd name="connsiteY1" fmla="*/ 744466 h 1782625"/>
              <a:gd name="connsiteX2" fmla="*/ 471685 w 552524"/>
              <a:gd name="connsiteY2" fmla="*/ 1644799 h 1782625"/>
              <a:gd name="connsiteX3" fmla="*/ 471685 w 552524"/>
              <a:gd name="connsiteY3" fmla="*/ 1571424 h 1782625"/>
              <a:gd name="connsiteX0" fmla="*/ 0 w 552524"/>
              <a:gd name="connsiteY0" fmla="*/ 0 h 1571424"/>
              <a:gd name="connsiteX1" fmla="*/ 473910 w 552524"/>
              <a:gd name="connsiteY1" fmla="*/ 744466 h 1571424"/>
              <a:gd name="connsiteX2" fmla="*/ 471685 w 552524"/>
              <a:gd name="connsiteY2" fmla="*/ 1571424 h 1571424"/>
              <a:gd name="connsiteX0" fmla="*/ 0 w 540288"/>
              <a:gd name="connsiteY0" fmla="*/ 0 h 1571424"/>
              <a:gd name="connsiteX1" fmla="*/ 473910 w 540288"/>
              <a:gd name="connsiteY1" fmla="*/ 744466 h 1571424"/>
              <a:gd name="connsiteX2" fmla="*/ 398266 w 540288"/>
              <a:gd name="connsiteY2" fmla="*/ 1571424 h 1571424"/>
            </a:gdLst>
            <a:ahLst/>
            <a:cxnLst>
              <a:cxn ang="0">
                <a:pos x="connsiteX0" y="connsiteY0"/>
              </a:cxn>
              <a:cxn ang="0">
                <a:pos x="connsiteX1" y="connsiteY1"/>
              </a:cxn>
              <a:cxn ang="0">
                <a:pos x="connsiteX2" y="connsiteY2"/>
              </a:cxn>
            </a:cxnLst>
            <a:rect l="l" t="t" r="r" b="b"/>
            <a:pathLst>
              <a:path w="540288" h="1571424">
                <a:moveTo>
                  <a:pt x="0" y="0"/>
                </a:moveTo>
                <a:cubicBezTo>
                  <a:pt x="316523" y="259080"/>
                  <a:pt x="407532" y="482562"/>
                  <a:pt x="473910" y="744466"/>
                </a:cubicBezTo>
                <a:cubicBezTo>
                  <a:pt x="540288" y="1006370"/>
                  <a:pt x="398730" y="1399141"/>
                  <a:pt x="398266" y="1571424"/>
                </a:cubicBezTo>
              </a:path>
            </a:pathLst>
          </a:custGeom>
          <a:ln w="38100">
            <a:solidFill>
              <a:srgbClr val="FFC000"/>
            </a:solidFill>
            <a:headEnd type="none" w="med" len="med"/>
            <a:tailEnd type="triangle" w="lg" len="lg"/>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6" name="Forme libre 85"/>
          <p:cNvSpPr/>
          <p:nvPr/>
        </p:nvSpPr>
        <p:spPr>
          <a:xfrm>
            <a:off x="4934139" y="1168782"/>
            <a:ext cx="3167941" cy="2977915"/>
          </a:xfrm>
          <a:custGeom>
            <a:avLst/>
            <a:gdLst>
              <a:gd name="connsiteX0" fmla="*/ 1839432 w 3283688"/>
              <a:gd name="connsiteY0" fmla="*/ 3115340 h 3115340"/>
              <a:gd name="connsiteX1" fmla="*/ 2977116 w 3283688"/>
              <a:gd name="connsiteY1" fmla="*/ 478465 h 3115340"/>
              <a:gd name="connsiteX2" fmla="*/ 0 w 3283688"/>
              <a:gd name="connsiteY2" fmla="*/ 244549 h 3115340"/>
              <a:gd name="connsiteX3" fmla="*/ 0 w 3283688"/>
              <a:gd name="connsiteY3" fmla="*/ 244549 h 3115340"/>
              <a:gd name="connsiteX4" fmla="*/ 74427 w 3283688"/>
              <a:gd name="connsiteY4" fmla="*/ 340242 h 3115340"/>
              <a:gd name="connsiteX0" fmla="*/ 1839432 w 3283688"/>
              <a:gd name="connsiteY0" fmla="*/ 3115340 h 3115340"/>
              <a:gd name="connsiteX1" fmla="*/ 2977116 w 3283688"/>
              <a:gd name="connsiteY1" fmla="*/ 478465 h 3115340"/>
              <a:gd name="connsiteX2" fmla="*/ 0 w 3283688"/>
              <a:gd name="connsiteY2" fmla="*/ 244549 h 3115340"/>
              <a:gd name="connsiteX3" fmla="*/ 0 w 3283688"/>
              <a:gd name="connsiteY3" fmla="*/ 244549 h 3115340"/>
              <a:gd name="connsiteX0" fmla="*/ 1839432 w 3510966"/>
              <a:gd name="connsiteY0" fmla="*/ 3115340 h 3115340"/>
              <a:gd name="connsiteX1" fmla="*/ 2977116 w 3510966"/>
              <a:gd name="connsiteY1" fmla="*/ 478465 h 3115340"/>
              <a:gd name="connsiteX2" fmla="*/ 0 w 3510966"/>
              <a:gd name="connsiteY2" fmla="*/ 244549 h 3115340"/>
              <a:gd name="connsiteX3" fmla="*/ 0 w 3510966"/>
              <a:gd name="connsiteY3" fmla="*/ 244549 h 3115340"/>
              <a:gd name="connsiteX0" fmla="*/ 1839432 w 3510966"/>
              <a:gd name="connsiteY0" fmla="*/ 3310905 h 3310905"/>
              <a:gd name="connsiteX1" fmla="*/ 2977116 w 3510966"/>
              <a:gd name="connsiteY1" fmla="*/ 674030 h 3310905"/>
              <a:gd name="connsiteX2" fmla="*/ 0 w 3510966"/>
              <a:gd name="connsiteY2" fmla="*/ 440114 h 3310905"/>
              <a:gd name="connsiteX3" fmla="*/ 0 w 3510966"/>
              <a:gd name="connsiteY3" fmla="*/ 440114 h 3310905"/>
              <a:gd name="connsiteX0" fmla="*/ 1839432 w 2966554"/>
              <a:gd name="connsiteY0" fmla="*/ 2977915 h 2977915"/>
              <a:gd name="connsiteX1" fmla="*/ 2432704 w 2966554"/>
              <a:gd name="connsiteY1" fmla="*/ 674030 h 2977915"/>
              <a:gd name="connsiteX2" fmla="*/ 0 w 2966554"/>
              <a:gd name="connsiteY2" fmla="*/ 107124 h 2977915"/>
              <a:gd name="connsiteX3" fmla="*/ 0 w 2966554"/>
              <a:gd name="connsiteY3" fmla="*/ 107124 h 2977915"/>
              <a:gd name="connsiteX0" fmla="*/ 1839432 w 2966554"/>
              <a:gd name="connsiteY0" fmla="*/ 2977915 h 2977915"/>
              <a:gd name="connsiteX1" fmla="*/ 2432704 w 2966554"/>
              <a:gd name="connsiteY1" fmla="*/ 674030 h 2977915"/>
              <a:gd name="connsiteX2" fmla="*/ 0 w 2966554"/>
              <a:gd name="connsiteY2" fmla="*/ 107124 h 2977915"/>
              <a:gd name="connsiteX3" fmla="*/ 0 w 2966554"/>
              <a:gd name="connsiteY3" fmla="*/ 107124 h 2977915"/>
              <a:gd name="connsiteX0" fmla="*/ 1839432 w 2966554"/>
              <a:gd name="connsiteY0" fmla="*/ 2977915 h 2977915"/>
              <a:gd name="connsiteX1" fmla="*/ 2432704 w 2966554"/>
              <a:gd name="connsiteY1" fmla="*/ 674030 h 2977915"/>
              <a:gd name="connsiteX2" fmla="*/ 0 w 2966554"/>
              <a:gd name="connsiteY2" fmla="*/ 107124 h 2977915"/>
              <a:gd name="connsiteX3" fmla="*/ 0 w 2966554"/>
              <a:gd name="connsiteY3" fmla="*/ 107124 h 2977915"/>
              <a:gd name="connsiteX0" fmla="*/ 1839432 w 2966554"/>
              <a:gd name="connsiteY0" fmla="*/ 2977915 h 2977915"/>
              <a:gd name="connsiteX1" fmla="*/ 2432704 w 2966554"/>
              <a:gd name="connsiteY1" fmla="*/ 674030 h 2977915"/>
              <a:gd name="connsiteX2" fmla="*/ 0 w 2966554"/>
              <a:gd name="connsiteY2" fmla="*/ 107124 h 2977915"/>
              <a:gd name="connsiteX3" fmla="*/ 0 w 2966554"/>
              <a:gd name="connsiteY3" fmla="*/ 107124 h 2977915"/>
            </a:gdLst>
            <a:ahLst/>
            <a:cxnLst>
              <a:cxn ang="0">
                <a:pos x="connsiteX0" y="connsiteY0"/>
              </a:cxn>
              <a:cxn ang="0">
                <a:pos x="connsiteX1" y="connsiteY1"/>
              </a:cxn>
              <a:cxn ang="0">
                <a:pos x="connsiteX2" y="connsiteY2"/>
              </a:cxn>
              <a:cxn ang="0">
                <a:pos x="connsiteX3" y="connsiteY3"/>
              </a:cxn>
            </a:cxnLst>
            <a:rect l="l" t="t" r="r" b="b"/>
            <a:pathLst>
              <a:path w="2966554" h="2977915">
                <a:moveTo>
                  <a:pt x="1839432" y="2977915"/>
                </a:moveTo>
                <a:cubicBezTo>
                  <a:pt x="2587987" y="2326840"/>
                  <a:pt x="2966554" y="1548911"/>
                  <a:pt x="2432704" y="674030"/>
                </a:cubicBezTo>
                <a:cubicBezTo>
                  <a:pt x="1988707" y="0"/>
                  <a:pt x="405451" y="201608"/>
                  <a:pt x="0" y="107124"/>
                </a:cubicBezTo>
                <a:lnTo>
                  <a:pt x="0" y="107124"/>
                </a:lnTo>
              </a:path>
            </a:pathLst>
          </a:cu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7" name="Ellipse 86"/>
          <p:cNvSpPr/>
          <p:nvPr/>
        </p:nvSpPr>
        <p:spPr>
          <a:xfrm>
            <a:off x="6834088" y="4082878"/>
            <a:ext cx="45719" cy="45719"/>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8" name="Ellipse 87"/>
          <p:cNvSpPr/>
          <p:nvPr/>
        </p:nvSpPr>
        <p:spPr>
          <a:xfrm>
            <a:off x="6443279" y="2438166"/>
            <a:ext cx="45719" cy="45719"/>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4" name="Connecteur droit avec flèche 73"/>
          <p:cNvCxnSpPr>
            <a:endCxn id="72" idx="6"/>
          </p:cNvCxnSpPr>
          <p:nvPr/>
        </p:nvCxnSpPr>
        <p:spPr>
          <a:xfrm rot="10800000" flipV="1">
            <a:off x="3646909" y="3750735"/>
            <a:ext cx="1657459" cy="188110"/>
          </a:xfrm>
          <a:prstGeom prst="straightConnector1">
            <a:avLst/>
          </a:prstGeom>
          <a:ln w="31750" cmpd="dbl">
            <a:solidFill>
              <a:srgbClr val="008000"/>
            </a:solidFill>
            <a:headEnd type="arrow" w="med" len="sm"/>
            <a:tailEnd type="none" w="med" len="med"/>
          </a:ln>
        </p:spPr>
        <p:style>
          <a:lnRef idx="1">
            <a:schemeClr val="accent1"/>
          </a:lnRef>
          <a:fillRef idx="0">
            <a:schemeClr val="accent1"/>
          </a:fillRef>
          <a:effectRef idx="0">
            <a:schemeClr val="accent1"/>
          </a:effectRef>
          <a:fontRef idx="minor">
            <a:schemeClr val="tx1"/>
          </a:fontRef>
        </p:style>
      </p:cxnSp>
      <p:sp>
        <p:nvSpPr>
          <p:cNvPr id="91" name="ZoneTexte 90"/>
          <p:cNvSpPr txBox="1"/>
          <p:nvPr/>
        </p:nvSpPr>
        <p:spPr>
          <a:xfrm>
            <a:off x="2615762" y="6034041"/>
            <a:ext cx="3861891" cy="369332"/>
          </a:xfrm>
          <a:prstGeom prst="rect">
            <a:avLst/>
          </a:prstGeom>
          <a:noFill/>
        </p:spPr>
        <p:txBody>
          <a:bodyPr wrap="none" rtlCol="0">
            <a:spAutoFit/>
          </a:bodyPr>
          <a:lstStyle/>
          <a:p>
            <a:pPr algn="ctr"/>
            <a:r>
              <a:rPr lang="fr-FR" b="1" dirty="0" err="1"/>
              <a:t>Recall</a:t>
            </a:r>
            <a:r>
              <a:rPr lang="fr-FR" b="1" dirty="0"/>
              <a:t> + </a:t>
            </a:r>
            <a:r>
              <a:rPr lang="fr-FR" b="1" dirty="0" err="1"/>
              <a:t>learning</a:t>
            </a:r>
            <a:r>
              <a:rPr lang="fr-FR" b="1" dirty="0"/>
              <a:t> + </a:t>
            </a:r>
            <a:r>
              <a:rPr lang="fr-FR" b="1" dirty="0" err="1"/>
              <a:t>processing</a:t>
            </a:r>
            <a:r>
              <a:rPr lang="fr-FR" b="1" dirty="0"/>
              <a:t> + action</a:t>
            </a:r>
          </a:p>
        </p:txBody>
      </p:sp>
      <p:sp>
        <p:nvSpPr>
          <p:cNvPr id="93" name="Forme libre 92"/>
          <p:cNvSpPr/>
          <p:nvPr/>
        </p:nvSpPr>
        <p:spPr>
          <a:xfrm>
            <a:off x="5597718" y="4493813"/>
            <a:ext cx="858741" cy="738145"/>
          </a:xfrm>
          <a:custGeom>
            <a:avLst/>
            <a:gdLst>
              <a:gd name="connsiteX0" fmla="*/ 0 w 858741"/>
              <a:gd name="connsiteY0" fmla="*/ 738145 h 738145"/>
              <a:gd name="connsiteX1" fmla="*/ 469127 w 858741"/>
              <a:gd name="connsiteY1" fmla="*/ 117944 h 738145"/>
              <a:gd name="connsiteX2" fmla="*/ 858741 w 858741"/>
              <a:gd name="connsiteY2" fmla="*/ 30479 h 738145"/>
              <a:gd name="connsiteX3" fmla="*/ 858741 w 858741"/>
              <a:gd name="connsiteY3" fmla="*/ 30479 h 738145"/>
            </a:gdLst>
            <a:ahLst/>
            <a:cxnLst>
              <a:cxn ang="0">
                <a:pos x="connsiteX0" y="connsiteY0"/>
              </a:cxn>
              <a:cxn ang="0">
                <a:pos x="connsiteX1" y="connsiteY1"/>
              </a:cxn>
              <a:cxn ang="0">
                <a:pos x="connsiteX2" y="connsiteY2"/>
              </a:cxn>
              <a:cxn ang="0">
                <a:pos x="connsiteX3" y="connsiteY3"/>
              </a:cxn>
            </a:cxnLst>
            <a:rect l="l" t="t" r="r" b="b"/>
            <a:pathLst>
              <a:path w="858741" h="738145">
                <a:moveTo>
                  <a:pt x="0" y="738145"/>
                </a:moveTo>
                <a:cubicBezTo>
                  <a:pt x="163001" y="487016"/>
                  <a:pt x="326003" y="235888"/>
                  <a:pt x="469127" y="117944"/>
                </a:cubicBezTo>
                <a:cubicBezTo>
                  <a:pt x="612251" y="0"/>
                  <a:pt x="858741" y="30479"/>
                  <a:pt x="858741" y="30479"/>
                </a:cubicBezTo>
                <a:lnTo>
                  <a:pt x="858741" y="30479"/>
                </a:lnTo>
              </a:path>
            </a:pathLst>
          </a:custGeom>
          <a:ln w="28575">
            <a:solidFill>
              <a:srgbClr val="FF0000"/>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5" name="Ellipse 94"/>
          <p:cNvSpPr/>
          <p:nvPr/>
        </p:nvSpPr>
        <p:spPr>
          <a:xfrm>
            <a:off x="6541232" y="4521514"/>
            <a:ext cx="45719" cy="45719"/>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6" name="Flèche droite à entaille 95"/>
          <p:cNvSpPr/>
          <p:nvPr/>
        </p:nvSpPr>
        <p:spPr>
          <a:xfrm rot="18344849">
            <a:off x="6512816" y="4262081"/>
            <a:ext cx="432000" cy="108000"/>
          </a:xfrm>
          <a:prstGeom prst="notchedRightArrow">
            <a:avLst>
              <a:gd name="adj1" fmla="val 38222"/>
              <a:gd name="adj2" fmla="val 147408"/>
            </a:avLst>
          </a:prstGeom>
          <a:solidFill>
            <a:schemeClr val="accent1">
              <a:lumMod val="75000"/>
            </a:schemeClr>
          </a:solidFill>
          <a:ln w="6350">
            <a:solidFill>
              <a:schemeClr val="tx2">
                <a:lumMod val="60000"/>
                <a:lumOff val="40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7" name="Ellipse 96"/>
          <p:cNvSpPr/>
          <p:nvPr/>
        </p:nvSpPr>
        <p:spPr>
          <a:xfrm flipH="1" flipV="1">
            <a:off x="5445622" y="5202459"/>
            <a:ext cx="154824" cy="75235"/>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8" name="Forme libre 97"/>
          <p:cNvSpPr/>
          <p:nvPr/>
        </p:nvSpPr>
        <p:spPr>
          <a:xfrm>
            <a:off x="3582145" y="2180799"/>
            <a:ext cx="1537552" cy="3060259"/>
          </a:xfrm>
          <a:custGeom>
            <a:avLst/>
            <a:gdLst>
              <a:gd name="connsiteX0" fmla="*/ 1842867 w 3615396"/>
              <a:gd name="connsiteY0" fmla="*/ 0 h 3148818"/>
              <a:gd name="connsiteX1" fmla="*/ 295421 w 3615396"/>
              <a:gd name="connsiteY1" fmla="*/ 2785403 h 3148818"/>
              <a:gd name="connsiteX2" fmla="*/ 3615396 w 3615396"/>
              <a:gd name="connsiteY2" fmla="*/ 2180492 h 3148818"/>
              <a:gd name="connsiteX3" fmla="*/ 3615396 w 3615396"/>
              <a:gd name="connsiteY3" fmla="*/ 2180492 h 3148818"/>
              <a:gd name="connsiteX0" fmla="*/ 1593981 w 3665174"/>
              <a:gd name="connsiteY0" fmla="*/ 0 h 3148818"/>
              <a:gd name="connsiteX1" fmla="*/ 345199 w 3665174"/>
              <a:gd name="connsiteY1" fmla="*/ 2785403 h 3148818"/>
              <a:gd name="connsiteX2" fmla="*/ 3665174 w 3665174"/>
              <a:gd name="connsiteY2" fmla="*/ 2180492 h 3148818"/>
              <a:gd name="connsiteX3" fmla="*/ 3665174 w 3665174"/>
              <a:gd name="connsiteY3" fmla="*/ 2180492 h 3148818"/>
              <a:gd name="connsiteX0" fmla="*/ 1593981 w 3665174"/>
              <a:gd name="connsiteY0" fmla="*/ 0 h 3357435"/>
              <a:gd name="connsiteX1" fmla="*/ 345199 w 3665174"/>
              <a:gd name="connsiteY1" fmla="*/ 2785403 h 3357435"/>
              <a:gd name="connsiteX2" fmla="*/ 3665174 w 3665174"/>
              <a:gd name="connsiteY2" fmla="*/ 2180492 h 3357435"/>
              <a:gd name="connsiteX3" fmla="*/ 3665174 w 3665174"/>
              <a:gd name="connsiteY3" fmla="*/ 2180492 h 3357435"/>
              <a:gd name="connsiteX0" fmla="*/ 1593981 w 4208773"/>
              <a:gd name="connsiteY0" fmla="*/ 0 h 3357435"/>
              <a:gd name="connsiteX1" fmla="*/ 345199 w 4208773"/>
              <a:gd name="connsiteY1" fmla="*/ 2785403 h 3357435"/>
              <a:gd name="connsiteX2" fmla="*/ 3665174 w 4208773"/>
              <a:gd name="connsiteY2" fmla="*/ 2180492 h 3357435"/>
              <a:gd name="connsiteX3" fmla="*/ 3606788 w 4208773"/>
              <a:gd name="connsiteY3" fmla="*/ 2010990 h 3357435"/>
              <a:gd name="connsiteX0" fmla="*/ 1593981 w 3665174"/>
              <a:gd name="connsiteY0" fmla="*/ 0 h 3357435"/>
              <a:gd name="connsiteX1" fmla="*/ 345199 w 3665174"/>
              <a:gd name="connsiteY1" fmla="*/ 2785403 h 3357435"/>
              <a:gd name="connsiteX2" fmla="*/ 3665174 w 3665174"/>
              <a:gd name="connsiteY2" fmla="*/ 2180492 h 3357435"/>
              <a:gd name="connsiteX0" fmla="*/ 1593981 w 3665174"/>
              <a:gd name="connsiteY0" fmla="*/ 0 h 3357435"/>
              <a:gd name="connsiteX1" fmla="*/ 345199 w 3665174"/>
              <a:gd name="connsiteY1" fmla="*/ 2785403 h 3357435"/>
              <a:gd name="connsiteX2" fmla="*/ 3665174 w 3665174"/>
              <a:gd name="connsiteY2" fmla="*/ 2010990 h 3357435"/>
              <a:gd name="connsiteX0" fmla="*/ 1593981 w 3665174"/>
              <a:gd name="connsiteY0" fmla="*/ 0 h 3357435"/>
              <a:gd name="connsiteX1" fmla="*/ 345199 w 3665174"/>
              <a:gd name="connsiteY1" fmla="*/ 2785403 h 3357435"/>
              <a:gd name="connsiteX2" fmla="*/ 3665174 w 3665174"/>
              <a:gd name="connsiteY2" fmla="*/ 2010990 h 3357435"/>
              <a:gd name="connsiteX0" fmla="*/ 2104852 w 4176045"/>
              <a:gd name="connsiteY0" fmla="*/ 0 h 3357435"/>
              <a:gd name="connsiteX1" fmla="*/ 856070 w 4176045"/>
              <a:gd name="connsiteY1" fmla="*/ 2785403 h 3357435"/>
              <a:gd name="connsiteX2" fmla="*/ 4176045 w 4176045"/>
              <a:gd name="connsiteY2" fmla="*/ 2010990 h 3357435"/>
              <a:gd name="connsiteX0" fmla="*/ 1837947 w 3909140"/>
              <a:gd name="connsiteY0" fmla="*/ 0 h 3547693"/>
              <a:gd name="connsiteX1" fmla="*/ 856069 w 3909140"/>
              <a:gd name="connsiteY1" fmla="*/ 2975661 h 3547693"/>
              <a:gd name="connsiteX2" fmla="*/ 3909140 w 3909140"/>
              <a:gd name="connsiteY2" fmla="*/ 2010990 h 3547693"/>
              <a:gd name="connsiteX0" fmla="*/ 1737859 w 3809052"/>
              <a:gd name="connsiteY0" fmla="*/ 0 h 3454295"/>
              <a:gd name="connsiteX1" fmla="*/ 856070 w 3809052"/>
              <a:gd name="connsiteY1" fmla="*/ 2882263 h 3454295"/>
              <a:gd name="connsiteX2" fmla="*/ 3809052 w 3809052"/>
              <a:gd name="connsiteY2" fmla="*/ 2010990 h 3454295"/>
              <a:gd name="connsiteX0" fmla="*/ 1593661 w 1593661"/>
              <a:gd name="connsiteY0" fmla="*/ 0 h 3393071"/>
              <a:gd name="connsiteX1" fmla="*/ 711872 w 1593661"/>
              <a:gd name="connsiteY1" fmla="*/ 2882263 h 3393071"/>
              <a:gd name="connsiteX2" fmla="*/ 1114940 w 1593661"/>
              <a:gd name="connsiteY2" fmla="*/ 3064848 h 3393071"/>
              <a:gd name="connsiteX0" fmla="*/ 1593661 w 1593661"/>
              <a:gd name="connsiteY0" fmla="*/ 0 h 3245804"/>
              <a:gd name="connsiteX1" fmla="*/ 418676 w 1593661"/>
              <a:gd name="connsiteY1" fmla="*/ 1946319 h 3245804"/>
              <a:gd name="connsiteX2" fmla="*/ 1114940 w 1593661"/>
              <a:gd name="connsiteY2" fmla="*/ 3064848 h 3245804"/>
              <a:gd name="connsiteX0" fmla="*/ 1593661 w 1593661"/>
              <a:gd name="connsiteY0" fmla="*/ 0 h 3245804"/>
              <a:gd name="connsiteX1" fmla="*/ 418676 w 1593661"/>
              <a:gd name="connsiteY1" fmla="*/ 1946319 h 3245804"/>
              <a:gd name="connsiteX2" fmla="*/ 1114940 w 1593661"/>
              <a:gd name="connsiteY2" fmla="*/ 3064848 h 3245804"/>
              <a:gd name="connsiteX0" fmla="*/ 1487044 w 1487044"/>
              <a:gd name="connsiteY0" fmla="*/ 0 h 3064848"/>
              <a:gd name="connsiteX1" fmla="*/ 312059 w 1487044"/>
              <a:gd name="connsiteY1" fmla="*/ 1946319 h 3064848"/>
              <a:gd name="connsiteX2" fmla="*/ 1008323 w 1487044"/>
              <a:gd name="connsiteY2" fmla="*/ 3064848 h 3064848"/>
              <a:gd name="connsiteX0" fmla="*/ 1487044 w 1487044"/>
              <a:gd name="connsiteY0" fmla="*/ 0 h 3064848"/>
              <a:gd name="connsiteX1" fmla="*/ 312059 w 1487044"/>
              <a:gd name="connsiteY1" fmla="*/ 1946319 h 3064848"/>
              <a:gd name="connsiteX2" fmla="*/ 1008323 w 1487044"/>
              <a:gd name="connsiteY2" fmla="*/ 3064848 h 3064848"/>
              <a:gd name="connsiteX0" fmla="*/ 1487044 w 1487044"/>
              <a:gd name="connsiteY0" fmla="*/ 0 h 3064848"/>
              <a:gd name="connsiteX1" fmla="*/ 312059 w 1487044"/>
              <a:gd name="connsiteY1" fmla="*/ 1946319 h 3064848"/>
              <a:gd name="connsiteX2" fmla="*/ 1008323 w 1487044"/>
              <a:gd name="connsiteY2" fmla="*/ 3064848 h 3064848"/>
              <a:gd name="connsiteX0" fmla="*/ 1718047 w 1718047"/>
              <a:gd name="connsiteY0" fmla="*/ 0 h 2836389"/>
              <a:gd name="connsiteX1" fmla="*/ 312059 w 1718047"/>
              <a:gd name="connsiteY1" fmla="*/ 1717860 h 2836389"/>
              <a:gd name="connsiteX2" fmla="*/ 1008323 w 1718047"/>
              <a:gd name="connsiteY2" fmla="*/ 2836389 h 2836389"/>
              <a:gd name="connsiteX0" fmla="*/ 1718047 w 1718047"/>
              <a:gd name="connsiteY0" fmla="*/ 0 h 2836389"/>
              <a:gd name="connsiteX1" fmla="*/ 312059 w 1718047"/>
              <a:gd name="connsiteY1" fmla="*/ 1717860 h 2836389"/>
              <a:gd name="connsiteX2" fmla="*/ 1008323 w 1718047"/>
              <a:gd name="connsiteY2" fmla="*/ 2836389 h 2836389"/>
            </a:gdLst>
            <a:ahLst/>
            <a:cxnLst>
              <a:cxn ang="0">
                <a:pos x="connsiteX0" y="connsiteY0"/>
              </a:cxn>
              <a:cxn ang="0">
                <a:pos x="connsiteX1" y="connsiteY1"/>
              </a:cxn>
              <a:cxn ang="0">
                <a:pos x="connsiteX2" y="connsiteY2"/>
              </a:cxn>
            </a:cxnLst>
            <a:rect l="l" t="t" r="r" b="b"/>
            <a:pathLst>
              <a:path w="1718047" h="2836389">
                <a:moveTo>
                  <a:pt x="1718047" y="0"/>
                </a:moveTo>
                <a:cubicBezTo>
                  <a:pt x="512301" y="908839"/>
                  <a:pt x="430346" y="1245129"/>
                  <a:pt x="312059" y="1717860"/>
                </a:cubicBezTo>
                <a:cubicBezTo>
                  <a:pt x="193772" y="2190591"/>
                  <a:pt x="0" y="2626755"/>
                  <a:pt x="1008323" y="2836389"/>
                </a:cubicBezTo>
              </a:path>
            </a:pathLst>
          </a:custGeom>
          <a:ln w="22225">
            <a:solidFill>
              <a:srgbClr val="0070C0"/>
            </a:solidFill>
            <a:prstDash val="dash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9" name="Ellipse 98"/>
          <p:cNvSpPr/>
          <p:nvPr/>
        </p:nvSpPr>
        <p:spPr>
          <a:xfrm flipH="1" flipV="1">
            <a:off x="4523263" y="5206425"/>
            <a:ext cx="154824" cy="75235"/>
          </a:xfrm>
          <a:prstGeom prst="ellipse">
            <a:avLst/>
          </a:prstGeom>
          <a:solidFill>
            <a:srgbClr val="FF0000"/>
          </a:solidFill>
          <a:ln w="28575">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0" name="Forme libre 99"/>
          <p:cNvSpPr/>
          <p:nvPr/>
        </p:nvSpPr>
        <p:spPr>
          <a:xfrm>
            <a:off x="4644886" y="4055166"/>
            <a:ext cx="2161431" cy="1186070"/>
          </a:xfrm>
          <a:custGeom>
            <a:avLst/>
            <a:gdLst>
              <a:gd name="connsiteX0" fmla="*/ 0 w 858741"/>
              <a:gd name="connsiteY0" fmla="*/ 738145 h 738145"/>
              <a:gd name="connsiteX1" fmla="*/ 469127 w 858741"/>
              <a:gd name="connsiteY1" fmla="*/ 117944 h 738145"/>
              <a:gd name="connsiteX2" fmla="*/ 858741 w 858741"/>
              <a:gd name="connsiteY2" fmla="*/ 30479 h 738145"/>
              <a:gd name="connsiteX3" fmla="*/ 858741 w 858741"/>
              <a:gd name="connsiteY3" fmla="*/ 30479 h 738145"/>
            </a:gdLst>
            <a:ahLst/>
            <a:cxnLst>
              <a:cxn ang="0">
                <a:pos x="connsiteX0" y="connsiteY0"/>
              </a:cxn>
              <a:cxn ang="0">
                <a:pos x="connsiteX1" y="connsiteY1"/>
              </a:cxn>
              <a:cxn ang="0">
                <a:pos x="connsiteX2" y="connsiteY2"/>
              </a:cxn>
              <a:cxn ang="0">
                <a:pos x="connsiteX3" y="connsiteY3"/>
              </a:cxn>
            </a:cxnLst>
            <a:rect l="l" t="t" r="r" b="b"/>
            <a:pathLst>
              <a:path w="858741" h="738145">
                <a:moveTo>
                  <a:pt x="0" y="738145"/>
                </a:moveTo>
                <a:cubicBezTo>
                  <a:pt x="163001" y="487016"/>
                  <a:pt x="326003" y="235888"/>
                  <a:pt x="469127" y="117944"/>
                </a:cubicBezTo>
                <a:cubicBezTo>
                  <a:pt x="612251" y="0"/>
                  <a:pt x="858741" y="30479"/>
                  <a:pt x="858741" y="30479"/>
                </a:cubicBezTo>
                <a:lnTo>
                  <a:pt x="858741" y="30479"/>
                </a:lnTo>
              </a:path>
            </a:pathLst>
          </a:custGeom>
          <a:ln w="28575">
            <a:solidFill>
              <a:srgbClr val="FF0000"/>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0" name="ZoneTexte 89"/>
          <p:cNvSpPr txBox="1"/>
          <p:nvPr/>
        </p:nvSpPr>
        <p:spPr>
          <a:xfrm>
            <a:off x="614172" y="0"/>
            <a:ext cx="2632067" cy="461665"/>
          </a:xfrm>
          <a:prstGeom prst="rect">
            <a:avLst/>
          </a:prstGeom>
          <a:noFill/>
        </p:spPr>
        <p:txBody>
          <a:bodyPr wrap="none" rtlCol="0">
            <a:spAutoFit/>
          </a:bodyPr>
          <a:lstStyle/>
          <a:p>
            <a:r>
              <a:rPr lang="fr-FR" sz="2400" b="1" dirty="0"/>
              <a:t>Nursing Home MES</a:t>
            </a:r>
          </a:p>
        </p:txBody>
      </p:sp>
      <p:sp>
        <p:nvSpPr>
          <p:cNvPr id="105" name="ZoneTexte 104"/>
          <p:cNvSpPr txBox="1"/>
          <p:nvPr/>
        </p:nvSpPr>
        <p:spPr>
          <a:xfrm>
            <a:off x="6808521" y="150995"/>
            <a:ext cx="2270173" cy="1077218"/>
          </a:xfrm>
          <a:prstGeom prst="rect">
            <a:avLst/>
          </a:prstGeom>
          <a:solidFill>
            <a:schemeClr val="accent1">
              <a:lumMod val="20000"/>
              <a:lumOff val="80000"/>
            </a:schemeClr>
          </a:solidFill>
        </p:spPr>
        <p:txBody>
          <a:bodyPr wrap="none" rtlCol="0">
            <a:spAutoFit/>
          </a:bodyPr>
          <a:lstStyle/>
          <a:p>
            <a:r>
              <a:rPr lang="fr-FR" sz="1600" b="1" dirty="0"/>
              <a:t>- </a:t>
            </a:r>
            <a:r>
              <a:rPr lang="fr-FR" sz="1600" b="1" dirty="0" err="1"/>
              <a:t>recall</a:t>
            </a:r>
            <a:endParaRPr lang="fr-FR" sz="1600" b="1" dirty="0"/>
          </a:p>
          <a:p>
            <a:pPr>
              <a:buFontTx/>
              <a:buChar char="-"/>
            </a:pPr>
            <a:r>
              <a:rPr lang="fr-FR" sz="1600" b="1" dirty="0"/>
              <a:t> </a:t>
            </a:r>
            <a:r>
              <a:rPr lang="fr-FR" sz="1600" b="1" dirty="0" err="1"/>
              <a:t>recall</a:t>
            </a:r>
            <a:endParaRPr lang="fr-FR" sz="1600" b="1" dirty="0"/>
          </a:p>
          <a:p>
            <a:pPr>
              <a:buFontTx/>
              <a:buChar char="-"/>
            </a:pPr>
            <a:r>
              <a:rPr lang="fr-FR" sz="1600" b="1" dirty="0"/>
              <a:t> </a:t>
            </a:r>
            <a:r>
              <a:rPr lang="fr-FR" sz="1600" b="1" dirty="0" err="1"/>
              <a:t>higher</a:t>
            </a:r>
            <a:r>
              <a:rPr lang="fr-FR" sz="1600" b="1" dirty="0"/>
              <a:t> </a:t>
            </a:r>
            <a:r>
              <a:rPr lang="fr-FR" sz="1600" b="1" dirty="0" err="1"/>
              <a:t>recall</a:t>
            </a:r>
            <a:endParaRPr lang="fr-FR" sz="1600" b="1" dirty="0"/>
          </a:p>
          <a:p>
            <a:r>
              <a:rPr lang="fr-FR" sz="1600" b="1" dirty="0"/>
              <a:t>- mix </a:t>
            </a:r>
            <a:r>
              <a:rPr lang="fr-FR" sz="1600" b="1" dirty="0" err="1"/>
              <a:t>procedure</a:t>
            </a:r>
            <a:r>
              <a:rPr lang="fr-FR" sz="1600" b="1" dirty="0"/>
              <a:t> </a:t>
            </a:r>
            <a:r>
              <a:rPr lang="fr-FR" sz="1600" b="1" dirty="0" err="1"/>
              <a:t>learning</a:t>
            </a:r>
            <a:endParaRPr lang="fr-FR" sz="1600" b="1" dirty="0"/>
          </a:p>
        </p:txBody>
      </p:sp>
      <mc:AlternateContent xmlns:mc="http://schemas.openxmlformats.org/markup-compatibility/2006" xmlns:p14="http://schemas.microsoft.com/office/powerpoint/2010/main">
        <mc:Choice Requires="p14">
          <p:contentPart p14:bwMode="auto" r:id="rId2">
            <p14:nvContentPartPr>
              <p14:cNvPr id="10" name="Encre 9"/>
              <p14:cNvContentPartPr/>
              <p14:nvPr/>
            </p14:nvContentPartPr>
            <p14:xfrm>
              <a:off x="2650118" y="4282577"/>
              <a:ext cx="15696" cy="25920"/>
            </p14:xfrm>
          </p:contentPart>
        </mc:Choice>
        <mc:Fallback xmlns="">
          <p:pic>
            <p:nvPicPr>
              <p:cNvPr id="10" name="Encre 9"/>
              <p:cNvPicPr/>
              <p:nvPr/>
            </p:nvPicPr>
            <p:blipFill>
              <a:blip r:embed="rId9"/>
              <a:stretch>
                <a:fillRect/>
              </a:stretch>
            </p:blipFill>
            <p:spPr>
              <a:xfrm>
                <a:off x="2646630" y="4279026"/>
                <a:ext cx="22323" cy="32666"/>
              </a:xfrm>
              <a:prstGeom prst="rect">
                <a:avLst/>
              </a:prstGeom>
            </p:spPr>
          </p:pic>
        </mc:Fallback>
      </mc:AlternateContent>
      <p:sp>
        <p:nvSpPr>
          <p:cNvPr id="110" name="Forme libre 109"/>
          <p:cNvSpPr/>
          <p:nvPr/>
        </p:nvSpPr>
        <p:spPr>
          <a:xfrm>
            <a:off x="2552496" y="3373989"/>
            <a:ext cx="4215042" cy="1761972"/>
          </a:xfrm>
          <a:custGeom>
            <a:avLst/>
            <a:gdLst>
              <a:gd name="connsiteX0" fmla="*/ 0 w 4215042"/>
              <a:gd name="connsiteY0" fmla="*/ 0 h 2221617"/>
              <a:gd name="connsiteX1" fmla="*/ 1823910 w 4215042"/>
              <a:gd name="connsiteY1" fmla="*/ 2009724 h 2221617"/>
              <a:gd name="connsiteX2" fmla="*/ 3168616 w 4215042"/>
              <a:gd name="connsiteY2" fmla="*/ 1271359 h 2221617"/>
              <a:gd name="connsiteX3" fmla="*/ 4215042 w 4215042"/>
              <a:gd name="connsiteY3" fmla="*/ 767705 h 2221617"/>
              <a:gd name="connsiteX0" fmla="*/ 0 w 4215042"/>
              <a:gd name="connsiteY0" fmla="*/ 0 h 1761972"/>
              <a:gd name="connsiteX1" fmla="*/ 1598978 w 4215042"/>
              <a:gd name="connsiteY1" fmla="*/ 1550079 h 1761972"/>
              <a:gd name="connsiteX2" fmla="*/ 3168616 w 4215042"/>
              <a:gd name="connsiteY2" fmla="*/ 1271359 h 1761972"/>
              <a:gd name="connsiteX3" fmla="*/ 4215042 w 4215042"/>
              <a:gd name="connsiteY3" fmla="*/ 767705 h 1761972"/>
              <a:gd name="connsiteX0" fmla="*/ 0 w 4215042"/>
              <a:gd name="connsiteY0" fmla="*/ 0 h 1761972"/>
              <a:gd name="connsiteX1" fmla="*/ 1598978 w 4215042"/>
              <a:gd name="connsiteY1" fmla="*/ 1550079 h 1761972"/>
              <a:gd name="connsiteX2" fmla="*/ 3168616 w 4215042"/>
              <a:gd name="connsiteY2" fmla="*/ 1271359 h 1761972"/>
              <a:gd name="connsiteX3" fmla="*/ 4215042 w 4215042"/>
              <a:gd name="connsiteY3" fmla="*/ 767705 h 1761972"/>
              <a:gd name="connsiteX0" fmla="*/ 0 w 4215042"/>
              <a:gd name="connsiteY0" fmla="*/ 0 h 1761972"/>
              <a:gd name="connsiteX1" fmla="*/ 1598978 w 4215042"/>
              <a:gd name="connsiteY1" fmla="*/ 1550079 h 1761972"/>
              <a:gd name="connsiteX2" fmla="*/ 3168616 w 4215042"/>
              <a:gd name="connsiteY2" fmla="*/ 1271359 h 1761972"/>
              <a:gd name="connsiteX3" fmla="*/ 4215042 w 4215042"/>
              <a:gd name="connsiteY3" fmla="*/ 767705 h 1761972"/>
              <a:gd name="connsiteX0" fmla="*/ 0 w 4215042"/>
              <a:gd name="connsiteY0" fmla="*/ 0 h 1761972"/>
              <a:gd name="connsiteX1" fmla="*/ 1388714 w 4215042"/>
              <a:gd name="connsiteY1" fmla="*/ 1550079 h 1761972"/>
              <a:gd name="connsiteX2" fmla="*/ 3168616 w 4215042"/>
              <a:gd name="connsiteY2" fmla="*/ 1271359 h 1761972"/>
              <a:gd name="connsiteX3" fmla="*/ 4215042 w 4215042"/>
              <a:gd name="connsiteY3" fmla="*/ 767705 h 1761972"/>
            </a:gdLst>
            <a:ahLst/>
            <a:cxnLst>
              <a:cxn ang="0">
                <a:pos x="connsiteX0" y="connsiteY0"/>
              </a:cxn>
              <a:cxn ang="0">
                <a:pos x="connsiteX1" y="connsiteY1"/>
              </a:cxn>
              <a:cxn ang="0">
                <a:pos x="connsiteX2" y="connsiteY2"/>
              </a:cxn>
              <a:cxn ang="0">
                <a:pos x="connsiteX3" y="connsiteY3"/>
              </a:cxn>
            </a:cxnLst>
            <a:rect l="l" t="t" r="r" b="b"/>
            <a:pathLst>
              <a:path w="4215042" h="1761972">
                <a:moveTo>
                  <a:pt x="0" y="0"/>
                </a:moveTo>
                <a:cubicBezTo>
                  <a:pt x="711471" y="864686"/>
                  <a:pt x="591670" y="1186601"/>
                  <a:pt x="1388714" y="1550079"/>
                </a:cubicBezTo>
                <a:cubicBezTo>
                  <a:pt x="1916817" y="1761972"/>
                  <a:pt x="2697561" y="1401755"/>
                  <a:pt x="3168616" y="1271359"/>
                </a:cubicBezTo>
                <a:cubicBezTo>
                  <a:pt x="3639671" y="1140963"/>
                  <a:pt x="3891090" y="916030"/>
                  <a:pt x="4215042" y="767705"/>
                </a:cubicBezTo>
              </a:path>
            </a:pathLst>
          </a:custGeom>
          <a:ln w="31750" cmpd="dbl">
            <a:solidFill>
              <a:srgbClr val="008000"/>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2000"/>
                                        <p:tgtEl>
                                          <p:spTgt spid="6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1000"/>
                                        <p:tgtEl>
                                          <p:spTgt spid="7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up)">
                                      <p:cBhvr>
                                        <p:cTn id="16" dur="3000"/>
                                        <p:tgtEl>
                                          <p:spTgt spid="82"/>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1000"/>
                                        <p:tgtEl>
                                          <p:spTgt spid="8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wipe(up)">
                                      <p:cBhvr>
                                        <p:cTn id="25" dur="2000"/>
                                        <p:tgtEl>
                                          <p:spTgt spid="9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fade">
                                      <p:cBhvr>
                                        <p:cTn id="30" dur="2000"/>
                                        <p:tgtEl>
                                          <p:spTgt spid="99"/>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wipe(left)">
                                      <p:cBhvr>
                                        <p:cTn id="34" dur="2000"/>
                                        <p:tgtEl>
                                          <p:spTgt spid="10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fade">
                                      <p:cBhvr>
                                        <p:cTn id="39" dur="1000"/>
                                        <p:tgtEl>
                                          <p:spTgt spid="97"/>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wipe(down)">
                                      <p:cBhvr>
                                        <p:cTn id="43" dur="2000"/>
                                        <p:tgtEl>
                                          <p:spTgt spid="93"/>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fade">
                                      <p:cBhvr>
                                        <p:cTn id="47" dur="1000"/>
                                        <p:tgtEl>
                                          <p:spTgt spid="95"/>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wipe(down)">
                                      <p:cBhvr>
                                        <p:cTn id="51" dur="1000"/>
                                        <p:tgtEl>
                                          <p:spTgt spid="9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10"/>
                                        </p:tgtEl>
                                        <p:attrNameLst>
                                          <p:attrName>style.visibility</p:attrName>
                                        </p:attrNameLst>
                                      </p:cBhvr>
                                      <p:to>
                                        <p:strVal val="visible"/>
                                      </p:to>
                                    </p:set>
                                    <p:animEffect transition="in" filter="wipe(left)">
                                      <p:cBhvr>
                                        <p:cTn id="54" dur="1000"/>
                                        <p:tgtEl>
                                          <p:spTgt spid="1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2000"/>
                                        <p:tgtEl>
                                          <p:spTgt spid="77"/>
                                        </p:tgtEl>
                                      </p:cBhvr>
                                    </p:animEffect>
                                  </p:childTnLst>
                                </p:cTn>
                              </p:par>
                            </p:childTnLst>
                          </p:cTn>
                        </p:par>
                        <p:par>
                          <p:cTn id="60" fill="hold">
                            <p:stCondLst>
                              <p:cond delay="2000"/>
                            </p:stCondLst>
                            <p:childTnLst>
                              <p:par>
                                <p:cTn id="61" presetID="22" presetClass="entr" presetSubtype="4" fill="hold" grpId="0" nodeType="after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wipe(down)">
                                      <p:cBhvr>
                                        <p:cTn id="63" dur="2000"/>
                                        <p:tgtEl>
                                          <p:spTgt spid="75"/>
                                        </p:tgtEl>
                                      </p:cBhvr>
                                    </p:animEffect>
                                  </p:childTnLst>
                                </p:cTn>
                              </p:par>
                            </p:childTnLst>
                          </p:cTn>
                        </p:par>
                        <p:par>
                          <p:cTn id="64" fill="hold">
                            <p:stCondLst>
                              <p:cond delay="4000"/>
                            </p:stCondLst>
                            <p:childTnLst>
                              <p:par>
                                <p:cTn id="65" presetID="10" presetClass="entr" presetSubtype="0" fill="hold" grpId="0" nodeType="after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fade">
                                      <p:cBhvr>
                                        <p:cTn id="67" dur="1000"/>
                                        <p:tgtEl>
                                          <p:spTgt spid="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wipe(right)">
                                      <p:cBhvr>
                                        <p:cTn id="72" dur="2000"/>
                                        <p:tgtEl>
                                          <p:spTgt spid="83"/>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2000"/>
                                        <p:tgtEl>
                                          <p:spTgt spid="5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2000"/>
                                        <p:tgtEl>
                                          <p:spTgt spid="54"/>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wipe(up)">
                                      <p:cBhvr>
                                        <p:cTn id="81" dur="2000"/>
                                        <p:tgtEl>
                                          <p:spTgt spid="8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86"/>
                                        </p:tgtEl>
                                        <p:attrNameLst>
                                          <p:attrName>style.visibility</p:attrName>
                                        </p:attrNameLst>
                                      </p:cBhvr>
                                      <p:to>
                                        <p:strVal val="visible"/>
                                      </p:to>
                                    </p:set>
                                    <p:animEffect transition="in" filter="fade">
                                      <p:cBhvr>
                                        <p:cTn id="86" dur="2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75" grpId="0" animBg="1"/>
      <p:bldP spid="77" grpId="0" animBg="1"/>
      <p:bldP spid="73" grpId="0" animBg="1"/>
      <p:bldP spid="67" grpId="0" animBg="1"/>
      <p:bldP spid="82" grpId="0" animBg="1"/>
      <p:bldP spid="84" grpId="0" animBg="1"/>
      <p:bldP spid="86" grpId="0" animBg="1"/>
      <p:bldP spid="87" grpId="0" animBg="1"/>
      <p:bldP spid="88" grpId="0" animBg="1"/>
      <p:bldP spid="93" grpId="0" animBg="1"/>
      <p:bldP spid="95" grpId="0" animBg="1"/>
      <p:bldP spid="96" grpId="0" animBg="1"/>
      <p:bldP spid="97" grpId="0" animBg="1"/>
      <p:bldP spid="98" grpId="0" animBg="1"/>
      <p:bldP spid="99" grpId="0" animBg="1"/>
      <p:bldP spid="100" grpId="0" animBg="1"/>
      <p:bldP spid="1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Rectangle à coins arrondis 45"/>
          <p:cNvSpPr/>
          <p:nvPr/>
        </p:nvSpPr>
        <p:spPr bwMode="auto">
          <a:xfrm>
            <a:off x="1065479" y="628159"/>
            <a:ext cx="7013048" cy="4055166"/>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4"/>
          <p:cNvSpPr>
            <a:spLocks noChangeArrowheads="1"/>
          </p:cNvSpPr>
          <p:nvPr/>
        </p:nvSpPr>
        <p:spPr bwMode="auto">
          <a:xfrm>
            <a:off x="5160400" y="917150"/>
            <a:ext cx="1343770" cy="3082387"/>
          </a:xfrm>
          <a:prstGeom prst="rect">
            <a:avLst/>
          </a:prstGeom>
          <a:solidFill>
            <a:schemeClr val="bg1">
              <a:lumMod val="65000"/>
              <a:alpha val="95000"/>
            </a:schemeClr>
          </a:solidFill>
          <a:ln w="9525">
            <a:solidFill>
              <a:srgbClr val="000000"/>
            </a:solidFill>
            <a:miter lim="800000"/>
            <a:headEnd/>
            <a:tailEnd/>
          </a:ln>
        </p:spPr>
        <p:txBody>
          <a:bodyPr/>
          <a:lstStyle/>
          <a:p>
            <a:pPr>
              <a:defRPr/>
            </a:pPr>
            <a:endParaRPr lang="en-GB" sz="1500">
              <a:latin typeface="Calibri" pitchFamily="34" charset="0"/>
            </a:endParaRPr>
          </a:p>
        </p:txBody>
      </p:sp>
      <p:sp>
        <p:nvSpPr>
          <p:cNvPr id="3" name="ZoneTexte 2"/>
          <p:cNvSpPr txBox="1"/>
          <p:nvPr/>
        </p:nvSpPr>
        <p:spPr>
          <a:xfrm>
            <a:off x="1885950" y="7371"/>
            <a:ext cx="5348288" cy="461665"/>
          </a:xfrm>
          <a:prstGeom prst="rect">
            <a:avLst/>
          </a:prstGeom>
          <a:noFill/>
        </p:spPr>
        <p:txBody>
          <a:bodyPr>
            <a:spAutoFit/>
          </a:bodyPr>
          <a:lstStyle/>
          <a:p>
            <a:pPr algn="ctr" eaLnBrk="0" hangingPunct="0">
              <a:defRPr/>
            </a:pPr>
            <a:r>
              <a:rPr lang="en-GB" sz="2400" b="1" cap="all" dirty="0">
                <a:solidFill>
                  <a:schemeClr val="bg1"/>
                </a:solidFill>
              </a:rPr>
              <a:t> </a:t>
            </a:r>
            <a:r>
              <a:rPr lang="en-GB" sz="2400" b="1" dirty="0">
                <a:solidFill>
                  <a:schemeClr val="bg1"/>
                </a:solidFill>
              </a:rPr>
              <a:t>Interplay among the co-regulators</a:t>
            </a:r>
            <a:endParaRPr lang="en-GB" sz="2400" b="1" cap="all" dirty="0">
              <a:solidFill>
                <a:schemeClr val="bg1"/>
              </a:solidFill>
            </a:endParaRPr>
          </a:p>
        </p:txBody>
      </p:sp>
      <p:sp>
        <p:nvSpPr>
          <p:cNvPr id="15367" name="Line 13"/>
          <p:cNvSpPr>
            <a:spLocks noChangeShapeType="1"/>
          </p:cNvSpPr>
          <p:nvPr/>
        </p:nvSpPr>
        <p:spPr bwMode="auto">
          <a:xfrm>
            <a:off x="3922807" y="2424776"/>
            <a:ext cx="1109576" cy="1588"/>
          </a:xfrm>
          <a:prstGeom prst="line">
            <a:avLst/>
          </a:prstGeom>
          <a:noFill/>
          <a:ln w="9525">
            <a:solidFill>
              <a:schemeClr val="tx1"/>
            </a:solidFill>
            <a:round/>
            <a:headEnd/>
            <a:tailEnd type="stealth" w="lg" len="lg"/>
          </a:ln>
        </p:spPr>
        <p:txBody>
          <a:bodyPr/>
          <a:lstStyle/>
          <a:p>
            <a:endParaRPr lang="fr-FR"/>
          </a:p>
        </p:txBody>
      </p:sp>
      <p:sp>
        <p:nvSpPr>
          <p:cNvPr id="15369" name="Line 15"/>
          <p:cNvSpPr>
            <a:spLocks noChangeShapeType="1"/>
          </p:cNvSpPr>
          <p:nvPr/>
        </p:nvSpPr>
        <p:spPr bwMode="auto">
          <a:xfrm>
            <a:off x="3087920" y="1780127"/>
            <a:ext cx="1368000" cy="1588"/>
          </a:xfrm>
          <a:prstGeom prst="line">
            <a:avLst/>
          </a:prstGeom>
          <a:noFill/>
          <a:ln w="9525">
            <a:solidFill>
              <a:schemeClr val="tx1"/>
            </a:solidFill>
            <a:round/>
            <a:headEnd/>
            <a:tailEnd type="stealth" w="lg" len="lg"/>
          </a:ln>
        </p:spPr>
        <p:txBody>
          <a:bodyPr/>
          <a:lstStyle/>
          <a:p>
            <a:endParaRPr lang="fr-FR"/>
          </a:p>
        </p:txBody>
      </p:sp>
      <p:sp>
        <p:nvSpPr>
          <p:cNvPr id="15371" name="Line 17"/>
          <p:cNvSpPr>
            <a:spLocks noChangeShapeType="1"/>
          </p:cNvSpPr>
          <p:nvPr/>
        </p:nvSpPr>
        <p:spPr bwMode="auto">
          <a:xfrm>
            <a:off x="3668365" y="2964132"/>
            <a:ext cx="1109576" cy="0"/>
          </a:xfrm>
          <a:prstGeom prst="line">
            <a:avLst/>
          </a:prstGeom>
          <a:noFill/>
          <a:ln w="9525">
            <a:solidFill>
              <a:schemeClr val="tx1"/>
            </a:solidFill>
            <a:round/>
            <a:headEnd/>
            <a:tailEnd type="stealth" w="lg" len="lg"/>
          </a:ln>
        </p:spPr>
        <p:txBody>
          <a:bodyPr/>
          <a:lstStyle/>
          <a:p>
            <a:endParaRPr lang="fr-FR"/>
          </a:p>
        </p:txBody>
      </p:sp>
      <p:sp>
        <p:nvSpPr>
          <p:cNvPr id="15372" name="Oval 20"/>
          <p:cNvSpPr>
            <a:spLocks noChangeArrowheads="1"/>
          </p:cNvSpPr>
          <p:nvPr/>
        </p:nvSpPr>
        <p:spPr bwMode="auto">
          <a:xfrm>
            <a:off x="4456660" y="3477182"/>
            <a:ext cx="185724" cy="158750"/>
          </a:xfrm>
          <a:prstGeom prst="ellipse">
            <a:avLst/>
          </a:prstGeom>
          <a:solidFill>
            <a:schemeClr val="accent2">
              <a:lumMod val="40000"/>
              <a:lumOff val="60000"/>
            </a:schemeClr>
          </a:solidFill>
          <a:ln w="9525">
            <a:solidFill>
              <a:srgbClr val="000000"/>
            </a:solidFill>
            <a:round/>
            <a:headEnd/>
            <a:tailEnd/>
          </a:ln>
        </p:spPr>
        <p:txBody>
          <a:bodyPr/>
          <a:lstStyle/>
          <a:p>
            <a:endParaRPr lang="en-GB" sz="1500">
              <a:latin typeface="Calibri" pitchFamily="34" charset="0"/>
            </a:endParaRPr>
          </a:p>
        </p:txBody>
      </p:sp>
      <p:sp>
        <p:nvSpPr>
          <p:cNvPr id="15373" name="Line 22"/>
          <p:cNvSpPr>
            <a:spLocks noChangeShapeType="1"/>
          </p:cNvSpPr>
          <p:nvPr/>
        </p:nvSpPr>
        <p:spPr bwMode="auto">
          <a:xfrm>
            <a:off x="3894234" y="3588293"/>
            <a:ext cx="504000" cy="1588"/>
          </a:xfrm>
          <a:prstGeom prst="line">
            <a:avLst/>
          </a:prstGeom>
          <a:noFill/>
          <a:ln w="9525">
            <a:solidFill>
              <a:schemeClr val="tx1"/>
            </a:solidFill>
            <a:round/>
            <a:headEnd/>
            <a:tailEnd type="stealth" w="lg" len="lg"/>
          </a:ln>
        </p:spPr>
        <p:txBody>
          <a:bodyPr/>
          <a:lstStyle/>
          <a:p>
            <a:endParaRPr lang="fr-FR"/>
          </a:p>
        </p:txBody>
      </p:sp>
      <p:sp>
        <p:nvSpPr>
          <p:cNvPr id="15374" name="Ellipse 32"/>
          <p:cNvSpPr>
            <a:spLocks noChangeArrowheads="1"/>
          </p:cNvSpPr>
          <p:nvPr/>
        </p:nvSpPr>
        <p:spPr bwMode="auto">
          <a:xfrm>
            <a:off x="2994191" y="3431158"/>
            <a:ext cx="906393" cy="439737"/>
          </a:xfrm>
          <a:prstGeom prst="ellipse">
            <a:avLst/>
          </a:prstGeom>
          <a:solidFill>
            <a:schemeClr val="bg1">
              <a:lumMod val="65000"/>
              <a:alpha val="96861"/>
            </a:schemeClr>
          </a:solidFill>
          <a:ln w="9525" algn="ctr">
            <a:solidFill>
              <a:schemeClr val="tx1"/>
            </a:solidFill>
            <a:round/>
            <a:headEnd/>
            <a:tailEnd/>
          </a:ln>
        </p:spPr>
        <p:txBody>
          <a:bodyPr anchor="ctr"/>
          <a:lstStyle/>
          <a:p>
            <a:pPr algn="ctr"/>
            <a:endParaRPr lang="en-GB" sz="1500"/>
          </a:p>
        </p:txBody>
      </p:sp>
      <p:sp>
        <p:nvSpPr>
          <p:cNvPr id="15375" name="Ellipse 33"/>
          <p:cNvSpPr>
            <a:spLocks noChangeArrowheads="1"/>
          </p:cNvSpPr>
          <p:nvPr/>
        </p:nvSpPr>
        <p:spPr bwMode="auto">
          <a:xfrm>
            <a:off x="2684090" y="2787748"/>
            <a:ext cx="906393" cy="292100"/>
          </a:xfrm>
          <a:prstGeom prst="ellipse">
            <a:avLst/>
          </a:prstGeom>
          <a:solidFill>
            <a:schemeClr val="bg2">
              <a:lumMod val="50000"/>
              <a:alpha val="96861"/>
            </a:schemeClr>
          </a:solidFill>
          <a:ln w="9525" algn="ctr">
            <a:solidFill>
              <a:schemeClr val="tx1"/>
            </a:solidFill>
            <a:round/>
            <a:headEnd/>
            <a:tailEnd/>
          </a:ln>
        </p:spPr>
        <p:txBody>
          <a:bodyPr anchor="ctr"/>
          <a:lstStyle/>
          <a:p>
            <a:pPr algn="ctr"/>
            <a:endParaRPr lang="en-GB" sz="1500"/>
          </a:p>
        </p:txBody>
      </p:sp>
      <p:sp>
        <p:nvSpPr>
          <p:cNvPr id="15376" name="Ellipse 34"/>
          <p:cNvSpPr>
            <a:spLocks noChangeArrowheads="1"/>
          </p:cNvSpPr>
          <p:nvPr/>
        </p:nvSpPr>
        <p:spPr bwMode="auto">
          <a:xfrm>
            <a:off x="2063888" y="1592664"/>
            <a:ext cx="906393" cy="366713"/>
          </a:xfrm>
          <a:prstGeom prst="ellipse">
            <a:avLst/>
          </a:prstGeom>
          <a:solidFill>
            <a:schemeClr val="bg2">
              <a:lumMod val="75000"/>
              <a:alpha val="96861"/>
            </a:schemeClr>
          </a:solidFill>
          <a:ln w="9525" algn="ctr">
            <a:solidFill>
              <a:schemeClr val="tx1"/>
            </a:solidFill>
            <a:round/>
            <a:headEnd/>
            <a:tailEnd/>
          </a:ln>
        </p:spPr>
        <p:txBody>
          <a:bodyPr anchor="ctr"/>
          <a:lstStyle/>
          <a:p>
            <a:pPr algn="ctr"/>
            <a:endParaRPr lang="en-GB" sz="1500"/>
          </a:p>
        </p:txBody>
      </p:sp>
      <p:sp>
        <p:nvSpPr>
          <p:cNvPr id="15377" name="Ellipse 35"/>
          <p:cNvSpPr>
            <a:spLocks noChangeArrowheads="1"/>
          </p:cNvSpPr>
          <p:nvPr/>
        </p:nvSpPr>
        <p:spPr bwMode="auto">
          <a:xfrm>
            <a:off x="2994191" y="2169189"/>
            <a:ext cx="906393" cy="439737"/>
          </a:xfrm>
          <a:prstGeom prst="ellipse">
            <a:avLst/>
          </a:prstGeom>
          <a:solidFill>
            <a:schemeClr val="bg2">
              <a:lumMod val="90000"/>
              <a:alpha val="96861"/>
            </a:schemeClr>
          </a:solidFill>
          <a:ln w="9525" algn="ctr">
            <a:solidFill>
              <a:schemeClr val="tx1"/>
            </a:solidFill>
            <a:round/>
            <a:headEnd/>
            <a:tailEnd/>
          </a:ln>
        </p:spPr>
        <p:txBody>
          <a:bodyPr anchor="ctr"/>
          <a:lstStyle/>
          <a:p>
            <a:pPr algn="ctr"/>
            <a:endParaRPr lang="en-GB" sz="1500"/>
          </a:p>
        </p:txBody>
      </p:sp>
      <p:sp>
        <p:nvSpPr>
          <p:cNvPr id="15378" name="ZoneTexte 58"/>
          <p:cNvSpPr txBox="1">
            <a:spLocks noChangeArrowheads="1"/>
          </p:cNvSpPr>
          <p:nvPr/>
        </p:nvSpPr>
        <p:spPr bwMode="auto">
          <a:xfrm rot="20555172">
            <a:off x="5316699" y="1306674"/>
            <a:ext cx="1044494" cy="307777"/>
          </a:xfrm>
          <a:prstGeom prst="rect">
            <a:avLst/>
          </a:prstGeom>
          <a:noFill/>
          <a:ln w="9525">
            <a:noFill/>
            <a:miter lim="800000"/>
            <a:headEnd/>
            <a:tailEnd/>
          </a:ln>
        </p:spPr>
        <p:txBody>
          <a:bodyPr>
            <a:spAutoFit/>
          </a:bodyPr>
          <a:lstStyle/>
          <a:p>
            <a:r>
              <a:rPr lang="en-GB" sz="1400" dirty="0">
                <a:solidFill>
                  <a:srgbClr val="FF0000"/>
                </a:solidFill>
                <a:latin typeface="Calibri" pitchFamily="34" charset="0"/>
              </a:rPr>
              <a:t>Fracture</a:t>
            </a:r>
          </a:p>
        </p:txBody>
      </p:sp>
      <p:sp>
        <p:nvSpPr>
          <p:cNvPr id="15379" name="Oval 20"/>
          <p:cNvSpPr>
            <a:spLocks noChangeArrowheads="1"/>
          </p:cNvSpPr>
          <p:nvPr/>
        </p:nvSpPr>
        <p:spPr bwMode="auto">
          <a:xfrm>
            <a:off x="4812793" y="2875204"/>
            <a:ext cx="339655" cy="98615"/>
          </a:xfrm>
          <a:prstGeom prst="ellipse">
            <a:avLst/>
          </a:prstGeom>
          <a:solidFill>
            <a:schemeClr val="accent3">
              <a:lumMod val="40000"/>
              <a:lumOff val="60000"/>
            </a:schemeClr>
          </a:solidFill>
          <a:ln w="9525">
            <a:solidFill>
              <a:srgbClr val="000000"/>
            </a:solidFill>
            <a:round/>
            <a:headEnd/>
            <a:tailEnd/>
          </a:ln>
        </p:spPr>
        <p:txBody>
          <a:bodyPr/>
          <a:lstStyle/>
          <a:p>
            <a:endParaRPr lang="en-GB" sz="1400">
              <a:latin typeface="Calibri" pitchFamily="34" charset="0"/>
            </a:endParaRPr>
          </a:p>
        </p:txBody>
      </p:sp>
      <p:sp>
        <p:nvSpPr>
          <p:cNvPr id="15380" name="Oval 20"/>
          <p:cNvSpPr>
            <a:spLocks noChangeArrowheads="1"/>
          </p:cNvSpPr>
          <p:nvPr/>
        </p:nvSpPr>
        <p:spPr bwMode="auto">
          <a:xfrm>
            <a:off x="4524908" y="1703969"/>
            <a:ext cx="643443" cy="124885"/>
          </a:xfrm>
          <a:prstGeom prst="ellipse">
            <a:avLst/>
          </a:prstGeom>
          <a:solidFill>
            <a:schemeClr val="accent4">
              <a:lumMod val="75000"/>
            </a:schemeClr>
          </a:solidFill>
          <a:ln w="9525">
            <a:solidFill>
              <a:srgbClr val="000000"/>
            </a:solidFill>
            <a:round/>
            <a:headEnd/>
            <a:tailEnd/>
          </a:ln>
        </p:spPr>
        <p:txBody>
          <a:bodyPr/>
          <a:lstStyle/>
          <a:p>
            <a:endParaRPr lang="en-GB" sz="1400">
              <a:latin typeface="Calibri" pitchFamily="34" charset="0"/>
            </a:endParaRPr>
          </a:p>
        </p:txBody>
      </p:sp>
      <p:sp>
        <p:nvSpPr>
          <p:cNvPr id="15381" name="Oval 20"/>
          <p:cNvSpPr>
            <a:spLocks noChangeArrowheads="1"/>
          </p:cNvSpPr>
          <p:nvPr/>
        </p:nvSpPr>
        <p:spPr bwMode="auto">
          <a:xfrm>
            <a:off x="5057654" y="2327939"/>
            <a:ext cx="185723" cy="160337"/>
          </a:xfrm>
          <a:prstGeom prst="ellipse">
            <a:avLst/>
          </a:prstGeom>
          <a:solidFill>
            <a:schemeClr val="accent4">
              <a:lumMod val="40000"/>
              <a:lumOff val="60000"/>
            </a:schemeClr>
          </a:solidFill>
          <a:ln w="9525">
            <a:solidFill>
              <a:srgbClr val="000000"/>
            </a:solidFill>
            <a:round/>
            <a:headEnd/>
            <a:tailEnd/>
          </a:ln>
        </p:spPr>
        <p:txBody>
          <a:bodyPr/>
          <a:lstStyle/>
          <a:p>
            <a:endParaRPr lang="en-GB" sz="1400">
              <a:latin typeface="Calibri" pitchFamily="34" charset="0"/>
            </a:endParaRPr>
          </a:p>
        </p:txBody>
      </p:sp>
      <p:sp>
        <p:nvSpPr>
          <p:cNvPr id="15382" name="ZoneTexte 48"/>
          <p:cNvSpPr txBox="1">
            <a:spLocks noChangeArrowheads="1"/>
          </p:cNvSpPr>
          <p:nvPr/>
        </p:nvSpPr>
        <p:spPr bwMode="auto">
          <a:xfrm>
            <a:off x="3951482" y="3917275"/>
            <a:ext cx="1320227" cy="584775"/>
          </a:xfrm>
          <a:prstGeom prst="rect">
            <a:avLst/>
          </a:prstGeom>
          <a:noFill/>
          <a:ln w="9525">
            <a:noFill/>
            <a:miter lim="800000"/>
            <a:headEnd/>
            <a:tailEnd/>
          </a:ln>
        </p:spPr>
        <p:txBody>
          <a:bodyPr wrap="square">
            <a:spAutoFit/>
          </a:bodyPr>
          <a:lstStyle/>
          <a:p>
            <a:pPr algn="ctr"/>
            <a:r>
              <a:rPr lang="en-GB" sz="1600" dirty="0">
                <a:solidFill>
                  <a:schemeClr val="bg1"/>
                </a:solidFill>
                <a:latin typeface="Calibri" pitchFamily="34" charset="0"/>
              </a:rPr>
              <a:t>CR procedures</a:t>
            </a:r>
          </a:p>
        </p:txBody>
      </p:sp>
      <p:sp>
        <p:nvSpPr>
          <p:cNvPr id="15383" name="ZoneTexte 37"/>
          <p:cNvSpPr txBox="1">
            <a:spLocks noChangeArrowheads="1"/>
          </p:cNvSpPr>
          <p:nvPr/>
        </p:nvSpPr>
        <p:spPr bwMode="auto">
          <a:xfrm>
            <a:off x="2360869" y="1614105"/>
            <a:ext cx="514310" cy="219075"/>
          </a:xfrm>
          <a:prstGeom prst="rect">
            <a:avLst/>
          </a:prstGeom>
          <a:noFill/>
          <a:ln w="9525">
            <a:noFill/>
            <a:miter lim="800000"/>
            <a:headEnd/>
            <a:tailEnd/>
          </a:ln>
        </p:spPr>
        <p:txBody>
          <a:bodyPr>
            <a:spAutoFit/>
          </a:bodyPr>
          <a:lstStyle/>
          <a:p>
            <a:pPr algn="just"/>
            <a:r>
              <a:rPr lang="en-GB" sz="1400" dirty="0">
                <a:latin typeface="Calibri" pitchFamily="34" charset="0"/>
              </a:rPr>
              <a:t>CR'</a:t>
            </a:r>
          </a:p>
        </p:txBody>
      </p:sp>
      <p:sp>
        <p:nvSpPr>
          <p:cNvPr id="15384" name="ZoneTexte 38"/>
          <p:cNvSpPr txBox="1">
            <a:spLocks noChangeArrowheads="1"/>
          </p:cNvSpPr>
          <p:nvPr/>
        </p:nvSpPr>
        <p:spPr bwMode="auto">
          <a:xfrm>
            <a:off x="3186264" y="3521618"/>
            <a:ext cx="563518" cy="219075"/>
          </a:xfrm>
          <a:prstGeom prst="rect">
            <a:avLst/>
          </a:prstGeom>
          <a:noFill/>
          <a:ln w="9525">
            <a:noFill/>
            <a:miter lim="800000"/>
            <a:headEnd/>
            <a:tailEnd/>
          </a:ln>
        </p:spPr>
        <p:txBody>
          <a:bodyPr>
            <a:spAutoFit/>
          </a:bodyPr>
          <a:lstStyle/>
          <a:p>
            <a:pPr algn="just"/>
            <a:r>
              <a:rPr lang="fr-FR" sz="1400">
                <a:latin typeface="Calibri" pitchFamily="34" charset="0"/>
              </a:rPr>
              <a:t>CR</a:t>
            </a:r>
          </a:p>
        </p:txBody>
      </p:sp>
      <p:sp>
        <p:nvSpPr>
          <p:cNvPr id="15386" name="ZoneTexte 114"/>
          <p:cNvSpPr txBox="1">
            <a:spLocks noChangeArrowheads="1"/>
          </p:cNvSpPr>
          <p:nvPr/>
        </p:nvSpPr>
        <p:spPr bwMode="auto">
          <a:xfrm>
            <a:off x="2281988" y="4132952"/>
            <a:ext cx="1325459" cy="338554"/>
          </a:xfrm>
          <a:prstGeom prst="rect">
            <a:avLst/>
          </a:prstGeom>
          <a:noFill/>
          <a:ln w="9525">
            <a:noFill/>
            <a:miter lim="800000"/>
            <a:headEnd/>
            <a:tailEnd/>
          </a:ln>
        </p:spPr>
        <p:txBody>
          <a:bodyPr>
            <a:spAutoFit/>
          </a:bodyPr>
          <a:lstStyle/>
          <a:p>
            <a:pPr algn="ctr"/>
            <a:r>
              <a:rPr lang="en-GB" sz="1600" dirty="0">
                <a:solidFill>
                  <a:schemeClr val="bg1"/>
                </a:solidFill>
                <a:latin typeface="Calibri" pitchFamily="34" charset="0"/>
              </a:rPr>
              <a:t>Co-regulators</a:t>
            </a:r>
          </a:p>
        </p:txBody>
      </p:sp>
      <p:sp>
        <p:nvSpPr>
          <p:cNvPr id="15391" name="ZoneTexte 112"/>
          <p:cNvSpPr txBox="1">
            <a:spLocks noChangeArrowheads="1"/>
          </p:cNvSpPr>
          <p:nvPr/>
        </p:nvSpPr>
        <p:spPr bwMode="auto">
          <a:xfrm>
            <a:off x="6548728" y="3923118"/>
            <a:ext cx="1076242" cy="584776"/>
          </a:xfrm>
          <a:prstGeom prst="rect">
            <a:avLst/>
          </a:prstGeom>
          <a:noFill/>
          <a:ln w="9525">
            <a:noFill/>
            <a:miter lim="800000"/>
            <a:headEnd/>
            <a:tailEnd/>
          </a:ln>
        </p:spPr>
        <p:txBody>
          <a:bodyPr>
            <a:spAutoFit/>
          </a:bodyPr>
          <a:lstStyle/>
          <a:p>
            <a:pPr algn="ctr"/>
            <a:r>
              <a:rPr lang="en-GB" sz="1600" dirty="0">
                <a:solidFill>
                  <a:schemeClr val="bg1"/>
                </a:solidFill>
                <a:latin typeface="Calibri" pitchFamily="34" charset="0"/>
              </a:rPr>
              <a:t>Operative</a:t>
            </a:r>
          </a:p>
          <a:p>
            <a:pPr algn="ctr"/>
            <a:r>
              <a:rPr lang="en-GB" sz="1600" dirty="0">
                <a:solidFill>
                  <a:schemeClr val="bg1"/>
                </a:solidFill>
                <a:latin typeface="Calibri" pitchFamily="34" charset="0"/>
              </a:rPr>
              <a:t>procedure</a:t>
            </a:r>
          </a:p>
        </p:txBody>
      </p:sp>
      <p:sp>
        <p:nvSpPr>
          <p:cNvPr id="15392" name="ZoneTexte 38"/>
          <p:cNvSpPr txBox="1">
            <a:spLocks noChangeArrowheads="1"/>
          </p:cNvSpPr>
          <p:nvPr/>
        </p:nvSpPr>
        <p:spPr bwMode="auto">
          <a:xfrm>
            <a:off x="5201826" y="4157518"/>
            <a:ext cx="1345513" cy="336550"/>
          </a:xfrm>
          <a:prstGeom prst="rect">
            <a:avLst/>
          </a:prstGeom>
          <a:noFill/>
          <a:ln w="9525">
            <a:noFill/>
            <a:miter lim="800000"/>
            <a:headEnd/>
            <a:tailEnd/>
          </a:ln>
        </p:spPr>
        <p:txBody>
          <a:bodyPr>
            <a:spAutoFit/>
          </a:bodyPr>
          <a:lstStyle/>
          <a:p>
            <a:pPr algn="ctr"/>
            <a:r>
              <a:rPr lang="en-GB" sz="1600" dirty="0">
                <a:solidFill>
                  <a:schemeClr val="bg1"/>
                </a:solidFill>
                <a:latin typeface="Calibri" pitchFamily="34" charset="0"/>
              </a:rPr>
              <a:t> Interplay </a:t>
            </a:r>
          </a:p>
        </p:txBody>
      </p:sp>
      <p:grpSp>
        <p:nvGrpSpPr>
          <p:cNvPr id="2" name="Groupe 51"/>
          <p:cNvGrpSpPr/>
          <p:nvPr/>
        </p:nvGrpSpPr>
        <p:grpSpPr>
          <a:xfrm>
            <a:off x="5350141" y="2414992"/>
            <a:ext cx="1916226" cy="958850"/>
            <a:chOff x="5199063" y="3257799"/>
            <a:chExt cx="1916226" cy="958850"/>
          </a:xfrm>
        </p:grpSpPr>
        <p:sp>
          <p:nvSpPr>
            <p:cNvPr id="15390" name="Oval 10"/>
            <p:cNvSpPr>
              <a:spLocks noChangeArrowheads="1"/>
            </p:cNvSpPr>
            <p:nvPr/>
          </p:nvSpPr>
          <p:spPr bwMode="auto">
            <a:xfrm>
              <a:off x="6864272" y="3431900"/>
              <a:ext cx="251017" cy="109621"/>
            </a:xfrm>
            <a:prstGeom prst="ellipse">
              <a:avLst/>
            </a:prstGeom>
            <a:solidFill>
              <a:schemeClr val="bg1"/>
            </a:solidFill>
            <a:ln w="9525">
              <a:solidFill>
                <a:srgbClr val="000000"/>
              </a:solidFill>
              <a:round/>
              <a:headEnd/>
              <a:tailEnd/>
            </a:ln>
          </p:spPr>
          <p:txBody>
            <a:bodyPr/>
            <a:lstStyle/>
            <a:p>
              <a:endParaRPr lang="en-GB" sz="1500">
                <a:latin typeface="Calibri" pitchFamily="34" charset="0"/>
              </a:endParaRPr>
            </a:p>
          </p:txBody>
        </p:sp>
        <p:sp>
          <p:nvSpPr>
            <p:cNvPr id="29" name="Forme libre 4"/>
            <p:cNvSpPr/>
            <p:nvPr/>
          </p:nvSpPr>
          <p:spPr bwMode="auto">
            <a:xfrm>
              <a:off x="5292725" y="3646736"/>
              <a:ext cx="1652588" cy="569913"/>
            </a:xfrm>
            <a:custGeom>
              <a:avLst/>
              <a:gdLst>
                <a:gd name="connsiteX0" fmla="*/ 0 w 1438275"/>
                <a:gd name="connsiteY0" fmla="*/ 476250 h 555625"/>
                <a:gd name="connsiteX1" fmla="*/ 762000 w 1438275"/>
                <a:gd name="connsiteY1" fmla="*/ 476250 h 555625"/>
                <a:gd name="connsiteX2" fmla="*/ 1438275 w 1438275"/>
                <a:gd name="connsiteY2" fmla="*/ 0 h 555625"/>
              </a:gdLst>
              <a:ahLst/>
              <a:cxnLst>
                <a:cxn ang="0">
                  <a:pos x="connsiteX0" y="connsiteY0"/>
                </a:cxn>
                <a:cxn ang="0">
                  <a:pos x="connsiteX1" y="connsiteY1"/>
                </a:cxn>
                <a:cxn ang="0">
                  <a:pos x="connsiteX2" y="connsiteY2"/>
                </a:cxn>
              </a:cxnLst>
              <a:rect l="l" t="t" r="r" b="b"/>
              <a:pathLst>
                <a:path w="1438275" h="555625">
                  <a:moveTo>
                    <a:pt x="0" y="476250"/>
                  </a:moveTo>
                  <a:cubicBezTo>
                    <a:pt x="261144" y="515937"/>
                    <a:pt x="522288" y="555625"/>
                    <a:pt x="762000" y="476250"/>
                  </a:cubicBezTo>
                  <a:cubicBezTo>
                    <a:pt x="1001712" y="396875"/>
                    <a:pt x="1219993" y="198437"/>
                    <a:pt x="1438275" y="0"/>
                  </a:cubicBezTo>
                </a:path>
              </a:pathLst>
            </a:custGeom>
            <a:ln w="19050">
              <a:solidFill>
                <a:schemeClr val="bg1"/>
              </a:solidFill>
              <a:prstDash val="dashDot"/>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schemeClr val="bg1"/>
                </a:solidFill>
              </a:endParaRPr>
            </a:p>
          </p:txBody>
        </p:sp>
        <p:sp>
          <p:nvSpPr>
            <p:cNvPr id="30" name="Forme libre 29"/>
            <p:cNvSpPr/>
            <p:nvPr/>
          </p:nvSpPr>
          <p:spPr bwMode="auto">
            <a:xfrm>
              <a:off x="5199063" y="3559424"/>
              <a:ext cx="1528762" cy="168275"/>
            </a:xfrm>
            <a:custGeom>
              <a:avLst/>
              <a:gdLst>
                <a:gd name="connsiteX0" fmla="*/ 61912 w 1328737"/>
                <a:gd name="connsiteY0" fmla="*/ 95250 h 163512"/>
                <a:gd name="connsiteX1" fmla="*/ 119062 w 1328737"/>
                <a:gd name="connsiteY1" fmla="*/ 123825 h 163512"/>
                <a:gd name="connsiteX2" fmla="*/ 776287 w 1328737"/>
                <a:gd name="connsiteY2" fmla="*/ 142875 h 163512"/>
                <a:gd name="connsiteX3" fmla="*/ 1328737 w 1328737"/>
                <a:gd name="connsiteY3" fmla="*/ 0 h 163512"/>
              </a:gdLst>
              <a:ahLst/>
              <a:cxnLst>
                <a:cxn ang="0">
                  <a:pos x="connsiteX0" y="connsiteY0"/>
                </a:cxn>
                <a:cxn ang="0">
                  <a:pos x="connsiteX1" y="connsiteY1"/>
                </a:cxn>
                <a:cxn ang="0">
                  <a:pos x="connsiteX2" y="connsiteY2"/>
                </a:cxn>
                <a:cxn ang="0">
                  <a:pos x="connsiteX3" y="connsiteY3"/>
                </a:cxn>
              </a:cxnLst>
              <a:rect l="l" t="t" r="r" b="b"/>
              <a:pathLst>
                <a:path w="1328737" h="163512">
                  <a:moveTo>
                    <a:pt x="61912" y="95250"/>
                  </a:moveTo>
                  <a:cubicBezTo>
                    <a:pt x="30956" y="105569"/>
                    <a:pt x="0" y="115888"/>
                    <a:pt x="119062" y="123825"/>
                  </a:cubicBezTo>
                  <a:cubicBezTo>
                    <a:pt x="238124" y="131762"/>
                    <a:pt x="574675" y="163512"/>
                    <a:pt x="776287" y="142875"/>
                  </a:cubicBezTo>
                  <a:cubicBezTo>
                    <a:pt x="977899" y="122238"/>
                    <a:pt x="1153318" y="61119"/>
                    <a:pt x="1328737" y="0"/>
                  </a:cubicBezTo>
                </a:path>
              </a:pathLst>
            </a:custGeom>
            <a:ln w="19050">
              <a:solidFill>
                <a:schemeClr val="bg1"/>
              </a:solidFill>
              <a:prstDash val="dashDot"/>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31" name="Forme libre 30"/>
            <p:cNvSpPr/>
            <p:nvPr/>
          </p:nvSpPr>
          <p:spPr bwMode="auto">
            <a:xfrm>
              <a:off x="5314950" y="3257799"/>
              <a:ext cx="1512888" cy="133350"/>
            </a:xfrm>
            <a:custGeom>
              <a:avLst/>
              <a:gdLst>
                <a:gd name="connsiteX0" fmla="*/ 0 w 1314450"/>
                <a:gd name="connsiteY0" fmla="*/ 34925 h 130175"/>
                <a:gd name="connsiteX1" fmla="*/ 819150 w 1314450"/>
                <a:gd name="connsiteY1" fmla="*/ 15875 h 130175"/>
                <a:gd name="connsiteX2" fmla="*/ 1314450 w 1314450"/>
                <a:gd name="connsiteY2" fmla="*/ 130175 h 130175"/>
                <a:gd name="connsiteX3" fmla="*/ 1314450 w 1314450"/>
                <a:gd name="connsiteY3" fmla="*/ 130175 h 130175"/>
              </a:gdLst>
              <a:ahLst/>
              <a:cxnLst>
                <a:cxn ang="0">
                  <a:pos x="connsiteX0" y="connsiteY0"/>
                </a:cxn>
                <a:cxn ang="0">
                  <a:pos x="connsiteX1" y="connsiteY1"/>
                </a:cxn>
                <a:cxn ang="0">
                  <a:pos x="connsiteX2" y="connsiteY2"/>
                </a:cxn>
                <a:cxn ang="0">
                  <a:pos x="connsiteX3" y="connsiteY3"/>
                </a:cxn>
              </a:cxnLst>
              <a:rect l="l" t="t" r="r" b="b"/>
              <a:pathLst>
                <a:path w="1314450" h="130175">
                  <a:moveTo>
                    <a:pt x="0" y="34925"/>
                  </a:moveTo>
                  <a:cubicBezTo>
                    <a:pt x="300037" y="17462"/>
                    <a:pt x="600075" y="0"/>
                    <a:pt x="819150" y="15875"/>
                  </a:cubicBezTo>
                  <a:cubicBezTo>
                    <a:pt x="1038225" y="31750"/>
                    <a:pt x="1314450" y="130175"/>
                    <a:pt x="1314450" y="130175"/>
                  </a:cubicBezTo>
                  <a:lnTo>
                    <a:pt x="1314450" y="130175"/>
                  </a:lnTo>
                </a:path>
              </a:pathLst>
            </a:custGeom>
            <a:ln w="19050">
              <a:solidFill>
                <a:schemeClr val="bg1"/>
              </a:solidFill>
              <a:prstDash val="dashDot"/>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grpSp>
      <p:grpSp>
        <p:nvGrpSpPr>
          <p:cNvPr id="4" name="Groupe 52"/>
          <p:cNvGrpSpPr/>
          <p:nvPr/>
        </p:nvGrpSpPr>
        <p:grpSpPr>
          <a:xfrm>
            <a:off x="2867208" y="997149"/>
            <a:ext cx="4231889" cy="773112"/>
            <a:chOff x="2716130" y="1839956"/>
            <a:chExt cx="4231889" cy="773112"/>
          </a:xfrm>
        </p:grpSpPr>
        <p:sp>
          <p:nvSpPr>
            <p:cNvPr id="33" name="Multiplier 32"/>
            <p:cNvSpPr/>
            <p:nvPr/>
          </p:nvSpPr>
          <p:spPr bwMode="auto">
            <a:xfrm rot="21045607">
              <a:off x="6650246" y="1982484"/>
              <a:ext cx="296863" cy="342900"/>
            </a:xfrm>
            <a:prstGeom prst="mathMultiply">
              <a:avLst/>
            </a:prstGeom>
            <a:solidFill>
              <a:srgbClr val="FF0000"/>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34" name="Forme libre 33"/>
            <p:cNvSpPr/>
            <p:nvPr/>
          </p:nvSpPr>
          <p:spPr bwMode="auto">
            <a:xfrm>
              <a:off x="2716130" y="1839956"/>
              <a:ext cx="4231889" cy="773112"/>
            </a:xfrm>
            <a:custGeom>
              <a:avLst/>
              <a:gdLst>
                <a:gd name="connsiteX0" fmla="*/ 1447800 w 3073400"/>
                <a:gd name="connsiteY0" fmla="*/ 815975 h 815975"/>
                <a:gd name="connsiteX1" fmla="*/ 2762250 w 3073400"/>
                <a:gd name="connsiteY1" fmla="*/ 454025 h 815975"/>
                <a:gd name="connsiteX2" fmla="*/ 2828925 w 3073400"/>
                <a:gd name="connsiteY2" fmla="*/ 254000 h 815975"/>
                <a:gd name="connsiteX3" fmla="*/ 1295400 w 3073400"/>
                <a:gd name="connsiteY3" fmla="*/ 53975 h 815975"/>
                <a:gd name="connsiteX4" fmla="*/ 0 w 3073400"/>
                <a:gd name="connsiteY4" fmla="*/ 577850 h 815975"/>
                <a:gd name="connsiteX0" fmla="*/ 2048363 w 3673963"/>
                <a:gd name="connsiteY0" fmla="*/ 815975 h 815975"/>
                <a:gd name="connsiteX1" fmla="*/ 3362813 w 3673963"/>
                <a:gd name="connsiteY1" fmla="*/ 454025 h 815975"/>
                <a:gd name="connsiteX2" fmla="*/ 3429488 w 3673963"/>
                <a:gd name="connsiteY2" fmla="*/ 254000 h 815975"/>
                <a:gd name="connsiteX3" fmla="*/ 1895963 w 3673963"/>
                <a:gd name="connsiteY3" fmla="*/ 53975 h 815975"/>
                <a:gd name="connsiteX4" fmla="*/ 0 w 3673963"/>
                <a:gd name="connsiteY4" fmla="*/ 577850 h 815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3963" h="815975">
                  <a:moveTo>
                    <a:pt x="2048363" y="815975"/>
                  </a:moveTo>
                  <a:cubicBezTo>
                    <a:pt x="2590494" y="681831"/>
                    <a:pt x="3132625" y="547688"/>
                    <a:pt x="3362813" y="454025"/>
                  </a:cubicBezTo>
                  <a:cubicBezTo>
                    <a:pt x="3593001" y="360362"/>
                    <a:pt x="3673963" y="320675"/>
                    <a:pt x="3429488" y="254000"/>
                  </a:cubicBezTo>
                  <a:cubicBezTo>
                    <a:pt x="3185013" y="187325"/>
                    <a:pt x="2467544" y="0"/>
                    <a:pt x="1895963" y="53975"/>
                  </a:cubicBezTo>
                  <a:cubicBezTo>
                    <a:pt x="1324382" y="107950"/>
                    <a:pt x="411956" y="342900"/>
                    <a:pt x="0" y="577850"/>
                  </a:cubicBezTo>
                </a:path>
              </a:pathLst>
            </a:cu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grpSp>
      <p:grpSp>
        <p:nvGrpSpPr>
          <p:cNvPr id="5" name="Groupe 47"/>
          <p:cNvGrpSpPr/>
          <p:nvPr/>
        </p:nvGrpSpPr>
        <p:grpSpPr>
          <a:xfrm>
            <a:off x="5243049" y="1950408"/>
            <a:ext cx="812800" cy="1557337"/>
            <a:chOff x="5091971" y="2793215"/>
            <a:chExt cx="812800" cy="1557337"/>
          </a:xfrm>
        </p:grpSpPr>
        <p:sp>
          <p:nvSpPr>
            <p:cNvPr id="42" name="Forme libre 41"/>
            <p:cNvSpPr/>
            <p:nvPr/>
          </p:nvSpPr>
          <p:spPr bwMode="auto">
            <a:xfrm>
              <a:off x="5091971" y="3185327"/>
              <a:ext cx="812800" cy="835025"/>
            </a:xfrm>
            <a:custGeom>
              <a:avLst/>
              <a:gdLst>
                <a:gd name="connsiteX0" fmla="*/ 211137 w 706437"/>
                <a:gd name="connsiteY0" fmla="*/ 0 h 815975"/>
                <a:gd name="connsiteX1" fmla="*/ 687387 w 706437"/>
                <a:gd name="connsiteY1" fmla="*/ 304800 h 815975"/>
                <a:gd name="connsiteX2" fmla="*/ 96837 w 706437"/>
                <a:gd name="connsiteY2" fmla="*/ 742950 h 815975"/>
                <a:gd name="connsiteX3" fmla="*/ 106362 w 706437"/>
                <a:gd name="connsiteY3" fmla="*/ 742950 h 815975"/>
              </a:gdLst>
              <a:ahLst/>
              <a:cxnLst>
                <a:cxn ang="0">
                  <a:pos x="connsiteX0" y="connsiteY0"/>
                </a:cxn>
                <a:cxn ang="0">
                  <a:pos x="connsiteX1" y="connsiteY1"/>
                </a:cxn>
                <a:cxn ang="0">
                  <a:pos x="connsiteX2" y="connsiteY2"/>
                </a:cxn>
                <a:cxn ang="0">
                  <a:pos x="connsiteX3" y="connsiteY3"/>
                </a:cxn>
              </a:cxnLst>
              <a:rect l="l" t="t" r="r" b="b"/>
              <a:pathLst>
                <a:path w="706437" h="815975">
                  <a:moveTo>
                    <a:pt x="211137" y="0"/>
                  </a:moveTo>
                  <a:cubicBezTo>
                    <a:pt x="458787" y="90487"/>
                    <a:pt x="706437" y="180975"/>
                    <a:pt x="687387" y="304800"/>
                  </a:cubicBezTo>
                  <a:cubicBezTo>
                    <a:pt x="668337" y="428625"/>
                    <a:pt x="193674" y="669925"/>
                    <a:pt x="96837" y="742950"/>
                  </a:cubicBezTo>
                  <a:cubicBezTo>
                    <a:pt x="0" y="815975"/>
                    <a:pt x="53181" y="779462"/>
                    <a:pt x="106362" y="742950"/>
                  </a:cubicBezTo>
                </a:path>
              </a:pathLst>
            </a:cu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44" name="Forme libre 43"/>
            <p:cNvSpPr/>
            <p:nvPr/>
          </p:nvSpPr>
          <p:spPr bwMode="auto">
            <a:xfrm>
              <a:off x="5269771" y="2793215"/>
              <a:ext cx="514350" cy="831850"/>
            </a:xfrm>
            <a:custGeom>
              <a:avLst/>
              <a:gdLst>
                <a:gd name="connsiteX0" fmla="*/ 0 w 447675"/>
                <a:gd name="connsiteY0" fmla="*/ 0 h 809625"/>
                <a:gd name="connsiteX1" fmla="*/ 447675 w 447675"/>
                <a:gd name="connsiteY1" fmla="*/ 400050 h 809625"/>
                <a:gd name="connsiteX2" fmla="*/ 0 w 447675"/>
                <a:gd name="connsiteY2" fmla="*/ 809625 h 809625"/>
              </a:gdLst>
              <a:ahLst/>
              <a:cxnLst>
                <a:cxn ang="0">
                  <a:pos x="connsiteX0" y="connsiteY0"/>
                </a:cxn>
                <a:cxn ang="0">
                  <a:pos x="connsiteX1" y="connsiteY1"/>
                </a:cxn>
                <a:cxn ang="0">
                  <a:pos x="connsiteX2" y="connsiteY2"/>
                </a:cxn>
              </a:cxnLst>
              <a:rect l="l" t="t" r="r" b="b"/>
              <a:pathLst>
                <a:path w="447675" h="809625">
                  <a:moveTo>
                    <a:pt x="0" y="0"/>
                  </a:moveTo>
                  <a:cubicBezTo>
                    <a:pt x="223837" y="132556"/>
                    <a:pt x="447675" y="265113"/>
                    <a:pt x="447675" y="400050"/>
                  </a:cubicBezTo>
                  <a:cubicBezTo>
                    <a:pt x="447675" y="534987"/>
                    <a:pt x="223837" y="672306"/>
                    <a:pt x="0" y="809625"/>
                  </a:cubicBezTo>
                </a:path>
              </a:pathLst>
            </a:cu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43" name="Forme libre 42"/>
            <p:cNvSpPr/>
            <p:nvPr/>
          </p:nvSpPr>
          <p:spPr bwMode="auto">
            <a:xfrm>
              <a:off x="5153884" y="3350427"/>
              <a:ext cx="687387" cy="1000125"/>
            </a:xfrm>
            <a:custGeom>
              <a:avLst/>
              <a:gdLst>
                <a:gd name="connsiteX0" fmla="*/ 149225 w 598487"/>
                <a:gd name="connsiteY0" fmla="*/ 0 h 814387"/>
                <a:gd name="connsiteX1" fmla="*/ 587375 w 598487"/>
                <a:gd name="connsiteY1" fmla="*/ 447675 h 814387"/>
                <a:gd name="connsiteX2" fmla="*/ 82550 w 598487"/>
                <a:gd name="connsiteY2" fmla="*/ 762000 h 814387"/>
                <a:gd name="connsiteX3" fmla="*/ 92075 w 598487"/>
                <a:gd name="connsiteY3" fmla="*/ 762000 h 814387"/>
              </a:gdLst>
              <a:ahLst/>
              <a:cxnLst>
                <a:cxn ang="0">
                  <a:pos x="connsiteX0" y="connsiteY0"/>
                </a:cxn>
                <a:cxn ang="0">
                  <a:pos x="connsiteX1" y="connsiteY1"/>
                </a:cxn>
                <a:cxn ang="0">
                  <a:pos x="connsiteX2" y="connsiteY2"/>
                </a:cxn>
                <a:cxn ang="0">
                  <a:pos x="connsiteX3" y="connsiteY3"/>
                </a:cxn>
              </a:cxnLst>
              <a:rect l="l" t="t" r="r" b="b"/>
              <a:pathLst>
                <a:path w="598487" h="814387">
                  <a:moveTo>
                    <a:pt x="149225" y="0"/>
                  </a:moveTo>
                  <a:cubicBezTo>
                    <a:pt x="373856" y="160337"/>
                    <a:pt x="598487" y="320675"/>
                    <a:pt x="587375" y="447675"/>
                  </a:cubicBezTo>
                  <a:cubicBezTo>
                    <a:pt x="576263" y="574675"/>
                    <a:pt x="165100" y="709613"/>
                    <a:pt x="82550" y="762000"/>
                  </a:cubicBezTo>
                  <a:cubicBezTo>
                    <a:pt x="0" y="814387"/>
                    <a:pt x="92075" y="762000"/>
                    <a:pt x="92075" y="762000"/>
                  </a:cubicBezTo>
                </a:path>
              </a:pathLst>
            </a:cu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grpSp>
      <p:sp>
        <p:nvSpPr>
          <p:cNvPr id="45" name="Oval 20"/>
          <p:cNvSpPr>
            <a:spLocks noChangeArrowheads="1"/>
          </p:cNvSpPr>
          <p:nvPr/>
        </p:nvSpPr>
        <p:spPr bwMode="auto">
          <a:xfrm>
            <a:off x="4752178" y="3486464"/>
            <a:ext cx="185724" cy="158750"/>
          </a:xfrm>
          <a:prstGeom prst="ellipse">
            <a:avLst/>
          </a:prstGeom>
          <a:solidFill>
            <a:schemeClr val="accent2">
              <a:lumMod val="60000"/>
              <a:lumOff val="40000"/>
            </a:schemeClr>
          </a:solidFill>
          <a:ln w="9525">
            <a:solidFill>
              <a:srgbClr val="000000"/>
            </a:solidFill>
            <a:round/>
            <a:headEnd/>
            <a:tailEnd/>
          </a:ln>
        </p:spPr>
        <p:txBody>
          <a:bodyPr/>
          <a:lstStyle/>
          <a:p>
            <a:endParaRPr lang="en-GB" sz="1500">
              <a:latin typeface="Calibri" pitchFamily="34" charset="0"/>
            </a:endParaRPr>
          </a:p>
        </p:txBody>
      </p:sp>
      <p:sp>
        <p:nvSpPr>
          <p:cNvPr id="47" name="Oval 20"/>
          <p:cNvSpPr>
            <a:spLocks noChangeArrowheads="1"/>
          </p:cNvSpPr>
          <p:nvPr/>
        </p:nvSpPr>
        <p:spPr bwMode="auto">
          <a:xfrm>
            <a:off x="5031794" y="3479844"/>
            <a:ext cx="185724" cy="158750"/>
          </a:xfrm>
          <a:prstGeom prst="ellipse">
            <a:avLst/>
          </a:prstGeom>
          <a:solidFill>
            <a:schemeClr val="accent2">
              <a:lumMod val="75000"/>
            </a:schemeClr>
          </a:solidFill>
          <a:ln w="9525">
            <a:solidFill>
              <a:srgbClr val="000000"/>
            </a:solidFill>
            <a:round/>
            <a:headEnd/>
            <a:tailEnd/>
          </a:ln>
        </p:spPr>
        <p:txBody>
          <a:bodyPr/>
          <a:lstStyle/>
          <a:p>
            <a:endParaRPr lang="en-GB" sz="1500">
              <a:latin typeface="Calibri" pitchFamily="34" charset="0"/>
            </a:endParaRPr>
          </a:p>
        </p:txBody>
      </p:sp>
      <p:cxnSp>
        <p:nvCxnSpPr>
          <p:cNvPr id="49" name="Connecteur droit avec flèche 48"/>
          <p:cNvCxnSpPr/>
          <p:nvPr/>
        </p:nvCxnSpPr>
        <p:spPr>
          <a:xfrm rot="5400000">
            <a:off x="3346595" y="2720285"/>
            <a:ext cx="3564000" cy="1588"/>
          </a:xfrm>
          <a:prstGeom prst="straightConnector1">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rot="5400000">
            <a:off x="4755301" y="2720285"/>
            <a:ext cx="3564000" cy="1588"/>
          </a:xfrm>
          <a:prstGeom prst="straightConnector1">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rot="5400000">
            <a:off x="2202933" y="2720285"/>
            <a:ext cx="3564000" cy="1588"/>
          </a:xfrm>
          <a:prstGeom prst="straightConnector1">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Groupe 54"/>
          <p:cNvGrpSpPr/>
          <p:nvPr/>
        </p:nvGrpSpPr>
        <p:grpSpPr>
          <a:xfrm>
            <a:off x="1351723" y="890600"/>
            <a:ext cx="1620477" cy="2910039"/>
            <a:chOff x="1200645" y="1733407"/>
            <a:chExt cx="1620477" cy="2910039"/>
          </a:xfrm>
        </p:grpSpPr>
        <p:grpSp>
          <p:nvGrpSpPr>
            <p:cNvPr id="7" name="Groupe 40"/>
            <p:cNvGrpSpPr/>
            <p:nvPr/>
          </p:nvGrpSpPr>
          <p:grpSpPr>
            <a:xfrm>
              <a:off x="1200645" y="1733407"/>
              <a:ext cx="1620477" cy="2409973"/>
              <a:chOff x="1200645" y="1733407"/>
              <a:chExt cx="1620477" cy="2409973"/>
            </a:xfrm>
          </p:grpSpPr>
          <p:sp>
            <p:nvSpPr>
              <p:cNvPr id="15366" name="Line 12"/>
              <p:cNvSpPr>
                <a:spLocks noChangeShapeType="1"/>
              </p:cNvSpPr>
              <p:nvPr/>
            </p:nvSpPr>
            <p:spPr bwMode="auto">
              <a:xfrm flipV="1">
                <a:off x="1622068" y="3213469"/>
                <a:ext cx="1199054" cy="372569"/>
              </a:xfrm>
              <a:prstGeom prst="line">
                <a:avLst/>
              </a:prstGeom>
              <a:noFill/>
              <a:ln w="76200">
                <a:solidFill>
                  <a:schemeClr val="accent5">
                    <a:lumMod val="40000"/>
                    <a:lumOff val="60000"/>
                  </a:schemeClr>
                </a:solidFill>
                <a:round/>
                <a:headEnd/>
                <a:tailEnd type="triangle" w="med" len="med"/>
              </a:ln>
            </p:spPr>
            <p:txBody>
              <a:bodyPr/>
              <a:lstStyle/>
              <a:p>
                <a:endParaRPr lang="fr-FR"/>
              </a:p>
            </p:txBody>
          </p:sp>
          <p:sp>
            <p:nvSpPr>
              <p:cNvPr id="15368" name="Line 14"/>
              <p:cNvSpPr>
                <a:spLocks noChangeShapeType="1"/>
              </p:cNvSpPr>
              <p:nvPr/>
            </p:nvSpPr>
            <p:spPr bwMode="auto">
              <a:xfrm>
                <a:off x="1200645" y="1733407"/>
                <a:ext cx="857149" cy="706606"/>
              </a:xfrm>
              <a:prstGeom prst="line">
                <a:avLst/>
              </a:prstGeom>
              <a:noFill/>
              <a:ln w="76200">
                <a:solidFill>
                  <a:schemeClr val="accent5">
                    <a:lumMod val="40000"/>
                    <a:lumOff val="60000"/>
                  </a:schemeClr>
                </a:solidFill>
                <a:round/>
                <a:headEnd/>
                <a:tailEnd type="triangle" w="med" len="med"/>
              </a:ln>
            </p:spPr>
            <p:txBody>
              <a:bodyPr/>
              <a:lstStyle/>
              <a:p>
                <a:endParaRPr lang="fr-FR"/>
              </a:p>
            </p:txBody>
          </p:sp>
          <p:sp>
            <p:nvSpPr>
              <p:cNvPr id="15370" name="Line 16"/>
              <p:cNvSpPr>
                <a:spLocks noChangeShapeType="1"/>
              </p:cNvSpPr>
              <p:nvPr/>
            </p:nvSpPr>
            <p:spPr bwMode="auto">
              <a:xfrm flipV="1">
                <a:off x="1571604" y="3894356"/>
                <a:ext cx="971220" cy="249024"/>
              </a:xfrm>
              <a:prstGeom prst="line">
                <a:avLst/>
              </a:prstGeom>
              <a:noFill/>
              <a:ln w="76200">
                <a:solidFill>
                  <a:schemeClr val="accent5">
                    <a:lumMod val="40000"/>
                    <a:lumOff val="60000"/>
                  </a:schemeClr>
                </a:solidFill>
                <a:round/>
                <a:headEnd/>
                <a:tailEnd type="triangle" w="med" len="med"/>
              </a:ln>
            </p:spPr>
            <p:txBody>
              <a:bodyPr/>
              <a:lstStyle/>
              <a:p>
                <a:endParaRPr lang="fr-FR"/>
              </a:p>
            </p:txBody>
          </p:sp>
        </p:grpSp>
        <p:sp>
          <p:nvSpPr>
            <p:cNvPr id="54" name="Line 16"/>
            <p:cNvSpPr>
              <a:spLocks noChangeShapeType="1"/>
            </p:cNvSpPr>
            <p:nvPr/>
          </p:nvSpPr>
          <p:spPr bwMode="auto">
            <a:xfrm flipV="1">
              <a:off x="1500166" y="4553456"/>
              <a:ext cx="1195058" cy="89990"/>
            </a:xfrm>
            <a:prstGeom prst="line">
              <a:avLst/>
            </a:prstGeom>
            <a:noFill/>
            <a:ln w="76200">
              <a:solidFill>
                <a:schemeClr val="accent5">
                  <a:lumMod val="40000"/>
                  <a:lumOff val="60000"/>
                </a:schemeClr>
              </a:solidFill>
              <a:round/>
              <a:headEnd/>
              <a:tailEnd type="triangle" w="med" len="med"/>
            </a:ln>
          </p:spPr>
          <p:txBody>
            <a:bodyPr/>
            <a:lstStyle/>
            <a:p>
              <a:endParaRPr lang="fr-FR"/>
            </a:p>
          </p:txBody>
        </p:sp>
      </p:grpSp>
      <p:grpSp>
        <p:nvGrpSpPr>
          <p:cNvPr id="8" name="Groupe 55"/>
          <p:cNvGrpSpPr/>
          <p:nvPr/>
        </p:nvGrpSpPr>
        <p:grpSpPr>
          <a:xfrm>
            <a:off x="5223144" y="1943251"/>
            <a:ext cx="812800" cy="1557337"/>
            <a:chOff x="5091971" y="2793215"/>
            <a:chExt cx="812800" cy="1557337"/>
          </a:xfrm>
        </p:grpSpPr>
        <p:sp>
          <p:nvSpPr>
            <p:cNvPr id="57" name="Forme libre 56"/>
            <p:cNvSpPr/>
            <p:nvPr/>
          </p:nvSpPr>
          <p:spPr bwMode="auto">
            <a:xfrm>
              <a:off x="5091971" y="3185327"/>
              <a:ext cx="812800" cy="835025"/>
            </a:xfrm>
            <a:custGeom>
              <a:avLst/>
              <a:gdLst>
                <a:gd name="connsiteX0" fmla="*/ 211137 w 706437"/>
                <a:gd name="connsiteY0" fmla="*/ 0 h 815975"/>
                <a:gd name="connsiteX1" fmla="*/ 687387 w 706437"/>
                <a:gd name="connsiteY1" fmla="*/ 304800 h 815975"/>
                <a:gd name="connsiteX2" fmla="*/ 96837 w 706437"/>
                <a:gd name="connsiteY2" fmla="*/ 742950 h 815975"/>
                <a:gd name="connsiteX3" fmla="*/ 106362 w 706437"/>
                <a:gd name="connsiteY3" fmla="*/ 742950 h 815975"/>
              </a:gdLst>
              <a:ahLst/>
              <a:cxnLst>
                <a:cxn ang="0">
                  <a:pos x="connsiteX0" y="connsiteY0"/>
                </a:cxn>
                <a:cxn ang="0">
                  <a:pos x="connsiteX1" y="connsiteY1"/>
                </a:cxn>
                <a:cxn ang="0">
                  <a:pos x="connsiteX2" y="connsiteY2"/>
                </a:cxn>
                <a:cxn ang="0">
                  <a:pos x="connsiteX3" y="connsiteY3"/>
                </a:cxn>
              </a:cxnLst>
              <a:rect l="l" t="t" r="r" b="b"/>
              <a:pathLst>
                <a:path w="706437" h="815975">
                  <a:moveTo>
                    <a:pt x="211137" y="0"/>
                  </a:moveTo>
                  <a:cubicBezTo>
                    <a:pt x="458787" y="90487"/>
                    <a:pt x="706437" y="180975"/>
                    <a:pt x="687387" y="304800"/>
                  </a:cubicBezTo>
                  <a:cubicBezTo>
                    <a:pt x="668337" y="428625"/>
                    <a:pt x="193674" y="669925"/>
                    <a:pt x="96837" y="742950"/>
                  </a:cubicBezTo>
                  <a:cubicBezTo>
                    <a:pt x="0" y="815975"/>
                    <a:pt x="53181" y="779462"/>
                    <a:pt x="106362" y="742950"/>
                  </a:cubicBezTo>
                </a:path>
              </a:pathLst>
            </a:cu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58" name="Forme libre 57"/>
            <p:cNvSpPr/>
            <p:nvPr/>
          </p:nvSpPr>
          <p:spPr bwMode="auto">
            <a:xfrm>
              <a:off x="5269771" y="2793215"/>
              <a:ext cx="514350" cy="831850"/>
            </a:xfrm>
            <a:custGeom>
              <a:avLst/>
              <a:gdLst>
                <a:gd name="connsiteX0" fmla="*/ 0 w 447675"/>
                <a:gd name="connsiteY0" fmla="*/ 0 h 809625"/>
                <a:gd name="connsiteX1" fmla="*/ 447675 w 447675"/>
                <a:gd name="connsiteY1" fmla="*/ 400050 h 809625"/>
                <a:gd name="connsiteX2" fmla="*/ 0 w 447675"/>
                <a:gd name="connsiteY2" fmla="*/ 809625 h 809625"/>
              </a:gdLst>
              <a:ahLst/>
              <a:cxnLst>
                <a:cxn ang="0">
                  <a:pos x="connsiteX0" y="connsiteY0"/>
                </a:cxn>
                <a:cxn ang="0">
                  <a:pos x="connsiteX1" y="connsiteY1"/>
                </a:cxn>
                <a:cxn ang="0">
                  <a:pos x="connsiteX2" y="connsiteY2"/>
                </a:cxn>
              </a:cxnLst>
              <a:rect l="l" t="t" r="r" b="b"/>
              <a:pathLst>
                <a:path w="447675" h="809625">
                  <a:moveTo>
                    <a:pt x="0" y="0"/>
                  </a:moveTo>
                  <a:cubicBezTo>
                    <a:pt x="223837" y="132556"/>
                    <a:pt x="447675" y="265113"/>
                    <a:pt x="447675" y="400050"/>
                  </a:cubicBezTo>
                  <a:cubicBezTo>
                    <a:pt x="447675" y="534987"/>
                    <a:pt x="223837" y="672306"/>
                    <a:pt x="0" y="809625"/>
                  </a:cubicBezTo>
                </a:path>
              </a:pathLst>
            </a:cu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59" name="Forme libre 58"/>
            <p:cNvSpPr/>
            <p:nvPr/>
          </p:nvSpPr>
          <p:spPr bwMode="auto">
            <a:xfrm>
              <a:off x="5153884" y="3350427"/>
              <a:ext cx="687387" cy="1000125"/>
            </a:xfrm>
            <a:custGeom>
              <a:avLst/>
              <a:gdLst>
                <a:gd name="connsiteX0" fmla="*/ 149225 w 598487"/>
                <a:gd name="connsiteY0" fmla="*/ 0 h 814387"/>
                <a:gd name="connsiteX1" fmla="*/ 587375 w 598487"/>
                <a:gd name="connsiteY1" fmla="*/ 447675 h 814387"/>
                <a:gd name="connsiteX2" fmla="*/ 82550 w 598487"/>
                <a:gd name="connsiteY2" fmla="*/ 762000 h 814387"/>
                <a:gd name="connsiteX3" fmla="*/ 92075 w 598487"/>
                <a:gd name="connsiteY3" fmla="*/ 762000 h 814387"/>
              </a:gdLst>
              <a:ahLst/>
              <a:cxnLst>
                <a:cxn ang="0">
                  <a:pos x="connsiteX0" y="connsiteY0"/>
                </a:cxn>
                <a:cxn ang="0">
                  <a:pos x="connsiteX1" y="connsiteY1"/>
                </a:cxn>
                <a:cxn ang="0">
                  <a:pos x="connsiteX2" y="connsiteY2"/>
                </a:cxn>
                <a:cxn ang="0">
                  <a:pos x="connsiteX3" y="connsiteY3"/>
                </a:cxn>
              </a:cxnLst>
              <a:rect l="l" t="t" r="r" b="b"/>
              <a:pathLst>
                <a:path w="598487" h="814387">
                  <a:moveTo>
                    <a:pt x="149225" y="0"/>
                  </a:moveTo>
                  <a:cubicBezTo>
                    <a:pt x="373856" y="160337"/>
                    <a:pt x="598487" y="320675"/>
                    <a:pt x="587375" y="447675"/>
                  </a:cubicBezTo>
                  <a:cubicBezTo>
                    <a:pt x="576263" y="574675"/>
                    <a:pt x="165100" y="709613"/>
                    <a:pt x="82550" y="762000"/>
                  </a:cubicBezTo>
                  <a:cubicBezTo>
                    <a:pt x="0" y="814387"/>
                    <a:pt x="92075" y="762000"/>
                    <a:pt x="92075" y="762000"/>
                  </a:cubicBezTo>
                </a:path>
              </a:pathLst>
            </a:cu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grpSp>
      <p:sp>
        <p:nvSpPr>
          <p:cNvPr id="52" name="ZoneTexte 51"/>
          <p:cNvSpPr txBox="1"/>
          <p:nvPr/>
        </p:nvSpPr>
        <p:spPr>
          <a:xfrm>
            <a:off x="502377" y="4799719"/>
            <a:ext cx="8198477" cy="1938992"/>
          </a:xfrm>
          <a:prstGeom prst="rect">
            <a:avLst/>
          </a:prstGeom>
          <a:noFill/>
        </p:spPr>
        <p:txBody>
          <a:bodyPr wrap="square" rtlCol="0">
            <a:spAutoFit/>
          </a:bodyPr>
          <a:lstStyle/>
          <a:p>
            <a:pPr algn="just"/>
            <a:r>
              <a:rPr lang="en-GB" sz="2000" dirty="0">
                <a:solidFill>
                  <a:schemeClr val="bg1"/>
                </a:solidFill>
              </a:rPr>
              <a:t>The commands of the procedures of the different co-regulators to their effectors can be conflictual. Whence an 'interplay' among them, with risk of fracture for some CR. Under some particular conditions, the global operative procedure can be </a:t>
            </a:r>
            <a:r>
              <a:rPr lang="en-GB" sz="2000" dirty="0" err="1">
                <a:solidFill>
                  <a:schemeClr val="bg1"/>
                </a:solidFill>
              </a:rPr>
              <a:t>modeled</a:t>
            </a:r>
            <a:r>
              <a:rPr lang="en-GB" sz="2000" dirty="0">
                <a:solidFill>
                  <a:schemeClr val="bg1"/>
                </a:solidFill>
              </a:rPr>
              <a:t> by a </a:t>
            </a:r>
            <a:r>
              <a:rPr lang="en-GB" sz="2000" b="1" dirty="0">
                <a:solidFill>
                  <a:schemeClr val="bg1"/>
                </a:solidFill>
              </a:rPr>
              <a:t>hybrid dynamical system</a:t>
            </a:r>
            <a:r>
              <a:rPr lang="en-GB" sz="2000" dirty="0">
                <a:solidFill>
                  <a:schemeClr val="bg1"/>
                </a:solidFill>
              </a:rPr>
              <a:t> (M. </a:t>
            </a:r>
            <a:r>
              <a:rPr lang="en-GB" sz="2000" dirty="0" err="1">
                <a:solidFill>
                  <a:schemeClr val="bg1"/>
                </a:solidFill>
              </a:rPr>
              <a:t>Branicki</a:t>
            </a:r>
            <a:r>
              <a:rPr lang="en-GB" sz="2000" dirty="0">
                <a:solidFill>
                  <a:schemeClr val="bg1"/>
                </a:solidFill>
              </a:rPr>
              <a:t>, 2005).</a:t>
            </a:r>
          </a:p>
          <a:p>
            <a:pPr algn="just"/>
            <a:endParaRPr lang="en-GB" sz="2000" dirty="0">
              <a:solidFill>
                <a:schemeClr val="bg1"/>
              </a:solidFill>
            </a:endParaRPr>
          </a:p>
          <a:p>
            <a:pPr algn="just"/>
            <a:endParaRPr lang="en-GB" sz="2000" dirty="0">
              <a:solidFill>
                <a:schemeClr val="bg1"/>
              </a:solidFill>
            </a:endParaRPr>
          </a:p>
        </p:txBody>
      </p:sp>
    </p:spTree>
    <p:extLst>
      <p:ext uri="{BB962C8B-B14F-4D97-AF65-F5344CB8AC3E}">
        <p14:creationId xmlns:p14="http://schemas.microsoft.com/office/powerpoint/2010/main" val="259419997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wipe(left)">
                                      <p:cBhvr>
                                        <p:cTn id="12" dur="500"/>
                                        <p:tgtEl>
                                          <p:spTgt spid="1536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380"/>
                                        </p:tgtEl>
                                        <p:attrNameLst>
                                          <p:attrName>style.visibility</p:attrName>
                                        </p:attrNameLst>
                                      </p:cBhvr>
                                      <p:to>
                                        <p:strVal val="visible"/>
                                      </p:to>
                                    </p:set>
                                    <p:animEffect transition="in" filter="wipe(left)">
                                      <p:cBhvr>
                                        <p:cTn id="16" dur="500"/>
                                        <p:tgtEl>
                                          <p:spTgt spid="1538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373"/>
                                        </p:tgtEl>
                                        <p:attrNameLst>
                                          <p:attrName>style.visibility</p:attrName>
                                        </p:attrNameLst>
                                      </p:cBhvr>
                                      <p:to>
                                        <p:strVal val="visible"/>
                                      </p:to>
                                    </p:set>
                                    <p:animEffect transition="in" filter="wipe(left)">
                                      <p:cBhvr>
                                        <p:cTn id="19" dur="500"/>
                                        <p:tgtEl>
                                          <p:spTgt spid="1537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5372"/>
                                        </p:tgtEl>
                                        <p:attrNameLst>
                                          <p:attrName>style.visibility</p:attrName>
                                        </p:attrNameLst>
                                      </p:cBhvr>
                                      <p:to>
                                        <p:strVal val="visible"/>
                                      </p:to>
                                    </p:set>
                                    <p:animEffect transition="in" filter="fade">
                                      <p:cBhvr>
                                        <p:cTn id="23" dur="1000"/>
                                        <p:tgtEl>
                                          <p:spTgt spid="1537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5367"/>
                                        </p:tgtEl>
                                        <p:attrNameLst>
                                          <p:attrName>style.visibility</p:attrName>
                                        </p:attrNameLst>
                                      </p:cBhvr>
                                      <p:to>
                                        <p:strVal val="visible"/>
                                      </p:to>
                                    </p:set>
                                    <p:animEffect transition="in" filter="wipe(left)">
                                      <p:cBhvr>
                                        <p:cTn id="34" dur="2000"/>
                                        <p:tgtEl>
                                          <p:spTgt spid="15367"/>
                                        </p:tgtEl>
                                      </p:cBhvr>
                                    </p:animEffect>
                                  </p:childTnLst>
                                </p:cTn>
                              </p:par>
                            </p:childTnLst>
                          </p:cTn>
                        </p:par>
                        <p:par>
                          <p:cTn id="35" fill="hold">
                            <p:stCondLst>
                              <p:cond delay="5000"/>
                            </p:stCondLst>
                            <p:childTnLst>
                              <p:par>
                                <p:cTn id="36" presetID="22" presetClass="entr" presetSubtype="8" fill="hold" grpId="0" nodeType="afterEffect">
                                  <p:stCondLst>
                                    <p:cond delay="0"/>
                                  </p:stCondLst>
                                  <p:childTnLst>
                                    <p:set>
                                      <p:cBhvr>
                                        <p:cTn id="37" dur="1" fill="hold">
                                          <p:stCondLst>
                                            <p:cond delay="0"/>
                                          </p:stCondLst>
                                        </p:cTn>
                                        <p:tgtEl>
                                          <p:spTgt spid="15381"/>
                                        </p:tgtEl>
                                        <p:attrNameLst>
                                          <p:attrName>style.visibility</p:attrName>
                                        </p:attrNameLst>
                                      </p:cBhvr>
                                      <p:to>
                                        <p:strVal val="visible"/>
                                      </p:to>
                                    </p:set>
                                    <p:animEffect transition="in" filter="wipe(left)">
                                      <p:cBhvr>
                                        <p:cTn id="38" dur="2000"/>
                                        <p:tgtEl>
                                          <p:spTgt spid="1538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371"/>
                                        </p:tgtEl>
                                        <p:attrNameLst>
                                          <p:attrName>style.visibility</p:attrName>
                                        </p:attrNameLst>
                                      </p:cBhvr>
                                      <p:to>
                                        <p:strVal val="visible"/>
                                      </p:to>
                                    </p:set>
                                    <p:animEffect transition="in" filter="wipe(left)">
                                      <p:cBhvr>
                                        <p:cTn id="41" dur="3000"/>
                                        <p:tgtEl>
                                          <p:spTgt spid="15371"/>
                                        </p:tgtEl>
                                      </p:cBhvr>
                                    </p:animEffect>
                                  </p:childTnLst>
                                </p:cTn>
                              </p:par>
                            </p:childTnLst>
                          </p:cTn>
                        </p:par>
                        <p:par>
                          <p:cTn id="42" fill="hold">
                            <p:stCondLst>
                              <p:cond delay="8000"/>
                            </p:stCondLst>
                            <p:childTnLst>
                              <p:par>
                                <p:cTn id="43" presetID="22" presetClass="entr" presetSubtype="8" fill="hold" grpId="0" nodeType="afterEffect">
                                  <p:stCondLst>
                                    <p:cond delay="0"/>
                                  </p:stCondLst>
                                  <p:childTnLst>
                                    <p:set>
                                      <p:cBhvr>
                                        <p:cTn id="44" dur="1" fill="hold">
                                          <p:stCondLst>
                                            <p:cond delay="0"/>
                                          </p:stCondLst>
                                        </p:cTn>
                                        <p:tgtEl>
                                          <p:spTgt spid="15379"/>
                                        </p:tgtEl>
                                        <p:attrNameLst>
                                          <p:attrName>style.visibility</p:attrName>
                                        </p:attrNameLst>
                                      </p:cBhvr>
                                      <p:to>
                                        <p:strVal val="visible"/>
                                      </p:to>
                                    </p:set>
                                    <p:animEffect transition="in" filter="wipe(left)">
                                      <p:cBhvr>
                                        <p:cTn id="45" dur="3000"/>
                                        <p:tgtEl>
                                          <p:spTgt spid="15379"/>
                                        </p:tgtEl>
                                      </p:cBhvr>
                                    </p:animEffect>
                                  </p:childTnLst>
                                </p:cTn>
                              </p:par>
                            </p:childTnLst>
                          </p:cTn>
                        </p:par>
                      </p:childTnLst>
                    </p:cTn>
                  </p:par>
                  <p:par>
                    <p:cTn id="46" fill="hold">
                      <p:stCondLst>
                        <p:cond delay="indefinite"/>
                      </p:stCondLst>
                      <p:childTnLst>
                        <p:par>
                          <p:cTn id="47" fill="hold">
                            <p:stCondLst>
                              <p:cond delay="0"/>
                            </p:stCondLst>
                            <p:childTnLst>
                              <p:par>
                                <p:cTn id="48" presetID="35" presetClass="entr" presetSubtype="0" repeatCount="indefinite" fill="hold" nodeType="clickEffect">
                                  <p:stCondLst>
                                    <p:cond delay="0"/>
                                  </p:stCondLst>
                                  <p:endCondLst>
                                    <p:cond evt="onNext" delay="0">
                                      <p:tgtEl>
                                        <p:sldTgt/>
                                      </p:tgtEl>
                                    </p:cond>
                                  </p:endCondLst>
                                  <p:childTnLst>
                                    <p:set>
                                      <p:cBhvr>
                                        <p:cTn id="49" dur="1" fill="hold">
                                          <p:stCondLst>
                                            <p:cond delay="0"/>
                                          </p:stCondLst>
                                        </p:cTn>
                                        <p:tgtEl>
                                          <p:spTgt spid="5"/>
                                        </p:tgtEl>
                                        <p:attrNameLst>
                                          <p:attrName>style.visibility</p:attrName>
                                        </p:attrNameLst>
                                      </p:cBhvr>
                                      <p:to>
                                        <p:strVal val="visible"/>
                                      </p:to>
                                    </p:set>
                                    <p:animEffect transition="in" filter="fade">
                                      <p:cBhvr>
                                        <p:cTn id="50" dur="3000"/>
                                        <p:tgtEl>
                                          <p:spTgt spid="5"/>
                                        </p:tgtEl>
                                      </p:cBhvr>
                                    </p:animEffect>
                                    <p:anim calcmode="lin" valueType="num">
                                      <p:cBhvr>
                                        <p:cTn id="51" dur="3000" fill="hold"/>
                                        <p:tgtEl>
                                          <p:spTgt spid="5"/>
                                        </p:tgtEl>
                                        <p:attrNameLst>
                                          <p:attrName>style.rotation</p:attrName>
                                        </p:attrNameLst>
                                      </p:cBhvr>
                                      <p:tavLst>
                                        <p:tav tm="0">
                                          <p:val>
                                            <p:fltVal val="720"/>
                                          </p:val>
                                        </p:tav>
                                        <p:tav tm="100000">
                                          <p:val>
                                            <p:fltVal val="0"/>
                                          </p:val>
                                        </p:tav>
                                      </p:tavLst>
                                    </p:anim>
                                    <p:anim calcmode="lin" valueType="num">
                                      <p:cBhvr>
                                        <p:cTn id="52" dur="3000" fill="hold"/>
                                        <p:tgtEl>
                                          <p:spTgt spid="5"/>
                                        </p:tgtEl>
                                        <p:attrNameLst>
                                          <p:attrName>ppt_h</p:attrName>
                                        </p:attrNameLst>
                                      </p:cBhvr>
                                      <p:tavLst>
                                        <p:tav tm="0">
                                          <p:val>
                                            <p:fltVal val="0"/>
                                          </p:val>
                                        </p:tav>
                                        <p:tav tm="100000">
                                          <p:val>
                                            <p:strVal val="#ppt_h"/>
                                          </p:val>
                                        </p:tav>
                                      </p:tavLst>
                                    </p:anim>
                                    <p:anim calcmode="lin" valueType="num">
                                      <p:cBhvr>
                                        <p:cTn id="53" dur="3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childTnLst>
                                </p:cTn>
                              </p:par>
                            </p:childTnLst>
                          </p:cTn>
                        </p:par>
                        <p:par>
                          <p:cTn id="58" fill="hold">
                            <p:stCondLst>
                              <p:cond delay="0"/>
                            </p:stCondLst>
                            <p:childTnLst>
                              <p:par>
                                <p:cTn id="59" presetID="8" presetClass="entr" presetSubtype="16" fill="hold" nodeType="afterEffect">
                                  <p:stCondLst>
                                    <p:cond delay="1500"/>
                                  </p:stCondLst>
                                  <p:childTnLst>
                                    <p:set>
                                      <p:cBhvr>
                                        <p:cTn id="60" dur="1" fill="hold">
                                          <p:stCondLst>
                                            <p:cond delay="0"/>
                                          </p:stCondLst>
                                        </p:cTn>
                                        <p:tgtEl>
                                          <p:spTgt spid="4"/>
                                        </p:tgtEl>
                                        <p:attrNameLst>
                                          <p:attrName>style.visibility</p:attrName>
                                        </p:attrNameLst>
                                      </p:cBhvr>
                                      <p:to>
                                        <p:strVal val="visible"/>
                                      </p:to>
                                    </p:set>
                                    <p:animEffect transition="in" filter="diamond(in)">
                                      <p:cBhvr>
                                        <p:cTn id="61" dur="2000"/>
                                        <p:tgtEl>
                                          <p:spTgt spid="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378"/>
                                        </p:tgtEl>
                                        <p:attrNameLst>
                                          <p:attrName>style.visibility</p:attrName>
                                        </p:attrNameLst>
                                      </p:cBhvr>
                                      <p:to>
                                        <p:strVal val="visible"/>
                                      </p:to>
                                    </p:set>
                                    <p:animEffect transition="in" filter="fade">
                                      <p:cBhvr>
                                        <p:cTn id="64" dur="1000"/>
                                        <p:tgtEl>
                                          <p:spTgt spid="15378"/>
                                        </p:tgtEl>
                                      </p:cBhvr>
                                    </p:animEffect>
                                  </p:childTnLst>
                                </p:cTn>
                              </p:par>
                              <p:par>
                                <p:cTn id="65" presetID="22" presetClass="entr" presetSubtype="8" fill="hold" nodeType="with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left)">
                                      <p:cBhvr>
                                        <p:cTn id="6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15369" grpId="0" animBg="1"/>
      <p:bldP spid="15371" grpId="0" animBg="1"/>
      <p:bldP spid="15372" grpId="0" animBg="1"/>
      <p:bldP spid="15373" grpId="0" animBg="1"/>
      <p:bldP spid="15378" grpId="0"/>
      <p:bldP spid="15379" grpId="0" animBg="1"/>
      <p:bldP spid="15380" grpId="0" animBg="1"/>
      <p:bldP spid="15381" grpId="0" animBg="1"/>
      <p:bldP spid="45"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ZoneTexte 3"/>
          <p:cNvSpPr txBox="1"/>
          <p:nvPr/>
        </p:nvSpPr>
        <p:spPr>
          <a:xfrm>
            <a:off x="1757511" y="386552"/>
            <a:ext cx="5677436" cy="461665"/>
          </a:xfrm>
          <a:prstGeom prst="rect">
            <a:avLst/>
          </a:prstGeom>
          <a:noFill/>
        </p:spPr>
        <p:txBody>
          <a:bodyPr wrap="square" rtlCol="0">
            <a:spAutoFit/>
          </a:bodyPr>
          <a:lstStyle/>
          <a:p>
            <a:pPr algn="ctr"/>
            <a:r>
              <a:rPr lang="fr-FR" sz="2400" b="1" dirty="0">
                <a:solidFill>
                  <a:schemeClr val="bg1"/>
                </a:solidFill>
              </a:rPr>
              <a:t>Temporal </a:t>
            </a:r>
            <a:r>
              <a:rPr lang="fr-FR" sz="2400" b="1" dirty="0" err="1">
                <a:solidFill>
                  <a:schemeClr val="bg1"/>
                </a:solidFill>
              </a:rPr>
              <a:t>constraints</a:t>
            </a:r>
            <a:r>
              <a:rPr lang="fr-FR" sz="2400" b="1" dirty="0">
                <a:solidFill>
                  <a:schemeClr val="bg1"/>
                </a:solidFill>
              </a:rPr>
              <a:t> of a </a:t>
            </a:r>
            <a:r>
              <a:rPr lang="fr-FR" sz="2400" b="1" dirty="0" err="1">
                <a:solidFill>
                  <a:schemeClr val="bg1"/>
                </a:solidFill>
              </a:rPr>
              <a:t>co-regulator</a:t>
            </a:r>
            <a:endParaRPr lang="fr-FR" sz="2400" b="1" dirty="0">
              <a:solidFill>
                <a:schemeClr val="bg1"/>
              </a:solidFill>
            </a:endParaRPr>
          </a:p>
        </p:txBody>
      </p:sp>
      <p:sp>
        <p:nvSpPr>
          <p:cNvPr id="7" name="ZoneTexte 7"/>
          <p:cNvSpPr txBox="1">
            <a:spLocks noChangeArrowheads="1"/>
          </p:cNvSpPr>
          <p:nvPr/>
        </p:nvSpPr>
        <p:spPr bwMode="auto">
          <a:xfrm>
            <a:off x="533628" y="1167043"/>
            <a:ext cx="8205788"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altLang="fr-FR" sz="2000" dirty="0">
                <a:solidFill>
                  <a:schemeClr val="bg1"/>
                </a:solidFill>
              </a:rPr>
              <a:t>For a step of a co-regulator CR to be achieved in time, the following </a:t>
            </a:r>
            <a:r>
              <a:rPr lang="en-US" altLang="fr-FR" sz="2000" i="1" dirty="0">
                <a:solidFill>
                  <a:schemeClr val="bg1"/>
                </a:solidFill>
              </a:rPr>
              <a:t>Synchronicity Laws </a:t>
            </a:r>
            <a:r>
              <a:rPr lang="en-US" altLang="fr-FR" sz="2000" dirty="0">
                <a:solidFill>
                  <a:schemeClr val="bg1"/>
                </a:solidFill>
              </a:rPr>
              <a:t>should be respected at each step:</a:t>
            </a:r>
          </a:p>
          <a:p>
            <a:pPr eaLnBrk="1" hangingPunct="1">
              <a:buClr>
                <a:srgbClr val="000000"/>
              </a:buClr>
              <a:buSzPct val="100000"/>
              <a:buFont typeface="Times New Roman" panose="02020603050405020304" pitchFamily="18" charset="0"/>
              <a:buNone/>
            </a:pPr>
            <a:endParaRPr lang="en-US" altLang="fr-FR" sz="2000" dirty="0">
              <a:solidFill>
                <a:schemeClr val="bg1"/>
              </a:solidFill>
            </a:endParaRPr>
          </a:p>
          <a:p>
            <a:pPr algn="ctr">
              <a:buClr>
                <a:srgbClr val="000000"/>
              </a:buClr>
              <a:buSzPct val="100000"/>
            </a:pPr>
            <a:r>
              <a:rPr lang="en-US" sz="2400" dirty="0">
                <a:solidFill>
                  <a:schemeClr val="bg1"/>
                </a:solidFill>
                <a:latin typeface="Calibri" pitchFamily="32" charset="0"/>
              </a:rPr>
              <a:t>p(t) &lt;&lt; d(t) &lt;&lt; s(t),  or   s/p &gt;&gt;  s/d &gt;&gt; 1</a:t>
            </a:r>
          </a:p>
          <a:p>
            <a:pPr>
              <a:buClr>
                <a:srgbClr val="000000"/>
              </a:buClr>
              <a:buSzPct val="100000"/>
            </a:pPr>
            <a:r>
              <a:rPr lang="en-US" sz="2000" dirty="0">
                <a:solidFill>
                  <a:schemeClr val="bg1"/>
                </a:solidFill>
                <a:latin typeface="Calibri" pitchFamily="32" charset="0"/>
              </a:rPr>
              <a:t>where</a:t>
            </a:r>
          </a:p>
          <a:p>
            <a:pPr algn="ctr">
              <a:buClr>
                <a:srgbClr val="000000"/>
              </a:buClr>
              <a:buSzPct val="100000"/>
            </a:pPr>
            <a:r>
              <a:rPr lang="en-US" altLang="fr-FR" sz="2000" dirty="0">
                <a:solidFill>
                  <a:schemeClr val="bg1"/>
                </a:solidFill>
              </a:rPr>
              <a:t>d(t) </a:t>
            </a:r>
            <a:r>
              <a:rPr lang="en-US" altLang="fr-FR" sz="2000" i="1" dirty="0">
                <a:solidFill>
                  <a:schemeClr val="bg1"/>
                </a:solidFill>
              </a:rPr>
              <a:t>= period of</a:t>
            </a:r>
            <a:r>
              <a:rPr lang="en-US" altLang="fr-FR" sz="2000" dirty="0">
                <a:solidFill>
                  <a:schemeClr val="bg1"/>
                </a:solidFill>
              </a:rPr>
              <a:t> CR  = mean length of the 10 preceding steps,</a:t>
            </a:r>
          </a:p>
          <a:p>
            <a:pPr algn="ctr">
              <a:buClr>
                <a:srgbClr val="000000"/>
              </a:buClr>
              <a:buSzPct val="100000"/>
            </a:pPr>
            <a:r>
              <a:rPr lang="en-US" altLang="fr-FR" sz="2000" dirty="0">
                <a:solidFill>
                  <a:schemeClr val="bg1"/>
                </a:solidFill>
              </a:rPr>
              <a:t>s(t) </a:t>
            </a:r>
            <a:r>
              <a:rPr lang="en-US" altLang="fr-FR" sz="2000" i="1" dirty="0">
                <a:solidFill>
                  <a:schemeClr val="bg1"/>
                </a:solidFill>
              </a:rPr>
              <a:t>=</a:t>
            </a:r>
            <a:r>
              <a:rPr lang="en-US" altLang="fr-FR" sz="2000" dirty="0">
                <a:solidFill>
                  <a:schemeClr val="bg1"/>
                </a:solidFill>
              </a:rPr>
              <a:t> smallest stability span of the components of its landscape at t,</a:t>
            </a:r>
          </a:p>
          <a:p>
            <a:pPr algn="ctr">
              <a:buClr>
                <a:srgbClr val="000000"/>
              </a:buClr>
              <a:buSzPct val="100000"/>
            </a:pPr>
            <a:r>
              <a:rPr lang="en-US" altLang="fr-FR" sz="2000" dirty="0">
                <a:solidFill>
                  <a:schemeClr val="bg1"/>
                </a:solidFill>
              </a:rPr>
              <a:t>p(t) =  greatest propagation delay of the components of this landscape.</a:t>
            </a:r>
          </a:p>
          <a:p>
            <a:pPr algn="ctr">
              <a:buClr>
                <a:srgbClr val="000000"/>
              </a:buClr>
              <a:buSzPct val="100000"/>
            </a:pPr>
            <a:endParaRPr lang="en-US" altLang="fr-FR" sz="2000" dirty="0">
              <a:solidFill>
                <a:schemeClr val="bg1"/>
              </a:solidFill>
            </a:endParaRPr>
          </a:p>
          <a:p>
            <a:pPr>
              <a:buClr>
                <a:srgbClr val="000000"/>
              </a:buClr>
              <a:buSzPct val="100000"/>
            </a:pPr>
            <a:r>
              <a:rPr lang="en-US" altLang="fr-FR" sz="2000" dirty="0">
                <a:solidFill>
                  <a:schemeClr val="bg1"/>
                </a:solidFill>
              </a:rPr>
              <a:t>Their non-respect on one step causes a fracture. If it cannot be repaired soon enough, it becomes a </a:t>
            </a:r>
            <a:r>
              <a:rPr lang="en-US" altLang="fr-FR" sz="2000" i="1" dirty="0" err="1">
                <a:solidFill>
                  <a:schemeClr val="bg1"/>
                </a:solidFill>
              </a:rPr>
              <a:t>dyschrony</a:t>
            </a:r>
            <a:r>
              <a:rPr lang="en-US" altLang="fr-FR" sz="2000" dirty="0">
                <a:solidFill>
                  <a:schemeClr val="bg1"/>
                </a:solidFill>
              </a:rPr>
              <a:t>, which may lead to a long-term </a:t>
            </a:r>
            <a:r>
              <a:rPr lang="en-US" altLang="fr-FR" sz="2000" i="1" dirty="0">
                <a:solidFill>
                  <a:schemeClr val="bg1"/>
                </a:solidFill>
              </a:rPr>
              <a:t>desynchronization</a:t>
            </a:r>
            <a:r>
              <a:rPr lang="en-US" altLang="fr-FR" sz="2000" dirty="0">
                <a:solidFill>
                  <a:schemeClr val="bg1"/>
                </a:solidFill>
              </a:rPr>
              <a:t>; later the period can be </a:t>
            </a:r>
            <a:r>
              <a:rPr lang="en-US" altLang="fr-FR" sz="2000" i="1" dirty="0">
                <a:solidFill>
                  <a:schemeClr val="bg1"/>
                </a:solidFill>
              </a:rPr>
              <a:t> resynchronized.</a:t>
            </a:r>
            <a:r>
              <a:rPr lang="en-US" altLang="fr-FR" sz="2000" dirty="0">
                <a:solidFill>
                  <a:schemeClr val="bg1"/>
                </a:solidFill>
              </a:rPr>
              <a:t> </a:t>
            </a:r>
          </a:p>
          <a:p>
            <a:pPr>
              <a:buClr>
                <a:srgbClr val="000000"/>
              </a:buClr>
              <a:buSzPct val="100000"/>
            </a:pPr>
            <a:endParaRPr lang="en-US" altLang="fr-FR" sz="2000" dirty="0">
              <a:solidFill>
                <a:schemeClr val="bg1"/>
              </a:solidFill>
            </a:endParaRPr>
          </a:p>
          <a:p>
            <a:pPr algn="just">
              <a:buClr>
                <a:srgbClr val="000000"/>
              </a:buClr>
              <a:buSzPct val="100000"/>
            </a:pPr>
            <a:r>
              <a:rPr lang="en-US" altLang="fr-FR" sz="2000" dirty="0" err="1">
                <a:solidFill>
                  <a:schemeClr val="bg1"/>
                </a:solidFill>
              </a:rPr>
              <a:t>Dyschronies</a:t>
            </a:r>
            <a:r>
              <a:rPr lang="en-US" altLang="fr-FR" sz="2000" dirty="0">
                <a:solidFill>
                  <a:schemeClr val="bg1"/>
                </a:solidFill>
              </a:rPr>
              <a:t> are a main cause of fractures which can 'jump' between levels.</a:t>
            </a:r>
          </a:p>
          <a:p>
            <a:pPr eaLnBrk="1" hangingPunct="1">
              <a:buClr>
                <a:srgbClr val="000000"/>
              </a:buClr>
              <a:buSzPct val="100000"/>
              <a:buFont typeface="Times New Roman" panose="02020603050405020304" pitchFamily="18" charset="0"/>
              <a:buNone/>
            </a:pPr>
            <a:r>
              <a:rPr lang="en-US" altLang="fr-FR" dirty="0">
                <a:solidFill>
                  <a:schemeClr val="bg1"/>
                </a:solidFill>
              </a:rPr>
              <a:t> </a:t>
            </a:r>
          </a:p>
        </p:txBody>
      </p:sp>
    </p:spTree>
    <p:extLst>
      <p:ext uri="{BB962C8B-B14F-4D97-AF65-F5344CB8AC3E}">
        <p14:creationId xmlns:p14="http://schemas.microsoft.com/office/powerpoint/2010/main" val="695374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cxnSp>
        <p:nvCxnSpPr>
          <p:cNvPr id="176" name="Connecteur droit 175"/>
          <p:cNvCxnSpPr/>
          <p:nvPr/>
        </p:nvCxnSpPr>
        <p:spPr>
          <a:xfrm rot="5400000">
            <a:off x="2570710" y="3601404"/>
            <a:ext cx="504000" cy="0"/>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Connecteur droit 176"/>
          <p:cNvCxnSpPr/>
          <p:nvPr/>
        </p:nvCxnSpPr>
        <p:spPr>
          <a:xfrm rot="5400000">
            <a:off x="2874179" y="3610686"/>
            <a:ext cx="504000" cy="0"/>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8" name="Connecteur droit 177"/>
          <p:cNvCxnSpPr/>
          <p:nvPr/>
        </p:nvCxnSpPr>
        <p:spPr>
          <a:xfrm rot="5400000">
            <a:off x="1543700" y="3600073"/>
            <a:ext cx="504000" cy="0"/>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Connecteur droit 178"/>
          <p:cNvCxnSpPr/>
          <p:nvPr/>
        </p:nvCxnSpPr>
        <p:spPr>
          <a:xfrm rot="5400000">
            <a:off x="2010072" y="356074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Connecteur droit 179"/>
          <p:cNvCxnSpPr/>
          <p:nvPr/>
        </p:nvCxnSpPr>
        <p:spPr>
          <a:xfrm rot="5400000">
            <a:off x="3166128" y="356074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Connecteur droit 180"/>
          <p:cNvCxnSpPr/>
          <p:nvPr/>
        </p:nvCxnSpPr>
        <p:spPr>
          <a:xfrm rot="5400000">
            <a:off x="3651558" y="356074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Connecteur droit 182"/>
          <p:cNvCxnSpPr/>
          <p:nvPr/>
        </p:nvCxnSpPr>
        <p:spPr>
          <a:xfrm rot="5400000">
            <a:off x="4294500" y="356074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Connecteur droit 185"/>
          <p:cNvCxnSpPr/>
          <p:nvPr/>
        </p:nvCxnSpPr>
        <p:spPr>
          <a:xfrm rot="5400000">
            <a:off x="4178335" y="2723295"/>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7" name="Connecteur droit 186"/>
          <p:cNvCxnSpPr/>
          <p:nvPr/>
        </p:nvCxnSpPr>
        <p:spPr>
          <a:xfrm rot="5400000">
            <a:off x="3360545" y="2777142"/>
            <a:ext cx="504000" cy="0"/>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rot="5400000">
            <a:off x="4723128" y="356074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Connecteur droit 189"/>
          <p:cNvCxnSpPr/>
          <p:nvPr/>
        </p:nvCxnSpPr>
        <p:spPr>
          <a:xfrm rot="5400000">
            <a:off x="4863049" y="356074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Connecteur droit 190"/>
          <p:cNvCxnSpPr/>
          <p:nvPr/>
        </p:nvCxnSpPr>
        <p:spPr>
          <a:xfrm rot="5400000">
            <a:off x="5083536" y="356074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Connecteur droit 191"/>
          <p:cNvCxnSpPr/>
          <p:nvPr/>
        </p:nvCxnSpPr>
        <p:spPr>
          <a:xfrm rot="5400000">
            <a:off x="4766546" y="2723295"/>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Connecteur droit 192"/>
          <p:cNvCxnSpPr/>
          <p:nvPr/>
        </p:nvCxnSpPr>
        <p:spPr>
          <a:xfrm rot="5400000">
            <a:off x="5304023" y="356074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Connecteur droit 193"/>
          <p:cNvCxnSpPr/>
          <p:nvPr/>
        </p:nvCxnSpPr>
        <p:spPr>
          <a:xfrm rot="5400000">
            <a:off x="5524510" y="356074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Connecteur droit 194"/>
          <p:cNvCxnSpPr/>
          <p:nvPr/>
        </p:nvCxnSpPr>
        <p:spPr>
          <a:xfrm rot="5400000">
            <a:off x="5744997" y="356074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Connecteur droit 195"/>
          <p:cNvCxnSpPr/>
          <p:nvPr/>
        </p:nvCxnSpPr>
        <p:spPr>
          <a:xfrm rot="5400000">
            <a:off x="5965484" y="356074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Connecteur droit 196"/>
          <p:cNvCxnSpPr/>
          <p:nvPr/>
        </p:nvCxnSpPr>
        <p:spPr>
          <a:xfrm rot="5400000">
            <a:off x="6185971" y="356074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p:nvPr/>
        </p:nvCxnSpPr>
        <p:spPr>
          <a:xfrm rot="5400000">
            <a:off x="4824918" y="2794369"/>
            <a:ext cx="504000" cy="0"/>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Connecteur droit 198"/>
          <p:cNvCxnSpPr/>
          <p:nvPr/>
        </p:nvCxnSpPr>
        <p:spPr>
          <a:xfrm rot="5400000">
            <a:off x="5219590" y="2723295"/>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Connecteur droit 205"/>
          <p:cNvCxnSpPr/>
          <p:nvPr/>
        </p:nvCxnSpPr>
        <p:spPr>
          <a:xfrm rot="5400000">
            <a:off x="6340029" y="2723295"/>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e 281"/>
          <p:cNvGrpSpPr/>
          <p:nvPr/>
        </p:nvGrpSpPr>
        <p:grpSpPr>
          <a:xfrm>
            <a:off x="6531051" y="3435534"/>
            <a:ext cx="883545" cy="252000"/>
            <a:chOff x="6467443" y="2757094"/>
            <a:chExt cx="883545" cy="252000"/>
          </a:xfrm>
        </p:grpSpPr>
        <p:cxnSp>
          <p:nvCxnSpPr>
            <p:cNvPr id="201" name="Connecteur droit 200"/>
            <p:cNvCxnSpPr/>
            <p:nvPr/>
          </p:nvCxnSpPr>
          <p:spPr>
            <a:xfrm rot="5400000">
              <a:off x="6342237" y="288230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Connecteur droit 201"/>
            <p:cNvCxnSpPr/>
            <p:nvPr/>
          </p:nvCxnSpPr>
          <p:spPr>
            <a:xfrm rot="5400000">
              <a:off x="6562724" y="288230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Connecteur droit 202"/>
            <p:cNvCxnSpPr/>
            <p:nvPr/>
          </p:nvCxnSpPr>
          <p:spPr>
            <a:xfrm rot="5400000">
              <a:off x="6783211" y="288230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 name="Connecteur droit 203"/>
            <p:cNvCxnSpPr/>
            <p:nvPr/>
          </p:nvCxnSpPr>
          <p:spPr>
            <a:xfrm rot="5400000">
              <a:off x="7003698" y="288230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Connecteur droit 204"/>
            <p:cNvCxnSpPr/>
            <p:nvPr/>
          </p:nvCxnSpPr>
          <p:spPr>
            <a:xfrm rot="5400000">
              <a:off x="7224194" y="288230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08" name="Connecteur droit 207"/>
          <p:cNvCxnSpPr/>
          <p:nvPr/>
        </p:nvCxnSpPr>
        <p:spPr>
          <a:xfrm rot="5400000">
            <a:off x="1008378" y="356074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0" name="Connecteur droit 209"/>
          <p:cNvCxnSpPr/>
          <p:nvPr/>
        </p:nvCxnSpPr>
        <p:spPr>
          <a:xfrm rot="5400000">
            <a:off x="1831604" y="356074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Connecteur droit 211"/>
          <p:cNvCxnSpPr/>
          <p:nvPr/>
        </p:nvCxnSpPr>
        <p:spPr>
          <a:xfrm rot="5400000">
            <a:off x="1424264" y="356074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Connecteur droit 212"/>
          <p:cNvCxnSpPr/>
          <p:nvPr/>
        </p:nvCxnSpPr>
        <p:spPr>
          <a:xfrm rot="5400000">
            <a:off x="2022428" y="2723295"/>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Connecteur droit 215"/>
          <p:cNvCxnSpPr/>
          <p:nvPr/>
        </p:nvCxnSpPr>
        <p:spPr>
          <a:xfrm rot="5400000">
            <a:off x="189420" y="356074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Connecteur droit 216"/>
          <p:cNvCxnSpPr/>
          <p:nvPr/>
        </p:nvCxnSpPr>
        <p:spPr>
          <a:xfrm rot="5400000">
            <a:off x="601033" y="356074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Connecteur droit 218"/>
          <p:cNvCxnSpPr/>
          <p:nvPr/>
        </p:nvCxnSpPr>
        <p:spPr>
          <a:xfrm rot="5400000">
            <a:off x="189420" y="2723295"/>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Connecteur droit 219"/>
          <p:cNvCxnSpPr/>
          <p:nvPr/>
        </p:nvCxnSpPr>
        <p:spPr>
          <a:xfrm>
            <a:off x="243860" y="3681231"/>
            <a:ext cx="8604000" cy="1588"/>
          </a:xfrm>
          <a:prstGeom prst="line">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1" name="Connecteur droit 220"/>
          <p:cNvCxnSpPr/>
          <p:nvPr/>
        </p:nvCxnSpPr>
        <p:spPr>
          <a:xfrm>
            <a:off x="243860" y="2851738"/>
            <a:ext cx="8604000" cy="1588"/>
          </a:xfrm>
          <a:prstGeom prst="line">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3" name="ZoneTexte 222"/>
          <p:cNvSpPr txBox="1"/>
          <p:nvPr/>
        </p:nvSpPr>
        <p:spPr>
          <a:xfrm>
            <a:off x="349860" y="1481477"/>
            <a:ext cx="2135072" cy="584775"/>
          </a:xfrm>
          <a:prstGeom prst="rect">
            <a:avLst/>
          </a:prstGeom>
          <a:noFill/>
          <a:ln>
            <a:solidFill>
              <a:schemeClr val="bg1"/>
            </a:solidFill>
          </a:ln>
        </p:spPr>
        <p:txBody>
          <a:bodyPr wrap="none" rtlCol="0">
            <a:spAutoFit/>
          </a:bodyPr>
          <a:lstStyle/>
          <a:p>
            <a:pPr algn="ctr"/>
            <a:r>
              <a:rPr lang="fr-FR" sz="1600" i="1" dirty="0">
                <a:solidFill>
                  <a:schemeClr val="bg1"/>
                </a:solidFill>
              </a:rPr>
              <a:t>System </a:t>
            </a:r>
            <a:r>
              <a:rPr lang="fr-FR" sz="1600" i="1" dirty="0" err="1">
                <a:solidFill>
                  <a:schemeClr val="bg1"/>
                </a:solidFill>
              </a:rPr>
              <a:t>dysfunction</a:t>
            </a:r>
            <a:r>
              <a:rPr lang="fr-FR" sz="1600" i="1" dirty="0">
                <a:solidFill>
                  <a:schemeClr val="bg1"/>
                </a:solidFill>
              </a:rPr>
              <a:t>, </a:t>
            </a:r>
          </a:p>
          <a:p>
            <a:pPr algn="ctr"/>
            <a:r>
              <a:rPr lang="fr-FR" sz="1600" i="1" dirty="0" err="1">
                <a:solidFill>
                  <a:schemeClr val="bg1"/>
                </a:solidFill>
              </a:rPr>
              <a:t>step</a:t>
            </a:r>
            <a:r>
              <a:rPr lang="fr-FR" sz="1600" i="1" dirty="0">
                <a:solidFill>
                  <a:schemeClr val="bg1"/>
                </a:solidFill>
              </a:rPr>
              <a:t> of </a:t>
            </a:r>
            <a:r>
              <a:rPr lang="fr-FR" sz="1600" i="1" dirty="0" err="1">
                <a:solidFill>
                  <a:schemeClr val="bg1"/>
                </a:solidFill>
              </a:rPr>
              <a:t>CRn</a:t>
            </a:r>
            <a:r>
              <a:rPr lang="fr-FR" sz="1600" i="1" dirty="0">
                <a:solidFill>
                  <a:schemeClr val="bg1"/>
                </a:solidFill>
              </a:rPr>
              <a:t> </a:t>
            </a:r>
            <a:r>
              <a:rPr lang="fr-FR" sz="1600" i="1" dirty="0" err="1">
                <a:solidFill>
                  <a:schemeClr val="bg1"/>
                </a:solidFill>
              </a:rPr>
              <a:t>interrupted</a:t>
            </a:r>
            <a:endParaRPr lang="fr-FR" sz="1600" i="1" dirty="0">
              <a:solidFill>
                <a:schemeClr val="bg1"/>
              </a:solidFill>
            </a:endParaRPr>
          </a:p>
        </p:txBody>
      </p:sp>
      <p:sp>
        <p:nvSpPr>
          <p:cNvPr id="226" name="ZoneTexte 225"/>
          <p:cNvSpPr txBox="1"/>
          <p:nvPr/>
        </p:nvSpPr>
        <p:spPr>
          <a:xfrm rot="16200000">
            <a:off x="1505089" y="4032002"/>
            <a:ext cx="697627" cy="276999"/>
          </a:xfrm>
          <a:prstGeom prst="rect">
            <a:avLst/>
          </a:prstGeom>
          <a:noFill/>
          <a:ln>
            <a:noFill/>
          </a:ln>
        </p:spPr>
        <p:txBody>
          <a:bodyPr wrap="none" rtlCol="0">
            <a:spAutoFit/>
          </a:bodyPr>
          <a:lstStyle/>
          <a:p>
            <a:r>
              <a:rPr lang="fr-FR" sz="1200" b="1" i="1" dirty="0">
                <a:solidFill>
                  <a:srgbClr val="FFFF00"/>
                </a:solidFill>
              </a:rPr>
              <a:t>fracture</a:t>
            </a:r>
          </a:p>
        </p:txBody>
      </p:sp>
      <p:grpSp>
        <p:nvGrpSpPr>
          <p:cNvPr id="3" name="Groupe 277"/>
          <p:cNvGrpSpPr/>
          <p:nvPr/>
        </p:nvGrpSpPr>
        <p:grpSpPr>
          <a:xfrm>
            <a:off x="2695521" y="1640548"/>
            <a:ext cx="1669774" cy="2605449"/>
            <a:chOff x="2631913" y="962108"/>
            <a:chExt cx="1669774" cy="2663687"/>
          </a:xfrm>
        </p:grpSpPr>
        <p:sp>
          <p:nvSpPr>
            <p:cNvPr id="237" name="Ellipse 236"/>
            <p:cNvSpPr/>
            <p:nvPr/>
          </p:nvSpPr>
          <p:spPr>
            <a:xfrm>
              <a:off x="2631913" y="962108"/>
              <a:ext cx="1669774" cy="2663687"/>
            </a:xfrm>
            <a:prstGeom prst="ellipse">
              <a:avLst/>
            </a:prstGeom>
            <a:ln w="3175">
              <a:solidFill>
                <a:schemeClr val="bg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8" name="ZoneTexte 237"/>
            <p:cNvSpPr txBox="1"/>
            <p:nvPr/>
          </p:nvSpPr>
          <p:spPr>
            <a:xfrm>
              <a:off x="3038769" y="1027703"/>
              <a:ext cx="865558" cy="534915"/>
            </a:xfrm>
            <a:prstGeom prst="rect">
              <a:avLst/>
            </a:prstGeom>
            <a:noFill/>
            <a:ln>
              <a:noFill/>
            </a:ln>
          </p:spPr>
          <p:txBody>
            <a:bodyPr wrap="none" rtlCol="0">
              <a:spAutoFit/>
            </a:bodyPr>
            <a:lstStyle/>
            <a:p>
              <a:pPr algn="ctr"/>
              <a:r>
                <a:rPr lang="fr-FR" sz="1400" dirty="0">
                  <a:solidFill>
                    <a:srgbClr val="FFFF00"/>
                  </a:solidFill>
                </a:rPr>
                <a:t>Temporal</a:t>
              </a:r>
            </a:p>
            <a:p>
              <a:pPr algn="ctr"/>
              <a:r>
                <a:rPr lang="fr-FR" sz="1400" dirty="0">
                  <a:solidFill>
                    <a:srgbClr val="FFFF00"/>
                  </a:solidFill>
                </a:rPr>
                <a:t> changes</a:t>
              </a:r>
            </a:p>
          </p:txBody>
        </p:sp>
      </p:grpSp>
      <p:grpSp>
        <p:nvGrpSpPr>
          <p:cNvPr id="4" name="Groupe 279"/>
          <p:cNvGrpSpPr/>
          <p:nvPr/>
        </p:nvGrpSpPr>
        <p:grpSpPr>
          <a:xfrm>
            <a:off x="2206714" y="4113365"/>
            <a:ext cx="2714646" cy="845683"/>
            <a:chOff x="2899704" y="3434925"/>
            <a:chExt cx="1481504" cy="845683"/>
          </a:xfrm>
        </p:grpSpPr>
        <p:sp>
          <p:nvSpPr>
            <p:cNvPr id="239" name="Accolade fermante 238"/>
            <p:cNvSpPr/>
            <p:nvPr/>
          </p:nvSpPr>
          <p:spPr>
            <a:xfrm rot="5400000">
              <a:off x="3508597" y="2826032"/>
              <a:ext cx="263718" cy="1481504"/>
            </a:xfrm>
            <a:prstGeom prst="rightBrace">
              <a:avLst>
                <a:gd name="adj1" fmla="val 90453"/>
                <a:gd name="adj2" fmla="val 50000"/>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0" name="ZoneTexte 239"/>
            <p:cNvSpPr txBox="1"/>
            <p:nvPr/>
          </p:nvSpPr>
          <p:spPr>
            <a:xfrm rot="3521790">
              <a:off x="3312383" y="3579648"/>
              <a:ext cx="615553" cy="786368"/>
            </a:xfrm>
            <a:prstGeom prst="rect">
              <a:avLst/>
            </a:prstGeom>
            <a:noFill/>
            <a:ln>
              <a:noFill/>
            </a:ln>
          </p:spPr>
          <p:txBody>
            <a:bodyPr vert="vert270" wrap="none" rtlCol="0">
              <a:spAutoFit/>
            </a:bodyPr>
            <a:lstStyle/>
            <a:p>
              <a:r>
                <a:rPr lang="fr-FR" sz="1400" dirty="0" err="1">
                  <a:solidFill>
                    <a:srgbClr val="FFFF00"/>
                  </a:solidFill>
                </a:rPr>
                <a:t>Dyschronie</a:t>
              </a:r>
              <a:endParaRPr lang="fr-FR" sz="1400" dirty="0">
                <a:solidFill>
                  <a:srgbClr val="FFFF00"/>
                </a:solidFill>
              </a:endParaRPr>
            </a:p>
            <a:p>
              <a:r>
                <a:rPr lang="fr-FR" sz="1400" dirty="0" err="1">
                  <a:solidFill>
                    <a:srgbClr val="FFFF00"/>
                  </a:solidFill>
                </a:rPr>
                <a:t>Desynchronization</a:t>
              </a:r>
              <a:endParaRPr lang="fr-FR" sz="1400" dirty="0">
                <a:solidFill>
                  <a:srgbClr val="FFFF00"/>
                </a:solidFill>
              </a:endParaRPr>
            </a:p>
          </p:txBody>
        </p:sp>
      </p:grpSp>
      <p:grpSp>
        <p:nvGrpSpPr>
          <p:cNvPr id="5" name="Groupe 282"/>
          <p:cNvGrpSpPr/>
          <p:nvPr/>
        </p:nvGrpSpPr>
        <p:grpSpPr>
          <a:xfrm>
            <a:off x="5074906" y="4296234"/>
            <a:ext cx="3632668" cy="903540"/>
            <a:chOff x="4397107" y="3617794"/>
            <a:chExt cx="3164619" cy="903540"/>
          </a:xfrm>
        </p:grpSpPr>
        <p:sp>
          <p:nvSpPr>
            <p:cNvPr id="241" name="Accolade fermante 240"/>
            <p:cNvSpPr/>
            <p:nvPr/>
          </p:nvSpPr>
          <p:spPr>
            <a:xfrm rot="5400000">
              <a:off x="5842918" y="2171983"/>
              <a:ext cx="272998" cy="3164619"/>
            </a:xfrm>
            <a:prstGeom prst="rightBrace">
              <a:avLst>
                <a:gd name="adj1" fmla="val 90453"/>
                <a:gd name="adj2" fmla="val 50000"/>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2" name="ZoneTexte 241"/>
            <p:cNvSpPr txBox="1"/>
            <p:nvPr/>
          </p:nvSpPr>
          <p:spPr>
            <a:xfrm rot="3391119">
              <a:off x="5330053" y="3700606"/>
              <a:ext cx="400110" cy="1241346"/>
            </a:xfrm>
            <a:prstGeom prst="rect">
              <a:avLst/>
            </a:prstGeom>
            <a:noFill/>
            <a:ln>
              <a:noFill/>
            </a:ln>
          </p:spPr>
          <p:txBody>
            <a:bodyPr vert="vert270" wrap="none" rtlCol="0">
              <a:spAutoFit/>
            </a:bodyPr>
            <a:lstStyle/>
            <a:p>
              <a:r>
                <a:rPr lang="fr-FR" sz="1400" dirty="0" err="1">
                  <a:solidFill>
                    <a:srgbClr val="FFFF00"/>
                  </a:solidFill>
                </a:rPr>
                <a:t>Resynchronization</a:t>
              </a:r>
              <a:endParaRPr lang="fr-FR" sz="1400" dirty="0">
                <a:solidFill>
                  <a:srgbClr val="FFFF00"/>
                </a:solidFill>
              </a:endParaRPr>
            </a:p>
          </p:txBody>
        </p:sp>
      </p:grpSp>
      <p:grpSp>
        <p:nvGrpSpPr>
          <p:cNvPr id="6" name="Groupe 280"/>
          <p:cNvGrpSpPr/>
          <p:nvPr/>
        </p:nvGrpSpPr>
        <p:grpSpPr>
          <a:xfrm>
            <a:off x="3706915" y="1171669"/>
            <a:ext cx="2559001" cy="1242795"/>
            <a:chOff x="5050439" y="493229"/>
            <a:chExt cx="1356928" cy="1242795"/>
          </a:xfrm>
        </p:grpSpPr>
        <p:sp>
          <p:nvSpPr>
            <p:cNvPr id="254" name="ZoneTexte 253"/>
            <p:cNvSpPr txBox="1"/>
            <p:nvPr/>
          </p:nvSpPr>
          <p:spPr>
            <a:xfrm rot="3521790">
              <a:off x="5691460" y="418980"/>
              <a:ext cx="615553" cy="764051"/>
            </a:xfrm>
            <a:prstGeom prst="rect">
              <a:avLst/>
            </a:prstGeom>
            <a:noFill/>
            <a:ln>
              <a:noFill/>
            </a:ln>
          </p:spPr>
          <p:txBody>
            <a:bodyPr vert="vert270" wrap="none" rtlCol="0">
              <a:spAutoFit/>
            </a:bodyPr>
            <a:lstStyle/>
            <a:p>
              <a:r>
                <a:rPr lang="fr-FR" sz="1400" dirty="0" err="1">
                  <a:solidFill>
                    <a:srgbClr val="FFFF00"/>
                  </a:solidFill>
                </a:rPr>
                <a:t>Dyschronie</a:t>
              </a:r>
              <a:endParaRPr lang="fr-FR" sz="1400" dirty="0">
                <a:solidFill>
                  <a:srgbClr val="FFFF00"/>
                </a:solidFill>
              </a:endParaRPr>
            </a:p>
            <a:p>
              <a:r>
                <a:rPr lang="fr-FR" sz="1400" dirty="0" err="1">
                  <a:solidFill>
                    <a:srgbClr val="FFFF00"/>
                  </a:solidFill>
                </a:rPr>
                <a:t>Desynchronization</a:t>
              </a:r>
              <a:endParaRPr lang="fr-FR" sz="1400" dirty="0">
                <a:solidFill>
                  <a:srgbClr val="FFFF00"/>
                </a:solidFill>
              </a:endParaRPr>
            </a:p>
          </p:txBody>
        </p:sp>
        <p:sp>
          <p:nvSpPr>
            <p:cNvPr id="256" name="Accolade fermante 255"/>
            <p:cNvSpPr/>
            <p:nvPr/>
          </p:nvSpPr>
          <p:spPr>
            <a:xfrm rot="16200000">
              <a:off x="5597044" y="925701"/>
              <a:ext cx="263718" cy="1356928"/>
            </a:xfrm>
            <a:prstGeom prst="rightBrace">
              <a:avLst>
                <a:gd name="adj1" fmla="val 90453"/>
                <a:gd name="adj2" fmla="val 50000"/>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cxnSp>
        <p:nvCxnSpPr>
          <p:cNvPr id="274" name="Connecteur droit avec flèche 273"/>
          <p:cNvCxnSpPr/>
          <p:nvPr/>
        </p:nvCxnSpPr>
        <p:spPr>
          <a:xfrm rot="5400000">
            <a:off x="1198565" y="2657025"/>
            <a:ext cx="1196065" cy="79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5" name="ZoneTexte 274"/>
          <p:cNvSpPr txBox="1"/>
          <p:nvPr/>
        </p:nvSpPr>
        <p:spPr>
          <a:xfrm>
            <a:off x="111333" y="2284620"/>
            <a:ext cx="774571" cy="369332"/>
          </a:xfrm>
          <a:prstGeom prst="rect">
            <a:avLst/>
          </a:prstGeom>
          <a:noFill/>
          <a:ln>
            <a:noFill/>
          </a:ln>
        </p:spPr>
        <p:txBody>
          <a:bodyPr wrap="none" rtlCol="0">
            <a:spAutoFit/>
          </a:bodyPr>
          <a:lstStyle/>
          <a:p>
            <a:r>
              <a:rPr lang="fr-FR" dirty="0" err="1">
                <a:solidFill>
                  <a:schemeClr val="bg1"/>
                </a:solidFill>
              </a:rPr>
              <a:t>CRn</a:t>
            </a:r>
            <a:r>
              <a:rPr lang="fr-FR" dirty="0">
                <a:solidFill>
                  <a:schemeClr val="bg1"/>
                </a:solidFill>
              </a:rPr>
              <a:t>+k</a:t>
            </a:r>
          </a:p>
        </p:txBody>
      </p:sp>
      <p:sp>
        <p:nvSpPr>
          <p:cNvPr id="276" name="ZoneTexte 275"/>
          <p:cNvSpPr txBox="1"/>
          <p:nvPr/>
        </p:nvSpPr>
        <p:spPr>
          <a:xfrm>
            <a:off x="128566" y="3152610"/>
            <a:ext cx="554960" cy="369332"/>
          </a:xfrm>
          <a:prstGeom prst="rect">
            <a:avLst/>
          </a:prstGeom>
          <a:noFill/>
          <a:ln w="28575">
            <a:noFill/>
          </a:ln>
        </p:spPr>
        <p:txBody>
          <a:bodyPr wrap="none" rtlCol="0">
            <a:spAutoFit/>
          </a:bodyPr>
          <a:lstStyle/>
          <a:p>
            <a:r>
              <a:rPr lang="fr-FR" dirty="0" err="1">
                <a:solidFill>
                  <a:schemeClr val="bg1"/>
                </a:solidFill>
              </a:rPr>
              <a:t>CRn</a:t>
            </a:r>
            <a:endParaRPr lang="fr-FR" dirty="0">
              <a:solidFill>
                <a:schemeClr val="bg1"/>
              </a:solidFill>
            </a:endParaRPr>
          </a:p>
        </p:txBody>
      </p:sp>
      <p:grpSp>
        <p:nvGrpSpPr>
          <p:cNvPr id="7" name="Groupe 83"/>
          <p:cNvGrpSpPr/>
          <p:nvPr/>
        </p:nvGrpSpPr>
        <p:grpSpPr>
          <a:xfrm>
            <a:off x="6278682" y="1253658"/>
            <a:ext cx="2539315" cy="2439109"/>
            <a:chOff x="6215074" y="575218"/>
            <a:chExt cx="2539315" cy="2439109"/>
          </a:xfrm>
        </p:grpSpPr>
        <p:grpSp>
          <p:nvGrpSpPr>
            <p:cNvPr id="8" name="Groupe 283"/>
            <p:cNvGrpSpPr/>
            <p:nvPr/>
          </p:nvGrpSpPr>
          <p:grpSpPr>
            <a:xfrm>
              <a:off x="6215074" y="575218"/>
              <a:ext cx="2539315" cy="2433876"/>
              <a:chOff x="5948940" y="575218"/>
              <a:chExt cx="2805449" cy="2433876"/>
            </a:xfrm>
          </p:grpSpPr>
          <p:sp>
            <p:nvSpPr>
              <p:cNvPr id="255" name="ZoneTexte 254"/>
              <p:cNvSpPr txBox="1"/>
              <p:nvPr/>
            </p:nvSpPr>
            <p:spPr>
              <a:xfrm rot="3391119">
                <a:off x="7637247" y="-11869"/>
                <a:ext cx="400110" cy="1574284"/>
              </a:xfrm>
              <a:prstGeom prst="rect">
                <a:avLst/>
              </a:prstGeom>
              <a:noFill/>
              <a:ln>
                <a:noFill/>
              </a:ln>
            </p:spPr>
            <p:txBody>
              <a:bodyPr vert="vert270" wrap="none" rtlCol="0">
                <a:spAutoFit/>
              </a:bodyPr>
              <a:lstStyle/>
              <a:p>
                <a:r>
                  <a:rPr lang="fr-FR" sz="1400" dirty="0" err="1">
                    <a:solidFill>
                      <a:srgbClr val="FFFF00"/>
                    </a:solidFill>
                  </a:rPr>
                  <a:t>Resynchronization</a:t>
                </a:r>
                <a:endParaRPr lang="fr-FR" sz="1400" dirty="0">
                  <a:solidFill>
                    <a:srgbClr val="FFFF00"/>
                  </a:solidFill>
                </a:endParaRPr>
              </a:p>
            </p:txBody>
          </p:sp>
          <p:sp>
            <p:nvSpPr>
              <p:cNvPr id="257" name="Accolade fermante 256"/>
              <p:cNvSpPr/>
              <p:nvPr/>
            </p:nvSpPr>
            <p:spPr>
              <a:xfrm rot="16200000">
                <a:off x="7215166" y="23195"/>
                <a:ext cx="272998" cy="2805449"/>
              </a:xfrm>
              <a:prstGeom prst="rightBrace">
                <a:avLst>
                  <a:gd name="adj1" fmla="val 90453"/>
                  <a:gd name="adj2" fmla="val 50000"/>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65" name="Connecteur droit 264"/>
              <p:cNvCxnSpPr/>
              <p:nvPr/>
            </p:nvCxnSpPr>
            <p:spPr>
              <a:xfrm rot="5400000">
                <a:off x="8443086" y="2044855"/>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7" name="Connecteur droit 266"/>
              <p:cNvCxnSpPr/>
              <p:nvPr/>
            </p:nvCxnSpPr>
            <p:spPr>
              <a:xfrm rot="5400000">
                <a:off x="7307941" y="288230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8" name="Connecteur droit 267"/>
              <p:cNvCxnSpPr/>
              <p:nvPr/>
            </p:nvCxnSpPr>
            <p:spPr>
              <a:xfrm rot="5400000">
                <a:off x="7528428" y="288230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9" name="Connecteur droit 268"/>
              <p:cNvCxnSpPr/>
              <p:nvPr/>
            </p:nvCxnSpPr>
            <p:spPr>
              <a:xfrm rot="5400000">
                <a:off x="7748915" y="288230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0" name="Connecteur droit 269"/>
              <p:cNvCxnSpPr/>
              <p:nvPr/>
            </p:nvCxnSpPr>
            <p:spPr>
              <a:xfrm rot="5400000">
                <a:off x="7969402" y="288230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1" name="Connecteur droit 270"/>
              <p:cNvCxnSpPr/>
              <p:nvPr/>
            </p:nvCxnSpPr>
            <p:spPr>
              <a:xfrm rot="5400000">
                <a:off x="8189898" y="2882300"/>
                <a:ext cx="25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3" name="Connecteur droit 82"/>
            <p:cNvCxnSpPr/>
            <p:nvPr/>
          </p:nvCxnSpPr>
          <p:spPr>
            <a:xfrm rot="5400000">
              <a:off x="8421956" y="2887608"/>
              <a:ext cx="252000" cy="143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7" name="ZoneTexte 66"/>
          <p:cNvSpPr txBox="1"/>
          <p:nvPr/>
        </p:nvSpPr>
        <p:spPr>
          <a:xfrm>
            <a:off x="1148486" y="108486"/>
            <a:ext cx="6336863" cy="461665"/>
          </a:xfrm>
          <a:prstGeom prst="rect">
            <a:avLst/>
          </a:prstGeom>
          <a:noFill/>
        </p:spPr>
        <p:txBody>
          <a:bodyPr wrap="none" rtlCol="0">
            <a:spAutoFit/>
          </a:bodyPr>
          <a:lstStyle/>
          <a:p>
            <a:r>
              <a:rPr lang="fr-FR" sz="2400" b="1" dirty="0" err="1">
                <a:solidFill>
                  <a:schemeClr val="bg1"/>
                </a:solidFill>
              </a:rPr>
              <a:t>Dialectics</a:t>
            </a:r>
            <a:r>
              <a:rPr lang="fr-FR" sz="2400" b="1" dirty="0">
                <a:solidFill>
                  <a:schemeClr val="bg1"/>
                </a:solidFill>
              </a:rPr>
              <a:t> </a:t>
            </a:r>
            <a:r>
              <a:rPr lang="fr-FR" sz="2400" b="1" dirty="0" err="1">
                <a:solidFill>
                  <a:schemeClr val="bg1"/>
                </a:solidFill>
              </a:rPr>
              <a:t>between</a:t>
            </a:r>
            <a:r>
              <a:rPr lang="fr-FR" sz="2400" b="1" dirty="0">
                <a:solidFill>
                  <a:schemeClr val="bg1"/>
                </a:solidFill>
              </a:rPr>
              <a:t> </a:t>
            </a:r>
            <a:r>
              <a:rPr lang="fr-FR" sz="2400" b="1" dirty="0" err="1">
                <a:solidFill>
                  <a:schemeClr val="bg1"/>
                </a:solidFill>
              </a:rPr>
              <a:t>heterogeneous</a:t>
            </a:r>
            <a:r>
              <a:rPr lang="fr-FR" sz="2400" b="1" dirty="0">
                <a:solidFill>
                  <a:schemeClr val="bg1"/>
                </a:solidFill>
              </a:rPr>
              <a:t> </a:t>
            </a:r>
            <a:r>
              <a:rPr lang="fr-FR" sz="2400" b="1" dirty="0" err="1">
                <a:solidFill>
                  <a:schemeClr val="bg1"/>
                </a:solidFill>
              </a:rPr>
              <a:t>co-regulators</a:t>
            </a:r>
            <a:endParaRPr lang="fr-FR" sz="2400" b="1" dirty="0">
              <a:solidFill>
                <a:schemeClr val="bg1"/>
              </a:solidFill>
            </a:endParaRPr>
          </a:p>
        </p:txBody>
      </p:sp>
      <p:sp>
        <p:nvSpPr>
          <p:cNvPr id="71" name="Flèche droite à entaille 70"/>
          <p:cNvSpPr/>
          <p:nvPr/>
        </p:nvSpPr>
        <p:spPr>
          <a:xfrm rot="5400000">
            <a:off x="5032393" y="3053381"/>
            <a:ext cx="466054" cy="171616"/>
          </a:xfrm>
          <a:prstGeom prst="notchedRightArrow">
            <a:avLst>
              <a:gd name="adj1" fmla="val 50000"/>
              <a:gd name="adj2" fmla="val 84749"/>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3" name="Image 72" descr="sinusoide3.gif"/>
          <p:cNvPicPr>
            <a:picLocks noChangeAspect="1"/>
          </p:cNvPicPr>
          <p:nvPr/>
        </p:nvPicPr>
        <p:blipFill>
          <a:blip r:embed="rId2"/>
          <a:stretch>
            <a:fillRect/>
          </a:stretch>
        </p:blipFill>
        <p:spPr>
          <a:xfrm>
            <a:off x="0" y="5894089"/>
            <a:ext cx="9144000" cy="628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down)">
                                      <p:cBhvr>
                                        <p:cTn id="7" dur="1000"/>
                                        <p:tgtEl>
                                          <p:spTgt spid="216"/>
                                        </p:tgtEl>
                                      </p:cBhvr>
                                    </p:animEffect>
                                  </p:childTnLst>
                                </p:cTn>
                              </p:par>
                              <p:par>
                                <p:cTn id="8" presetID="22" presetClass="entr" presetSubtype="4"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Effect transition="in" filter="wipe(down)">
                                      <p:cBhvr>
                                        <p:cTn id="10" dur="1000"/>
                                        <p:tgtEl>
                                          <p:spTgt spid="219"/>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217"/>
                                        </p:tgtEl>
                                        <p:attrNameLst>
                                          <p:attrName>style.visibility</p:attrName>
                                        </p:attrNameLst>
                                      </p:cBhvr>
                                      <p:to>
                                        <p:strVal val="visible"/>
                                      </p:to>
                                    </p:set>
                                    <p:animEffect transition="in" filter="wipe(down)">
                                      <p:cBhvr>
                                        <p:cTn id="14" dur="1000"/>
                                        <p:tgtEl>
                                          <p:spTgt spid="217"/>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208"/>
                                        </p:tgtEl>
                                        <p:attrNameLst>
                                          <p:attrName>style.visibility</p:attrName>
                                        </p:attrNameLst>
                                      </p:cBhvr>
                                      <p:to>
                                        <p:strVal val="visible"/>
                                      </p:to>
                                    </p:set>
                                    <p:animEffect transition="in" filter="wipe(down)">
                                      <p:cBhvr>
                                        <p:cTn id="18" dur="1000"/>
                                        <p:tgtEl>
                                          <p:spTgt spid="208"/>
                                        </p:tgtEl>
                                      </p:cBhvr>
                                    </p:animEffect>
                                  </p:childTnLst>
                                </p:cTn>
                              </p:par>
                            </p:childTnLst>
                          </p:cTn>
                        </p:par>
                        <p:par>
                          <p:cTn id="19" fill="hold">
                            <p:stCondLst>
                              <p:cond delay="3000"/>
                            </p:stCondLst>
                            <p:childTnLst>
                              <p:par>
                                <p:cTn id="20" presetID="22" presetClass="entr" presetSubtype="4" fill="hold" nodeType="afterEffect">
                                  <p:stCondLst>
                                    <p:cond delay="0"/>
                                  </p:stCondLst>
                                  <p:childTnLst>
                                    <p:set>
                                      <p:cBhvr>
                                        <p:cTn id="21" dur="1" fill="hold">
                                          <p:stCondLst>
                                            <p:cond delay="0"/>
                                          </p:stCondLst>
                                        </p:cTn>
                                        <p:tgtEl>
                                          <p:spTgt spid="212"/>
                                        </p:tgtEl>
                                        <p:attrNameLst>
                                          <p:attrName>style.visibility</p:attrName>
                                        </p:attrNameLst>
                                      </p:cBhvr>
                                      <p:to>
                                        <p:strVal val="visible"/>
                                      </p:to>
                                    </p:set>
                                    <p:animEffect transition="in" filter="wipe(down)">
                                      <p:cBhvr>
                                        <p:cTn id="22" dur="1000"/>
                                        <p:tgtEl>
                                          <p:spTgt spid="212"/>
                                        </p:tgtEl>
                                      </p:cBhvr>
                                    </p:animEffect>
                                  </p:childTnLst>
                                </p:cTn>
                              </p:par>
                            </p:childTnLst>
                          </p:cTn>
                        </p:par>
                        <p:par>
                          <p:cTn id="23" fill="hold">
                            <p:stCondLst>
                              <p:cond delay="4000"/>
                            </p:stCondLst>
                            <p:childTnLst>
                              <p:par>
                                <p:cTn id="24" presetID="10" presetClass="entr" presetSubtype="0" fill="hold" grpId="0" nodeType="afterEffect">
                                  <p:stCondLst>
                                    <p:cond delay="1000"/>
                                  </p:stCondLst>
                                  <p:childTnLst>
                                    <p:set>
                                      <p:cBhvr>
                                        <p:cTn id="25" dur="1" fill="hold">
                                          <p:stCondLst>
                                            <p:cond delay="0"/>
                                          </p:stCondLst>
                                        </p:cTn>
                                        <p:tgtEl>
                                          <p:spTgt spid="223"/>
                                        </p:tgtEl>
                                        <p:attrNameLst>
                                          <p:attrName>style.visibility</p:attrName>
                                        </p:attrNameLst>
                                      </p:cBhvr>
                                      <p:to>
                                        <p:strVal val="visible"/>
                                      </p:to>
                                    </p:set>
                                    <p:animEffect transition="in" filter="fade">
                                      <p:cBhvr>
                                        <p:cTn id="26" dur="1000"/>
                                        <p:tgtEl>
                                          <p:spTgt spid="223"/>
                                        </p:tgtEl>
                                      </p:cBhvr>
                                    </p:animEffect>
                                  </p:childTnLst>
                                </p:cTn>
                              </p:par>
                            </p:childTnLst>
                          </p:cTn>
                        </p:par>
                        <p:par>
                          <p:cTn id="27" fill="hold">
                            <p:stCondLst>
                              <p:cond delay="6000"/>
                            </p:stCondLst>
                            <p:childTnLst>
                              <p:par>
                                <p:cTn id="28" presetID="22" presetClass="entr" presetSubtype="1" fill="hold" nodeType="afterEffect">
                                  <p:stCondLst>
                                    <p:cond delay="0"/>
                                  </p:stCondLst>
                                  <p:childTnLst>
                                    <p:set>
                                      <p:cBhvr>
                                        <p:cTn id="29" dur="1" fill="hold">
                                          <p:stCondLst>
                                            <p:cond delay="0"/>
                                          </p:stCondLst>
                                        </p:cTn>
                                        <p:tgtEl>
                                          <p:spTgt spid="274"/>
                                        </p:tgtEl>
                                        <p:attrNameLst>
                                          <p:attrName>style.visibility</p:attrName>
                                        </p:attrNameLst>
                                      </p:cBhvr>
                                      <p:to>
                                        <p:strVal val="visible"/>
                                      </p:to>
                                    </p:set>
                                    <p:animEffect transition="in" filter="wipe(up)">
                                      <p:cBhvr>
                                        <p:cTn id="30" dur="1000"/>
                                        <p:tgtEl>
                                          <p:spTgt spid="274"/>
                                        </p:tgtEl>
                                      </p:cBhvr>
                                    </p:animEffect>
                                  </p:childTnLst>
                                </p:cTn>
                              </p:par>
                            </p:childTnLst>
                          </p:cTn>
                        </p:par>
                        <p:par>
                          <p:cTn id="31" fill="hold">
                            <p:stCondLst>
                              <p:cond delay="7000"/>
                            </p:stCondLst>
                            <p:childTnLst>
                              <p:par>
                                <p:cTn id="32" presetID="10" presetClass="entr" presetSubtype="0" fill="hold" nodeType="afterEffect">
                                  <p:stCondLst>
                                    <p:cond delay="0"/>
                                  </p:stCondLst>
                                  <p:childTnLst>
                                    <p:set>
                                      <p:cBhvr>
                                        <p:cTn id="33" dur="1" fill="hold">
                                          <p:stCondLst>
                                            <p:cond delay="0"/>
                                          </p:stCondLst>
                                        </p:cTn>
                                        <p:tgtEl>
                                          <p:spTgt spid="178"/>
                                        </p:tgtEl>
                                        <p:attrNameLst>
                                          <p:attrName>style.visibility</p:attrName>
                                        </p:attrNameLst>
                                      </p:cBhvr>
                                      <p:to>
                                        <p:strVal val="visible"/>
                                      </p:to>
                                    </p:set>
                                    <p:animEffect transition="in" filter="fade">
                                      <p:cBhvr>
                                        <p:cTn id="34" dur="1000"/>
                                        <p:tgtEl>
                                          <p:spTgt spid="17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6"/>
                                        </p:tgtEl>
                                        <p:attrNameLst>
                                          <p:attrName>style.visibility</p:attrName>
                                        </p:attrNameLst>
                                      </p:cBhvr>
                                      <p:to>
                                        <p:strVal val="visible"/>
                                      </p:to>
                                    </p:set>
                                    <p:animEffect transition="in" filter="fade">
                                      <p:cBhvr>
                                        <p:cTn id="37" dur="2000"/>
                                        <p:tgtEl>
                                          <p:spTgt spid="226"/>
                                        </p:tgtEl>
                                      </p:cBhvr>
                                    </p:animEffect>
                                  </p:childTnLst>
                                </p:cTn>
                              </p:par>
                            </p:childTnLst>
                          </p:cTn>
                        </p:par>
                        <p:par>
                          <p:cTn id="38" fill="hold">
                            <p:stCondLst>
                              <p:cond delay="9000"/>
                            </p:stCondLst>
                            <p:childTnLst>
                              <p:par>
                                <p:cTn id="39" presetID="22" presetClass="entr" presetSubtype="4" fill="hold" nodeType="afterEffect">
                                  <p:stCondLst>
                                    <p:cond delay="0"/>
                                  </p:stCondLst>
                                  <p:childTnLst>
                                    <p:set>
                                      <p:cBhvr>
                                        <p:cTn id="40" dur="1" fill="hold">
                                          <p:stCondLst>
                                            <p:cond delay="0"/>
                                          </p:stCondLst>
                                        </p:cTn>
                                        <p:tgtEl>
                                          <p:spTgt spid="210"/>
                                        </p:tgtEl>
                                        <p:attrNameLst>
                                          <p:attrName>style.visibility</p:attrName>
                                        </p:attrNameLst>
                                      </p:cBhvr>
                                      <p:to>
                                        <p:strVal val="visible"/>
                                      </p:to>
                                    </p:set>
                                    <p:animEffect transition="in" filter="wipe(down)">
                                      <p:cBhvr>
                                        <p:cTn id="41" dur="500"/>
                                        <p:tgtEl>
                                          <p:spTgt spid="210"/>
                                        </p:tgtEl>
                                      </p:cBhvr>
                                    </p:animEffect>
                                  </p:childTnLst>
                                </p:cTn>
                              </p:par>
                            </p:childTnLst>
                          </p:cTn>
                        </p:par>
                        <p:par>
                          <p:cTn id="42" fill="hold">
                            <p:stCondLst>
                              <p:cond delay="9500"/>
                            </p:stCondLst>
                            <p:childTnLst>
                              <p:par>
                                <p:cTn id="43" presetID="22" presetClass="entr" presetSubtype="4" fill="hold" nodeType="afterEffect">
                                  <p:stCondLst>
                                    <p:cond delay="0"/>
                                  </p:stCondLst>
                                  <p:childTnLst>
                                    <p:set>
                                      <p:cBhvr>
                                        <p:cTn id="44" dur="1" fill="hold">
                                          <p:stCondLst>
                                            <p:cond delay="0"/>
                                          </p:stCondLst>
                                        </p:cTn>
                                        <p:tgtEl>
                                          <p:spTgt spid="179"/>
                                        </p:tgtEl>
                                        <p:attrNameLst>
                                          <p:attrName>style.visibility</p:attrName>
                                        </p:attrNameLst>
                                      </p:cBhvr>
                                      <p:to>
                                        <p:strVal val="visible"/>
                                      </p:to>
                                    </p:set>
                                    <p:animEffect transition="in" filter="wipe(down)">
                                      <p:cBhvr>
                                        <p:cTn id="45" dur="500"/>
                                        <p:tgtEl>
                                          <p:spTgt spid="179"/>
                                        </p:tgtEl>
                                      </p:cBhvr>
                                    </p:animEffect>
                                  </p:childTnLst>
                                </p:cTn>
                              </p:par>
                              <p:par>
                                <p:cTn id="46" presetID="22" presetClass="entr" presetSubtype="4" fill="hold" nodeType="withEffect">
                                  <p:stCondLst>
                                    <p:cond delay="0"/>
                                  </p:stCondLst>
                                  <p:childTnLst>
                                    <p:set>
                                      <p:cBhvr>
                                        <p:cTn id="47" dur="1" fill="hold">
                                          <p:stCondLst>
                                            <p:cond delay="0"/>
                                          </p:stCondLst>
                                        </p:cTn>
                                        <p:tgtEl>
                                          <p:spTgt spid="213"/>
                                        </p:tgtEl>
                                        <p:attrNameLst>
                                          <p:attrName>style.visibility</p:attrName>
                                        </p:attrNameLst>
                                      </p:cBhvr>
                                      <p:to>
                                        <p:strVal val="visible"/>
                                      </p:to>
                                    </p:set>
                                    <p:animEffect transition="in" filter="wipe(down)">
                                      <p:cBhvr>
                                        <p:cTn id="48" dur="2000"/>
                                        <p:tgtEl>
                                          <p:spTgt spid="213"/>
                                        </p:tgtEl>
                                      </p:cBhvr>
                                    </p:animEffect>
                                  </p:childTnLst>
                                </p:cTn>
                              </p:par>
                              <p:par>
                                <p:cTn id="49" presetID="22" presetClass="entr" presetSubtype="4"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wipe(down)">
                                      <p:cBhvr>
                                        <p:cTn id="51" dur="500"/>
                                        <p:tgtEl>
                                          <p:spTgt spid="176"/>
                                        </p:tgtEl>
                                      </p:cBhvr>
                                    </p:animEffect>
                                  </p:childTnLst>
                                </p:cTn>
                              </p:par>
                              <p:par>
                                <p:cTn id="52" presetID="22" presetClass="entr" presetSubtype="4" fill="hold" nodeType="withEffect">
                                  <p:stCondLst>
                                    <p:cond delay="0"/>
                                  </p:stCondLst>
                                  <p:childTnLst>
                                    <p:set>
                                      <p:cBhvr>
                                        <p:cTn id="53" dur="1" fill="hold">
                                          <p:stCondLst>
                                            <p:cond delay="0"/>
                                          </p:stCondLst>
                                        </p:cTn>
                                        <p:tgtEl>
                                          <p:spTgt spid="177"/>
                                        </p:tgtEl>
                                        <p:attrNameLst>
                                          <p:attrName>style.visibility</p:attrName>
                                        </p:attrNameLst>
                                      </p:cBhvr>
                                      <p:to>
                                        <p:strVal val="visible"/>
                                      </p:to>
                                    </p:set>
                                    <p:animEffect transition="in" filter="wipe(down)">
                                      <p:cBhvr>
                                        <p:cTn id="54" dur="500"/>
                                        <p:tgtEl>
                                          <p:spTgt spid="177"/>
                                        </p:tgtEl>
                                      </p:cBhvr>
                                    </p:animEffect>
                                  </p:childTnLst>
                                </p:cTn>
                              </p:par>
                            </p:childTnLst>
                          </p:cTn>
                        </p:par>
                        <p:par>
                          <p:cTn id="55" fill="hold">
                            <p:stCondLst>
                              <p:cond delay="11500"/>
                            </p:stCondLst>
                            <p:childTnLst>
                              <p:par>
                                <p:cTn id="56" presetID="10" presetClass="entr" presetSubtype="0"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childTnLst>
                                </p:cTn>
                              </p:par>
                            </p:childTnLst>
                          </p:cTn>
                        </p:par>
                        <p:par>
                          <p:cTn id="59" fill="hold">
                            <p:stCondLst>
                              <p:cond delay="12500"/>
                            </p:stCondLst>
                            <p:childTnLst>
                              <p:par>
                                <p:cTn id="60" presetID="22" presetClass="entr" presetSubtype="4" fill="hold" nodeType="afterEffect">
                                  <p:stCondLst>
                                    <p:cond delay="0"/>
                                  </p:stCondLst>
                                  <p:childTnLst>
                                    <p:set>
                                      <p:cBhvr>
                                        <p:cTn id="61" dur="1" fill="hold">
                                          <p:stCondLst>
                                            <p:cond delay="0"/>
                                          </p:stCondLst>
                                        </p:cTn>
                                        <p:tgtEl>
                                          <p:spTgt spid="180"/>
                                        </p:tgtEl>
                                        <p:attrNameLst>
                                          <p:attrName>style.visibility</p:attrName>
                                        </p:attrNameLst>
                                      </p:cBhvr>
                                      <p:to>
                                        <p:strVal val="visible"/>
                                      </p:to>
                                    </p:set>
                                    <p:animEffect transition="in" filter="wipe(down)">
                                      <p:cBhvr>
                                        <p:cTn id="62" dur="1000"/>
                                        <p:tgtEl>
                                          <p:spTgt spid="180"/>
                                        </p:tgtEl>
                                      </p:cBhvr>
                                    </p:animEffect>
                                  </p:childTnLst>
                                </p:cTn>
                              </p:par>
                            </p:childTnLst>
                          </p:cTn>
                        </p:par>
                        <p:par>
                          <p:cTn id="63" fill="hold">
                            <p:stCondLst>
                              <p:cond delay="13500"/>
                            </p:stCondLst>
                            <p:childTnLst>
                              <p:par>
                                <p:cTn id="64" presetID="22" presetClass="entr" presetSubtype="4" fill="hold" nodeType="afterEffect">
                                  <p:stCondLst>
                                    <p:cond delay="0"/>
                                  </p:stCondLst>
                                  <p:childTnLst>
                                    <p:set>
                                      <p:cBhvr>
                                        <p:cTn id="65" dur="1" fill="hold">
                                          <p:stCondLst>
                                            <p:cond delay="0"/>
                                          </p:stCondLst>
                                        </p:cTn>
                                        <p:tgtEl>
                                          <p:spTgt spid="187"/>
                                        </p:tgtEl>
                                        <p:attrNameLst>
                                          <p:attrName>style.visibility</p:attrName>
                                        </p:attrNameLst>
                                      </p:cBhvr>
                                      <p:to>
                                        <p:strVal val="visible"/>
                                      </p:to>
                                    </p:set>
                                    <p:animEffect transition="in" filter="wipe(down)">
                                      <p:cBhvr>
                                        <p:cTn id="66" dur="1000"/>
                                        <p:tgtEl>
                                          <p:spTgt spid="187"/>
                                        </p:tgtEl>
                                      </p:cBhvr>
                                    </p:animEffect>
                                  </p:childTnLst>
                                </p:cTn>
                              </p:par>
                            </p:childTnLst>
                          </p:cTn>
                        </p:par>
                        <p:par>
                          <p:cTn id="67" fill="hold">
                            <p:stCondLst>
                              <p:cond delay="14500"/>
                            </p:stCondLst>
                            <p:childTnLst>
                              <p:par>
                                <p:cTn id="68" presetID="22" presetClass="entr" presetSubtype="4" fill="hold" nodeType="afterEffect">
                                  <p:stCondLst>
                                    <p:cond delay="0"/>
                                  </p:stCondLst>
                                  <p:childTnLst>
                                    <p:set>
                                      <p:cBhvr>
                                        <p:cTn id="69" dur="1" fill="hold">
                                          <p:stCondLst>
                                            <p:cond delay="0"/>
                                          </p:stCondLst>
                                        </p:cTn>
                                        <p:tgtEl>
                                          <p:spTgt spid="181"/>
                                        </p:tgtEl>
                                        <p:attrNameLst>
                                          <p:attrName>style.visibility</p:attrName>
                                        </p:attrNameLst>
                                      </p:cBhvr>
                                      <p:to>
                                        <p:strVal val="visible"/>
                                      </p:to>
                                    </p:set>
                                    <p:animEffect transition="in" filter="wipe(down)">
                                      <p:cBhvr>
                                        <p:cTn id="70" dur="1000"/>
                                        <p:tgtEl>
                                          <p:spTgt spid="181"/>
                                        </p:tgtEl>
                                      </p:cBhvr>
                                    </p:animEffect>
                                  </p:childTnLst>
                                </p:cTn>
                              </p:par>
                            </p:childTnLst>
                          </p:cTn>
                        </p:par>
                        <p:par>
                          <p:cTn id="71" fill="hold">
                            <p:stCondLst>
                              <p:cond delay="15500"/>
                            </p:stCondLst>
                            <p:childTnLst>
                              <p:par>
                                <p:cTn id="72" presetID="10" presetClass="entr" presetSubtype="0"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2000"/>
                                        <p:tgtEl>
                                          <p:spTgt spid="3"/>
                                        </p:tgtEl>
                                      </p:cBhvr>
                                    </p:animEffect>
                                  </p:childTnLst>
                                </p:cTn>
                              </p:par>
                            </p:childTnLst>
                          </p:cTn>
                        </p:par>
                        <p:par>
                          <p:cTn id="75" fill="hold">
                            <p:stCondLst>
                              <p:cond delay="17500"/>
                            </p:stCondLst>
                            <p:childTnLst>
                              <p:par>
                                <p:cTn id="76" presetID="22" presetClass="entr" presetSubtype="4" fill="hold" nodeType="afterEffect">
                                  <p:stCondLst>
                                    <p:cond delay="0"/>
                                  </p:stCondLst>
                                  <p:childTnLst>
                                    <p:set>
                                      <p:cBhvr>
                                        <p:cTn id="77" dur="1" fill="hold">
                                          <p:stCondLst>
                                            <p:cond delay="0"/>
                                          </p:stCondLst>
                                        </p:cTn>
                                        <p:tgtEl>
                                          <p:spTgt spid="186"/>
                                        </p:tgtEl>
                                        <p:attrNameLst>
                                          <p:attrName>style.visibility</p:attrName>
                                        </p:attrNameLst>
                                      </p:cBhvr>
                                      <p:to>
                                        <p:strVal val="visible"/>
                                      </p:to>
                                    </p:set>
                                    <p:animEffect transition="in" filter="wipe(down)">
                                      <p:cBhvr>
                                        <p:cTn id="78" dur="2000"/>
                                        <p:tgtEl>
                                          <p:spTgt spid="18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wipe(down)">
                                      <p:cBhvr>
                                        <p:cTn id="83" dur="1000"/>
                                        <p:tgtEl>
                                          <p:spTgt spid="183"/>
                                        </p:tgtEl>
                                      </p:cBhvr>
                                    </p:animEffect>
                                  </p:childTnLst>
                                </p:cTn>
                              </p:par>
                            </p:childTnLst>
                          </p:cTn>
                        </p:par>
                        <p:par>
                          <p:cTn id="84" fill="hold">
                            <p:stCondLst>
                              <p:cond delay="1000"/>
                            </p:stCondLst>
                            <p:childTnLst>
                              <p:par>
                                <p:cTn id="85" presetID="22" presetClass="entr" presetSubtype="4" fill="hold" nodeType="afterEffect">
                                  <p:stCondLst>
                                    <p:cond delay="0"/>
                                  </p:stCondLst>
                                  <p:childTnLst>
                                    <p:set>
                                      <p:cBhvr>
                                        <p:cTn id="86" dur="1" fill="hold">
                                          <p:stCondLst>
                                            <p:cond delay="0"/>
                                          </p:stCondLst>
                                        </p:cTn>
                                        <p:tgtEl>
                                          <p:spTgt spid="189"/>
                                        </p:tgtEl>
                                        <p:attrNameLst>
                                          <p:attrName>style.visibility</p:attrName>
                                        </p:attrNameLst>
                                      </p:cBhvr>
                                      <p:to>
                                        <p:strVal val="visible"/>
                                      </p:to>
                                    </p:set>
                                    <p:animEffect transition="in" filter="wipe(down)">
                                      <p:cBhvr>
                                        <p:cTn id="87" dur="1000"/>
                                        <p:tgtEl>
                                          <p:spTgt spid="189"/>
                                        </p:tgtEl>
                                      </p:cBhvr>
                                    </p:animEffect>
                                  </p:childTnLst>
                                </p:cTn>
                              </p:par>
                            </p:childTnLst>
                          </p:cTn>
                        </p:par>
                        <p:par>
                          <p:cTn id="88" fill="hold">
                            <p:stCondLst>
                              <p:cond delay="2000"/>
                            </p:stCondLst>
                            <p:childTnLst>
                              <p:par>
                                <p:cTn id="89" presetID="22" presetClass="entr" presetSubtype="4" fill="hold" nodeType="afterEffect">
                                  <p:stCondLst>
                                    <p:cond delay="0"/>
                                  </p:stCondLst>
                                  <p:childTnLst>
                                    <p:set>
                                      <p:cBhvr>
                                        <p:cTn id="90" dur="1" fill="hold">
                                          <p:stCondLst>
                                            <p:cond delay="0"/>
                                          </p:stCondLst>
                                        </p:cTn>
                                        <p:tgtEl>
                                          <p:spTgt spid="192"/>
                                        </p:tgtEl>
                                        <p:attrNameLst>
                                          <p:attrName>style.visibility</p:attrName>
                                        </p:attrNameLst>
                                      </p:cBhvr>
                                      <p:to>
                                        <p:strVal val="visible"/>
                                      </p:to>
                                    </p:set>
                                    <p:animEffect transition="in" filter="wipe(down)">
                                      <p:cBhvr>
                                        <p:cTn id="91" dur="2000"/>
                                        <p:tgtEl>
                                          <p:spTgt spid="192"/>
                                        </p:tgtEl>
                                      </p:cBhvr>
                                    </p:animEffect>
                                  </p:childTnLst>
                                </p:cTn>
                              </p:par>
                            </p:childTnLst>
                          </p:cTn>
                        </p:par>
                        <p:par>
                          <p:cTn id="92" fill="hold">
                            <p:stCondLst>
                              <p:cond delay="4000"/>
                            </p:stCondLst>
                            <p:childTnLst>
                              <p:par>
                                <p:cTn id="93" presetID="22" presetClass="entr" presetSubtype="4" fill="hold" nodeType="afterEffect">
                                  <p:stCondLst>
                                    <p:cond delay="0"/>
                                  </p:stCondLst>
                                  <p:childTnLst>
                                    <p:set>
                                      <p:cBhvr>
                                        <p:cTn id="94" dur="1" fill="hold">
                                          <p:stCondLst>
                                            <p:cond delay="0"/>
                                          </p:stCondLst>
                                        </p:cTn>
                                        <p:tgtEl>
                                          <p:spTgt spid="190"/>
                                        </p:tgtEl>
                                        <p:attrNameLst>
                                          <p:attrName>style.visibility</p:attrName>
                                        </p:attrNameLst>
                                      </p:cBhvr>
                                      <p:to>
                                        <p:strVal val="visible"/>
                                      </p:to>
                                    </p:set>
                                    <p:animEffect transition="in" filter="wipe(down)">
                                      <p:cBhvr>
                                        <p:cTn id="95" dur="1000"/>
                                        <p:tgtEl>
                                          <p:spTgt spid="190"/>
                                        </p:tgtEl>
                                      </p:cBhvr>
                                    </p:animEffect>
                                  </p:childTnLst>
                                </p:cTn>
                              </p:par>
                            </p:childTnLst>
                          </p:cTn>
                        </p:par>
                        <p:par>
                          <p:cTn id="96" fill="hold">
                            <p:stCondLst>
                              <p:cond delay="5000"/>
                            </p:stCondLst>
                            <p:childTnLst>
                              <p:par>
                                <p:cTn id="97" presetID="10" presetClass="entr" presetSubtype="0" fill="hold" nodeType="afterEffect">
                                  <p:stCondLst>
                                    <p:cond delay="0"/>
                                  </p:stCondLst>
                                  <p:childTnLst>
                                    <p:set>
                                      <p:cBhvr>
                                        <p:cTn id="98" dur="1" fill="hold">
                                          <p:stCondLst>
                                            <p:cond delay="0"/>
                                          </p:stCondLst>
                                        </p:cTn>
                                        <p:tgtEl>
                                          <p:spTgt spid="198"/>
                                        </p:tgtEl>
                                        <p:attrNameLst>
                                          <p:attrName>style.visibility</p:attrName>
                                        </p:attrNameLst>
                                      </p:cBhvr>
                                      <p:to>
                                        <p:strVal val="visible"/>
                                      </p:to>
                                    </p:set>
                                    <p:animEffect transition="in" filter="fade">
                                      <p:cBhvr>
                                        <p:cTn id="99" dur="2000"/>
                                        <p:tgtEl>
                                          <p:spTgt spid="19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191"/>
                                        </p:tgtEl>
                                        <p:attrNameLst>
                                          <p:attrName>style.visibility</p:attrName>
                                        </p:attrNameLst>
                                      </p:cBhvr>
                                      <p:to>
                                        <p:strVal val="visible"/>
                                      </p:to>
                                    </p:set>
                                    <p:animEffect transition="in" filter="wipe(down)">
                                      <p:cBhvr>
                                        <p:cTn id="104" dur="1000"/>
                                        <p:tgtEl>
                                          <p:spTgt spid="191"/>
                                        </p:tgtEl>
                                      </p:cBhvr>
                                    </p:animEffect>
                                  </p:childTnLst>
                                </p:cTn>
                              </p:par>
                            </p:childTnLst>
                          </p:cTn>
                        </p:par>
                        <p:par>
                          <p:cTn id="105" fill="hold">
                            <p:stCondLst>
                              <p:cond delay="1000"/>
                            </p:stCondLst>
                            <p:childTnLst>
                              <p:par>
                                <p:cTn id="106" presetID="22" presetClass="entr" presetSubtype="4" fill="hold" nodeType="afterEffect">
                                  <p:stCondLst>
                                    <p:cond delay="0"/>
                                  </p:stCondLst>
                                  <p:childTnLst>
                                    <p:set>
                                      <p:cBhvr>
                                        <p:cTn id="107" dur="1" fill="hold">
                                          <p:stCondLst>
                                            <p:cond delay="0"/>
                                          </p:stCondLst>
                                        </p:cTn>
                                        <p:tgtEl>
                                          <p:spTgt spid="199"/>
                                        </p:tgtEl>
                                        <p:attrNameLst>
                                          <p:attrName>style.visibility</p:attrName>
                                        </p:attrNameLst>
                                      </p:cBhvr>
                                      <p:to>
                                        <p:strVal val="visible"/>
                                      </p:to>
                                    </p:set>
                                    <p:animEffect transition="in" filter="wipe(down)">
                                      <p:cBhvr>
                                        <p:cTn id="108" dur="2000"/>
                                        <p:tgtEl>
                                          <p:spTgt spid="199"/>
                                        </p:tgtEl>
                                      </p:cBhvr>
                                    </p:animEffect>
                                  </p:childTnLst>
                                </p:cTn>
                              </p:par>
                              <p:par>
                                <p:cTn id="109" presetID="10" presetClass="entr" presetSubtype="0" fill="hold" nodeType="with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fade">
                                      <p:cBhvr>
                                        <p:cTn id="111" dur="2000"/>
                                        <p:tgtEl>
                                          <p:spTgt spid="6"/>
                                        </p:tgtEl>
                                      </p:cBhvr>
                                    </p:animEffect>
                                  </p:childTnLst>
                                </p:cTn>
                              </p:par>
                            </p:childTnLst>
                          </p:cTn>
                        </p:par>
                        <p:par>
                          <p:cTn id="112" fill="hold">
                            <p:stCondLst>
                              <p:cond delay="3000"/>
                            </p:stCondLst>
                            <p:childTnLst>
                              <p:par>
                                <p:cTn id="113" presetID="22" presetClass="entr" presetSubtype="1" fill="hold" grpId="0"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1000"/>
                                        <p:tgtEl>
                                          <p:spTgt spid="71"/>
                                        </p:tgtEl>
                                      </p:cBhvr>
                                    </p:animEffect>
                                  </p:childTnLst>
                                </p:cTn>
                              </p:par>
                            </p:childTnLst>
                          </p:cTn>
                        </p:par>
                        <p:par>
                          <p:cTn id="116" fill="hold">
                            <p:stCondLst>
                              <p:cond delay="4000"/>
                            </p:stCondLst>
                            <p:childTnLst>
                              <p:par>
                                <p:cTn id="117" presetID="22" presetClass="entr" presetSubtype="4" fill="hold" nodeType="afterEffect">
                                  <p:stCondLst>
                                    <p:cond delay="0"/>
                                  </p:stCondLst>
                                  <p:childTnLst>
                                    <p:set>
                                      <p:cBhvr>
                                        <p:cTn id="118" dur="1" fill="hold">
                                          <p:stCondLst>
                                            <p:cond delay="0"/>
                                          </p:stCondLst>
                                        </p:cTn>
                                        <p:tgtEl>
                                          <p:spTgt spid="193"/>
                                        </p:tgtEl>
                                        <p:attrNameLst>
                                          <p:attrName>style.visibility</p:attrName>
                                        </p:attrNameLst>
                                      </p:cBhvr>
                                      <p:to>
                                        <p:strVal val="visible"/>
                                      </p:to>
                                    </p:set>
                                    <p:animEffect transition="in" filter="wipe(down)">
                                      <p:cBhvr>
                                        <p:cTn id="119" dur="1000"/>
                                        <p:tgtEl>
                                          <p:spTgt spid="193"/>
                                        </p:tgtEl>
                                      </p:cBhvr>
                                    </p:animEffect>
                                  </p:childTnLst>
                                </p:cTn>
                              </p:par>
                              <p:par>
                                <p:cTn id="120" presetID="10" presetClass="entr" presetSubtype="0" fill="hold" nodeType="with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fade">
                                      <p:cBhvr>
                                        <p:cTn id="122" dur="2000"/>
                                        <p:tgtEl>
                                          <p:spTgt spid="5"/>
                                        </p:tgtEl>
                                      </p:cBhvr>
                                    </p:animEffect>
                                  </p:childTnLst>
                                </p:cTn>
                              </p:par>
                            </p:childTnLst>
                          </p:cTn>
                        </p:par>
                        <p:par>
                          <p:cTn id="123" fill="hold">
                            <p:stCondLst>
                              <p:cond delay="6000"/>
                            </p:stCondLst>
                            <p:childTnLst>
                              <p:par>
                                <p:cTn id="124" presetID="22" presetClass="entr" presetSubtype="4" fill="hold" nodeType="afterEffect">
                                  <p:stCondLst>
                                    <p:cond delay="0"/>
                                  </p:stCondLst>
                                  <p:childTnLst>
                                    <p:set>
                                      <p:cBhvr>
                                        <p:cTn id="125" dur="1" fill="hold">
                                          <p:stCondLst>
                                            <p:cond delay="0"/>
                                          </p:stCondLst>
                                        </p:cTn>
                                        <p:tgtEl>
                                          <p:spTgt spid="194"/>
                                        </p:tgtEl>
                                        <p:attrNameLst>
                                          <p:attrName>style.visibility</p:attrName>
                                        </p:attrNameLst>
                                      </p:cBhvr>
                                      <p:to>
                                        <p:strVal val="visible"/>
                                      </p:to>
                                    </p:set>
                                    <p:animEffect transition="in" filter="wipe(down)">
                                      <p:cBhvr>
                                        <p:cTn id="126" dur="1000"/>
                                        <p:tgtEl>
                                          <p:spTgt spid="194"/>
                                        </p:tgtEl>
                                      </p:cBhvr>
                                    </p:animEffect>
                                  </p:childTnLst>
                                </p:cTn>
                              </p:par>
                            </p:childTnLst>
                          </p:cTn>
                        </p:par>
                        <p:par>
                          <p:cTn id="127" fill="hold">
                            <p:stCondLst>
                              <p:cond delay="7000"/>
                            </p:stCondLst>
                            <p:childTnLst>
                              <p:par>
                                <p:cTn id="128" presetID="22" presetClass="entr" presetSubtype="4" fill="hold" nodeType="afterEffect">
                                  <p:stCondLst>
                                    <p:cond delay="0"/>
                                  </p:stCondLst>
                                  <p:childTnLst>
                                    <p:set>
                                      <p:cBhvr>
                                        <p:cTn id="129" dur="1" fill="hold">
                                          <p:stCondLst>
                                            <p:cond delay="0"/>
                                          </p:stCondLst>
                                        </p:cTn>
                                        <p:tgtEl>
                                          <p:spTgt spid="195"/>
                                        </p:tgtEl>
                                        <p:attrNameLst>
                                          <p:attrName>style.visibility</p:attrName>
                                        </p:attrNameLst>
                                      </p:cBhvr>
                                      <p:to>
                                        <p:strVal val="visible"/>
                                      </p:to>
                                    </p:set>
                                    <p:animEffect transition="in" filter="wipe(down)">
                                      <p:cBhvr>
                                        <p:cTn id="130" dur="1000"/>
                                        <p:tgtEl>
                                          <p:spTgt spid="195"/>
                                        </p:tgtEl>
                                      </p:cBhvr>
                                    </p:animEffect>
                                  </p:childTnLst>
                                </p:cTn>
                              </p:par>
                            </p:childTnLst>
                          </p:cTn>
                        </p:par>
                        <p:par>
                          <p:cTn id="131" fill="hold">
                            <p:stCondLst>
                              <p:cond delay="8000"/>
                            </p:stCondLst>
                            <p:childTnLst>
                              <p:par>
                                <p:cTn id="132" presetID="22" presetClass="entr" presetSubtype="4" fill="hold" nodeType="afterEffect">
                                  <p:stCondLst>
                                    <p:cond delay="0"/>
                                  </p:stCondLst>
                                  <p:childTnLst>
                                    <p:set>
                                      <p:cBhvr>
                                        <p:cTn id="133" dur="1" fill="hold">
                                          <p:stCondLst>
                                            <p:cond delay="0"/>
                                          </p:stCondLst>
                                        </p:cTn>
                                        <p:tgtEl>
                                          <p:spTgt spid="196"/>
                                        </p:tgtEl>
                                        <p:attrNameLst>
                                          <p:attrName>style.visibility</p:attrName>
                                        </p:attrNameLst>
                                      </p:cBhvr>
                                      <p:to>
                                        <p:strVal val="visible"/>
                                      </p:to>
                                    </p:set>
                                    <p:animEffect transition="in" filter="wipe(down)">
                                      <p:cBhvr>
                                        <p:cTn id="134" dur="1000"/>
                                        <p:tgtEl>
                                          <p:spTgt spid="196"/>
                                        </p:tgtEl>
                                      </p:cBhvr>
                                    </p:animEffect>
                                  </p:childTnLst>
                                </p:cTn>
                              </p:par>
                            </p:childTnLst>
                          </p:cTn>
                        </p:par>
                        <p:par>
                          <p:cTn id="135" fill="hold">
                            <p:stCondLst>
                              <p:cond delay="9000"/>
                            </p:stCondLst>
                            <p:childTnLst>
                              <p:par>
                                <p:cTn id="136" presetID="22" presetClass="entr" presetSubtype="4" fill="hold" nodeType="afterEffect">
                                  <p:stCondLst>
                                    <p:cond delay="0"/>
                                  </p:stCondLst>
                                  <p:childTnLst>
                                    <p:set>
                                      <p:cBhvr>
                                        <p:cTn id="137" dur="1" fill="hold">
                                          <p:stCondLst>
                                            <p:cond delay="0"/>
                                          </p:stCondLst>
                                        </p:cTn>
                                        <p:tgtEl>
                                          <p:spTgt spid="197"/>
                                        </p:tgtEl>
                                        <p:attrNameLst>
                                          <p:attrName>style.visibility</p:attrName>
                                        </p:attrNameLst>
                                      </p:cBhvr>
                                      <p:to>
                                        <p:strVal val="visible"/>
                                      </p:to>
                                    </p:set>
                                    <p:animEffect transition="in" filter="wipe(down)">
                                      <p:cBhvr>
                                        <p:cTn id="138" dur="1000"/>
                                        <p:tgtEl>
                                          <p:spTgt spid="197"/>
                                        </p:tgtEl>
                                      </p:cBhvr>
                                    </p:animEffect>
                                  </p:childTnLst>
                                </p:cTn>
                              </p:par>
                            </p:childTnLst>
                          </p:cTn>
                        </p:par>
                        <p:par>
                          <p:cTn id="139" fill="hold">
                            <p:stCondLst>
                              <p:cond delay="10000"/>
                            </p:stCondLst>
                            <p:childTnLst>
                              <p:par>
                                <p:cTn id="140" presetID="22" presetClass="entr" presetSubtype="4" fill="hold" nodeType="afterEffect">
                                  <p:stCondLst>
                                    <p:cond delay="0"/>
                                  </p:stCondLst>
                                  <p:childTnLst>
                                    <p:set>
                                      <p:cBhvr>
                                        <p:cTn id="141" dur="1" fill="hold">
                                          <p:stCondLst>
                                            <p:cond delay="0"/>
                                          </p:stCondLst>
                                        </p:cTn>
                                        <p:tgtEl>
                                          <p:spTgt spid="206"/>
                                        </p:tgtEl>
                                        <p:attrNameLst>
                                          <p:attrName>style.visibility</p:attrName>
                                        </p:attrNameLst>
                                      </p:cBhvr>
                                      <p:to>
                                        <p:strVal val="visible"/>
                                      </p:to>
                                    </p:set>
                                    <p:animEffect transition="in" filter="wipe(down)">
                                      <p:cBhvr>
                                        <p:cTn id="142" dur="2000"/>
                                        <p:tgtEl>
                                          <p:spTgt spid="206"/>
                                        </p:tgtEl>
                                      </p:cBhvr>
                                    </p:animEffect>
                                  </p:childTnLst>
                                </p:cTn>
                              </p:par>
                            </p:childTnLst>
                          </p:cTn>
                        </p:par>
                        <p:par>
                          <p:cTn id="143" fill="hold">
                            <p:stCondLst>
                              <p:cond delay="12000"/>
                            </p:stCondLst>
                            <p:childTnLst>
                              <p:par>
                                <p:cTn id="144" presetID="22" presetClass="entr" presetSubtype="4" fill="hold" nodeType="afterEffect">
                                  <p:stCondLst>
                                    <p:cond delay="0"/>
                                  </p:stCondLst>
                                  <p:childTnLst>
                                    <p:set>
                                      <p:cBhvr>
                                        <p:cTn id="145" dur="1" fill="hold">
                                          <p:stCondLst>
                                            <p:cond delay="0"/>
                                          </p:stCondLst>
                                        </p:cTn>
                                        <p:tgtEl>
                                          <p:spTgt spid="2"/>
                                        </p:tgtEl>
                                        <p:attrNameLst>
                                          <p:attrName>style.visibility</p:attrName>
                                        </p:attrNameLst>
                                      </p:cBhvr>
                                      <p:to>
                                        <p:strVal val="visible"/>
                                      </p:to>
                                    </p:set>
                                    <p:animEffect transition="in" filter="wipe(down)">
                                      <p:cBhvr>
                                        <p:cTn id="146" dur="1000"/>
                                        <p:tgtEl>
                                          <p:spTgt spid="2"/>
                                        </p:tgtEl>
                                      </p:cBhvr>
                                    </p:animEffect>
                                  </p:childTnLst>
                                </p:cTn>
                              </p:par>
                            </p:childTnLst>
                          </p:cTn>
                        </p:par>
                        <p:par>
                          <p:cTn id="147" fill="hold">
                            <p:stCondLst>
                              <p:cond delay="13000"/>
                            </p:stCondLst>
                            <p:childTnLst>
                              <p:par>
                                <p:cTn id="148" presetID="22" presetClass="entr" presetSubtype="4" fill="hold" nodeType="afterEffect">
                                  <p:stCondLst>
                                    <p:cond delay="0"/>
                                  </p:stCondLst>
                                  <p:childTnLst>
                                    <p:set>
                                      <p:cBhvr>
                                        <p:cTn id="149" dur="1" fill="hold">
                                          <p:stCondLst>
                                            <p:cond delay="0"/>
                                          </p:stCondLst>
                                        </p:cTn>
                                        <p:tgtEl>
                                          <p:spTgt spid="7"/>
                                        </p:tgtEl>
                                        <p:attrNameLst>
                                          <p:attrName>style.visibility</p:attrName>
                                        </p:attrNameLst>
                                      </p:cBhvr>
                                      <p:to>
                                        <p:strVal val="visible"/>
                                      </p:to>
                                    </p:set>
                                    <p:animEffect transition="in" filter="wipe(down)">
                                      <p:cBhvr>
                                        <p:cTn id="15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animBg="1"/>
      <p:bldP spid="226" grpId="0"/>
      <p:bldP spid="7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4"/>
          <p:cNvPicPr>
            <a:picLocks noChangeAspect="1" noChangeArrowheads="1"/>
          </p:cNvPicPr>
          <p:nvPr/>
        </p:nvPicPr>
        <p:blipFill>
          <a:blip r:embed="rId3"/>
          <a:srcRect/>
          <a:stretch>
            <a:fillRect/>
          </a:stretch>
        </p:blipFill>
        <p:spPr bwMode="auto">
          <a:xfrm>
            <a:off x="125981" y="1412886"/>
            <a:ext cx="8848616" cy="4945072"/>
          </a:xfrm>
          <a:prstGeom prst="rect">
            <a:avLst/>
          </a:prstGeom>
          <a:noFill/>
          <a:ln w="9525">
            <a:noFill/>
            <a:miter lim="800000"/>
            <a:headEnd/>
            <a:tailEnd/>
          </a:ln>
          <a:effectLst/>
        </p:spPr>
      </p:pic>
      <p:sp>
        <p:nvSpPr>
          <p:cNvPr id="78" name="Rectangle 77"/>
          <p:cNvSpPr/>
          <p:nvPr/>
        </p:nvSpPr>
        <p:spPr>
          <a:xfrm>
            <a:off x="2775005" y="5184250"/>
            <a:ext cx="1494845" cy="15902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a:off x="5547" y="0"/>
            <a:ext cx="9138453" cy="461665"/>
          </a:xfrm>
          <a:prstGeom prst="rect">
            <a:avLst/>
          </a:prstGeom>
          <a:noFill/>
        </p:spPr>
        <p:txBody>
          <a:bodyPr wrap="square" rtlCol="0">
            <a:spAutoFit/>
          </a:bodyPr>
          <a:lstStyle/>
          <a:p>
            <a:pPr algn="ctr"/>
            <a:r>
              <a:rPr lang="fr-FR" sz="2400" b="1" dirty="0"/>
              <a:t>LEARNING A PROCEDURE TO REDUCE AN EPIDEMIC</a:t>
            </a:r>
          </a:p>
        </p:txBody>
      </p:sp>
      <p:sp>
        <p:nvSpPr>
          <p:cNvPr id="72" name="ZoneTexte 71"/>
          <p:cNvSpPr txBox="1"/>
          <p:nvPr/>
        </p:nvSpPr>
        <p:spPr>
          <a:xfrm rot="20256417">
            <a:off x="3011810" y="2877340"/>
            <a:ext cx="1483804" cy="307777"/>
          </a:xfrm>
          <a:prstGeom prst="rect">
            <a:avLst/>
          </a:prstGeom>
          <a:solidFill>
            <a:schemeClr val="accent3">
              <a:lumMod val="60000"/>
              <a:lumOff val="40000"/>
            </a:schemeClr>
          </a:solidFill>
        </p:spPr>
        <p:txBody>
          <a:bodyPr wrap="none" rtlCol="0">
            <a:spAutoFit/>
          </a:bodyPr>
          <a:lstStyle/>
          <a:p>
            <a:r>
              <a:rPr lang="fr-FR" sz="1400" dirty="0"/>
              <a:t>DISCRETE EVENTS</a:t>
            </a:r>
          </a:p>
        </p:txBody>
      </p:sp>
      <p:sp>
        <p:nvSpPr>
          <p:cNvPr id="73" name="ZoneTexte 72"/>
          <p:cNvSpPr txBox="1"/>
          <p:nvPr/>
        </p:nvSpPr>
        <p:spPr>
          <a:xfrm>
            <a:off x="2879695" y="3633745"/>
            <a:ext cx="2040495" cy="307777"/>
          </a:xfrm>
          <a:prstGeom prst="rect">
            <a:avLst/>
          </a:prstGeom>
          <a:solidFill>
            <a:schemeClr val="accent5">
              <a:lumMod val="20000"/>
              <a:lumOff val="80000"/>
            </a:schemeClr>
          </a:solidFill>
        </p:spPr>
        <p:txBody>
          <a:bodyPr wrap="none" rtlCol="0">
            <a:spAutoFit/>
          </a:bodyPr>
          <a:lstStyle/>
          <a:p>
            <a:r>
              <a:rPr lang="fr-FR" sz="1400" dirty="0"/>
              <a:t>CONTINUOUS MEASURES</a:t>
            </a:r>
          </a:p>
        </p:txBody>
      </p:sp>
      <p:sp>
        <p:nvSpPr>
          <p:cNvPr id="74" name="ZoneTexte 73"/>
          <p:cNvSpPr txBox="1"/>
          <p:nvPr/>
        </p:nvSpPr>
        <p:spPr>
          <a:xfrm>
            <a:off x="2879695" y="4684608"/>
            <a:ext cx="2040495" cy="307777"/>
          </a:xfrm>
          <a:prstGeom prst="rect">
            <a:avLst/>
          </a:prstGeom>
          <a:solidFill>
            <a:schemeClr val="bg1">
              <a:lumMod val="85000"/>
            </a:schemeClr>
          </a:solidFill>
        </p:spPr>
        <p:txBody>
          <a:bodyPr wrap="none" rtlCol="0">
            <a:spAutoFit/>
          </a:bodyPr>
          <a:lstStyle/>
          <a:p>
            <a:r>
              <a:rPr lang="fr-FR" sz="1400" dirty="0"/>
              <a:t>CONTINUOUS MEASURES</a:t>
            </a:r>
          </a:p>
        </p:txBody>
      </p:sp>
      <p:sp>
        <p:nvSpPr>
          <p:cNvPr id="75" name="ZoneTexte 74"/>
          <p:cNvSpPr txBox="1"/>
          <p:nvPr/>
        </p:nvSpPr>
        <p:spPr>
          <a:xfrm>
            <a:off x="2879695" y="4129342"/>
            <a:ext cx="1727909" cy="307777"/>
          </a:xfrm>
          <a:prstGeom prst="rect">
            <a:avLst/>
          </a:prstGeom>
          <a:solidFill>
            <a:schemeClr val="bg1"/>
          </a:solidFill>
        </p:spPr>
        <p:txBody>
          <a:bodyPr wrap="none" rtlCol="0">
            <a:spAutoFit/>
          </a:bodyPr>
          <a:lstStyle/>
          <a:p>
            <a:r>
              <a:rPr lang="fr-FR" sz="1400" dirty="0"/>
              <a:t>DISCRETE MEASURES</a:t>
            </a:r>
          </a:p>
        </p:txBody>
      </p:sp>
      <p:sp>
        <p:nvSpPr>
          <p:cNvPr id="76" name="ZoneTexte 75"/>
          <p:cNvSpPr txBox="1"/>
          <p:nvPr/>
        </p:nvSpPr>
        <p:spPr>
          <a:xfrm>
            <a:off x="2879695" y="5465162"/>
            <a:ext cx="2040495" cy="307777"/>
          </a:xfrm>
          <a:prstGeom prst="rect">
            <a:avLst/>
          </a:prstGeom>
          <a:solidFill>
            <a:schemeClr val="accent6">
              <a:lumMod val="20000"/>
              <a:lumOff val="80000"/>
            </a:schemeClr>
          </a:solidFill>
        </p:spPr>
        <p:txBody>
          <a:bodyPr wrap="none" rtlCol="0">
            <a:spAutoFit/>
          </a:bodyPr>
          <a:lstStyle/>
          <a:p>
            <a:r>
              <a:rPr lang="fr-FR" sz="1400" dirty="0"/>
              <a:t>CONTINUOUS MEASURES</a:t>
            </a:r>
          </a:p>
        </p:txBody>
      </p:sp>
      <p:sp>
        <p:nvSpPr>
          <p:cNvPr id="77" name="ZoneTexte 76"/>
          <p:cNvSpPr txBox="1"/>
          <p:nvPr/>
        </p:nvSpPr>
        <p:spPr>
          <a:xfrm>
            <a:off x="2879694" y="5106065"/>
            <a:ext cx="1904115" cy="307777"/>
          </a:xfrm>
          <a:prstGeom prst="rect">
            <a:avLst/>
          </a:prstGeom>
          <a:noFill/>
        </p:spPr>
        <p:txBody>
          <a:bodyPr wrap="square" rtlCol="0">
            <a:spAutoFit/>
          </a:bodyPr>
          <a:lstStyle/>
          <a:p>
            <a:r>
              <a:rPr lang="fr-FR" sz="1400" dirty="0"/>
              <a:t>DISCRETE EVENTS</a:t>
            </a: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4"/>
          <p:cNvPicPr>
            <a:picLocks noChangeAspect="1" noChangeArrowheads="1"/>
          </p:cNvPicPr>
          <p:nvPr/>
        </p:nvPicPr>
        <p:blipFill>
          <a:blip r:embed="rId3"/>
          <a:srcRect/>
          <a:stretch>
            <a:fillRect/>
          </a:stretch>
        </p:blipFill>
        <p:spPr bwMode="auto">
          <a:xfrm>
            <a:off x="125981" y="1412886"/>
            <a:ext cx="8848616" cy="4945072"/>
          </a:xfrm>
          <a:prstGeom prst="rect">
            <a:avLst/>
          </a:prstGeom>
          <a:noFill/>
          <a:ln w="9525">
            <a:noFill/>
            <a:miter lim="800000"/>
            <a:headEnd/>
            <a:tailEnd/>
          </a:ln>
          <a:effectLst/>
        </p:spPr>
      </p:pic>
      <p:grpSp>
        <p:nvGrpSpPr>
          <p:cNvPr id="76" name="Groupe 75"/>
          <p:cNvGrpSpPr/>
          <p:nvPr/>
        </p:nvGrpSpPr>
        <p:grpSpPr>
          <a:xfrm>
            <a:off x="2717238" y="1455774"/>
            <a:ext cx="568878" cy="1113786"/>
            <a:chOff x="2717238" y="1455774"/>
            <a:chExt cx="568878" cy="1113786"/>
          </a:xfrm>
        </p:grpSpPr>
        <p:sp>
          <p:nvSpPr>
            <p:cNvPr id="32" name="Forme libre 31"/>
            <p:cNvSpPr/>
            <p:nvPr/>
          </p:nvSpPr>
          <p:spPr>
            <a:xfrm>
              <a:off x="2717238" y="1527212"/>
              <a:ext cx="518344" cy="599189"/>
            </a:xfrm>
            <a:custGeom>
              <a:avLst/>
              <a:gdLst>
                <a:gd name="connsiteX0" fmla="*/ 0 w 354564"/>
                <a:gd name="connsiteY0" fmla="*/ 313509 h 313509"/>
                <a:gd name="connsiteX1" fmla="*/ 190345 w 354564"/>
                <a:gd name="connsiteY1" fmla="*/ 0 h 313509"/>
                <a:gd name="connsiteX2" fmla="*/ 354564 w 354564"/>
                <a:gd name="connsiteY2" fmla="*/ 291115 h 313509"/>
                <a:gd name="connsiteX0" fmla="*/ 0 w 354564"/>
                <a:gd name="connsiteY0" fmla="*/ 384923 h 384923"/>
                <a:gd name="connsiteX1" fmla="*/ 190345 w 354564"/>
                <a:gd name="connsiteY1" fmla="*/ 0 h 384923"/>
                <a:gd name="connsiteX2" fmla="*/ 354564 w 354564"/>
                <a:gd name="connsiteY2" fmla="*/ 291115 h 384923"/>
                <a:gd name="connsiteX0" fmla="*/ 0 w 568846"/>
                <a:gd name="connsiteY0" fmla="*/ 384923 h 384923"/>
                <a:gd name="connsiteX1" fmla="*/ 190345 w 568846"/>
                <a:gd name="connsiteY1" fmla="*/ 0 h 384923"/>
                <a:gd name="connsiteX2" fmla="*/ 568846 w 568846"/>
                <a:gd name="connsiteY2" fmla="*/ 362529 h 384923"/>
                <a:gd name="connsiteX0" fmla="*/ 0 w 640316"/>
                <a:gd name="connsiteY0" fmla="*/ 813527 h 813527"/>
                <a:gd name="connsiteX1" fmla="*/ 261815 w 640316"/>
                <a:gd name="connsiteY1" fmla="*/ 0 h 813527"/>
                <a:gd name="connsiteX2" fmla="*/ 640316 w 640316"/>
                <a:gd name="connsiteY2" fmla="*/ 362529 h 813527"/>
                <a:gd name="connsiteX0" fmla="*/ 0 w 640316"/>
                <a:gd name="connsiteY0" fmla="*/ 813527 h 813527"/>
                <a:gd name="connsiteX1" fmla="*/ 261815 w 640316"/>
                <a:gd name="connsiteY1" fmla="*/ 0 h 813527"/>
                <a:gd name="connsiteX2" fmla="*/ 640316 w 640316"/>
                <a:gd name="connsiteY2" fmla="*/ 362529 h 813527"/>
                <a:gd name="connsiteX0" fmla="*/ 0 w 640316"/>
                <a:gd name="connsiteY0" fmla="*/ 813527 h 813527"/>
                <a:gd name="connsiteX1" fmla="*/ 261815 w 640316"/>
                <a:gd name="connsiteY1" fmla="*/ 0 h 813527"/>
                <a:gd name="connsiteX2" fmla="*/ 640316 w 640316"/>
                <a:gd name="connsiteY2" fmla="*/ 362529 h 813527"/>
                <a:gd name="connsiteX0" fmla="*/ 0 w 663846"/>
                <a:gd name="connsiteY0" fmla="*/ 813527 h 813527"/>
                <a:gd name="connsiteX1" fmla="*/ 663846 w 663846"/>
                <a:gd name="connsiteY1" fmla="*/ 0 h 813527"/>
                <a:gd name="connsiteX2" fmla="*/ 640316 w 663846"/>
                <a:gd name="connsiteY2" fmla="*/ 362529 h 813527"/>
                <a:gd name="connsiteX0" fmla="*/ 0 w 583469"/>
                <a:gd name="connsiteY0" fmla="*/ 599189 h 599189"/>
                <a:gd name="connsiteX1" fmla="*/ 583469 w 583469"/>
                <a:gd name="connsiteY1" fmla="*/ 0 h 599189"/>
                <a:gd name="connsiteX2" fmla="*/ 559939 w 583469"/>
                <a:gd name="connsiteY2" fmla="*/ 362529 h 599189"/>
                <a:gd name="connsiteX0" fmla="*/ 0 w 583469"/>
                <a:gd name="connsiteY0" fmla="*/ 599189 h 599189"/>
                <a:gd name="connsiteX1" fmla="*/ 583469 w 583469"/>
                <a:gd name="connsiteY1" fmla="*/ 0 h 599189"/>
                <a:gd name="connsiteX2" fmla="*/ 559939 w 583469"/>
                <a:gd name="connsiteY2" fmla="*/ 505381 h 599189"/>
              </a:gdLst>
              <a:ahLst/>
              <a:cxnLst>
                <a:cxn ang="0">
                  <a:pos x="connsiteX0" y="connsiteY0"/>
                </a:cxn>
                <a:cxn ang="0">
                  <a:pos x="connsiteX1" y="connsiteY1"/>
                </a:cxn>
                <a:cxn ang="0">
                  <a:pos x="connsiteX2" y="connsiteY2"/>
                </a:cxn>
              </a:cxnLst>
              <a:rect l="l" t="t" r="r" b="b"/>
              <a:pathLst>
                <a:path w="583469" h="599189">
                  <a:moveTo>
                    <a:pt x="0" y="599189"/>
                  </a:moveTo>
                  <a:lnTo>
                    <a:pt x="583469" y="0"/>
                  </a:lnTo>
                  <a:lnTo>
                    <a:pt x="559939" y="505381"/>
                  </a:lnTo>
                </a:path>
              </a:pathLst>
            </a:custGeom>
            <a:solidFill>
              <a:schemeClr val="accent3">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Ellipse 33"/>
            <p:cNvSpPr/>
            <p:nvPr/>
          </p:nvSpPr>
          <p:spPr>
            <a:xfrm rot="18881456">
              <a:off x="2527408" y="1962324"/>
              <a:ext cx="803035" cy="411438"/>
            </a:xfrm>
            <a:prstGeom prst="ellipse">
              <a:avLst/>
            </a:prstGeom>
            <a:solidFill>
              <a:srgbClr val="FEFCDE"/>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3214678" y="1455774"/>
              <a:ext cx="71438" cy="714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4" name="Groupe 73"/>
          <p:cNvGrpSpPr/>
          <p:nvPr/>
        </p:nvGrpSpPr>
        <p:grpSpPr>
          <a:xfrm>
            <a:off x="1845166" y="2310535"/>
            <a:ext cx="1083760" cy="1442643"/>
            <a:chOff x="1845166" y="2310535"/>
            <a:chExt cx="1083760" cy="1442643"/>
          </a:xfrm>
        </p:grpSpPr>
        <p:sp>
          <p:nvSpPr>
            <p:cNvPr id="25" name="Forme libre 24"/>
            <p:cNvSpPr/>
            <p:nvPr/>
          </p:nvSpPr>
          <p:spPr>
            <a:xfrm>
              <a:off x="1845166" y="2384444"/>
              <a:ext cx="1032927" cy="1368734"/>
            </a:xfrm>
            <a:custGeom>
              <a:avLst/>
              <a:gdLst>
                <a:gd name="connsiteX0" fmla="*/ 0 w 1200647"/>
                <a:gd name="connsiteY0" fmla="*/ 1804946 h 1804946"/>
                <a:gd name="connsiteX1" fmla="*/ 604299 w 1200647"/>
                <a:gd name="connsiteY1" fmla="*/ 0 h 1804946"/>
                <a:gd name="connsiteX2" fmla="*/ 1200647 w 1200647"/>
                <a:gd name="connsiteY2" fmla="*/ 1335819 h 1804946"/>
                <a:gd name="connsiteX3" fmla="*/ 1200647 w 1200647"/>
                <a:gd name="connsiteY3" fmla="*/ 1335819 h 1804946"/>
                <a:gd name="connsiteX0" fmla="*/ 0 w 1486431"/>
                <a:gd name="connsiteY0" fmla="*/ 1363565 h 1363565"/>
                <a:gd name="connsiteX1" fmla="*/ 890083 w 1486431"/>
                <a:gd name="connsiteY1" fmla="*/ 0 h 1363565"/>
                <a:gd name="connsiteX2" fmla="*/ 1486431 w 1486431"/>
                <a:gd name="connsiteY2" fmla="*/ 1335819 h 1363565"/>
                <a:gd name="connsiteX3" fmla="*/ 1486431 w 1486431"/>
                <a:gd name="connsiteY3" fmla="*/ 1335819 h 1363565"/>
                <a:gd name="connsiteX0" fmla="*/ 0 w 1486431"/>
                <a:gd name="connsiteY0" fmla="*/ 1363565 h 1363565"/>
                <a:gd name="connsiteX1" fmla="*/ 890083 w 1486431"/>
                <a:gd name="connsiteY1" fmla="*/ 0 h 1363565"/>
                <a:gd name="connsiteX2" fmla="*/ 1486431 w 1486431"/>
                <a:gd name="connsiteY2" fmla="*/ 1335819 h 1363565"/>
                <a:gd name="connsiteX3" fmla="*/ 1486431 w 1486431"/>
                <a:gd name="connsiteY3" fmla="*/ 1335819 h 1363565"/>
                <a:gd name="connsiteX0" fmla="*/ 0 w 1486431"/>
                <a:gd name="connsiteY0" fmla="*/ 1363565 h 1363565"/>
                <a:gd name="connsiteX1" fmla="*/ 890083 w 1486431"/>
                <a:gd name="connsiteY1" fmla="*/ 0 h 1363565"/>
                <a:gd name="connsiteX2" fmla="*/ 1486431 w 1486431"/>
                <a:gd name="connsiteY2" fmla="*/ 1335819 h 1363565"/>
                <a:gd name="connsiteX0" fmla="*/ 0 w 986333"/>
                <a:gd name="connsiteY0" fmla="*/ 1363565 h 1482913"/>
                <a:gd name="connsiteX1" fmla="*/ 890083 w 986333"/>
                <a:gd name="connsiteY1" fmla="*/ 0 h 1482913"/>
                <a:gd name="connsiteX2" fmla="*/ 986333 w 986333"/>
                <a:gd name="connsiteY2" fmla="*/ 1482913 h 1482913"/>
                <a:gd name="connsiteX0" fmla="*/ 0 w 1032927"/>
                <a:gd name="connsiteY0" fmla="*/ 1363565 h 1482913"/>
                <a:gd name="connsiteX1" fmla="*/ 1032927 w 1032927"/>
                <a:gd name="connsiteY1" fmla="*/ 0 h 1482913"/>
                <a:gd name="connsiteX2" fmla="*/ 986333 w 1032927"/>
                <a:gd name="connsiteY2" fmla="*/ 1482913 h 1482913"/>
                <a:gd name="connsiteX0" fmla="*/ 0 w 1032927"/>
                <a:gd name="connsiteY0" fmla="*/ 1290030 h 1409378"/>
                <a:gd name="connsiteX1" fmla="*/ 1032927 w 1032927"/>
                <a:gd name="connsiteY1" fmla="*/ 0 h 1409378"/>
                <a:gd name="connsiteX2" fmla="*/ 986333 w 1032927"/>
                <a:gd name="connsiteY2" fmla="*/ 1409378 h 1409378"/>
              </a:gdLst>
              <a:ahLst/>
              <a:cxnLst>
                <a:cxn ang="0">
                  <a:pos x="connsiteX0" y="connsiteY0"/>
                </a:cxn>
                <a:cxn ang="0">
                  <a:pos x="connsiteX1" y="connsiteY1"/>
                </a:cxn>
                <a:cxn ang="0">
                  <a:pos x="connsiteX2" y="connsiteY2"/>
                </a:cxn>
              </a:cxnLst>
              <a:rect l="l" t="t" r="r" b="b"/>
              <a:pathLst>
                <a:path w="1032927" h="1409378">
                  <a:moveTo>
                    <a:pt x="0" y="1290030"/>
                  </a:moveTo>
                  <a:lnTo>
                    <a:pt x="1032927" y="0"/>
                  </a:lnTo>
                  <a:lnTo>
                    <a:pt x="986333" y="1409378"/>
                  </a:lnTo>
                </a:path>
              </a:pathLst>
            </a:custGeom>
            <a:solidFill>
              <a:srgbClr val="EBF1DE">
                <a:alpha val="89804"/>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Ellipse 30"/>
            <p:cNvSpPr/>
            <p:nvPr/>
          </p:nvSpPr>
          <p:spPr>
            <a:xfrm>
              <a:off x="2857488" y="2310535"/>
              <a:ext cx="71438" cy="714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4" name="Ellipse 23"/>
          <p:cNvSpPr/>
          <p:nvPr/>
        </p:nvSpPr>
        <p:spPr>
          <a:xfrm>
            <a:off x="1643042" y="3241966"/>
            <a:ext cx="1357322" cy="2857520"/>
          </a:xfrm>
          <a:prstGeom prst="ellipse">
            <a:avLst/>
          </a:prstGeom>
          <a:solidFill>
            <a:srgbClr val="DCE6F2">
              <a:alpha val="69804"/>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8" name="Groupe 77"/>
          <p:cNvGrpSpPr/>
          <p:nvPr/>
        </p:nvGrpSpPr>
        <p:grpSpPr>
          <a:xfrm>
            <a:off x="2767052" y="3334264"/>
            <a:ext cx="1365625" cy="2514666"/>
            <a:chOff x="2767052" y="3334264"/>
            <a:chExt cx="1365625" cy="2514666"/>
          </a:xfrm>
        </p:grpSpPr>
        <p:sp>
          <p:nvSpPr>
            <p:cNvPr id="20" name="Rectangle 19"/>
            <p:cNvSpPr/>
            <p:nvPr/>
          </p:nvSpPr>
          <p:spPr>
            <a:xfrm>
              <a:off x="3071802" y="5632930"/>
              <a:ext cx="71438" cy="216000"/>
            </a:xfrm>
            <a:prstGeom prst="rect">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3012654" y="5170550"/>
              <a:ext cx="36000" cy="21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orme libre 42"/>
            <p:cNvSpPr/>
            <p:nvPr/>
          </p:nvSpPr>
          <p:spPr>
            <a:xfrm>
              <a:off x="2767052" y="3824986"/>
              <a:ext cx="1365625" cy="203096"/>
            </a:xfrm>
            <a:custGeom>
              <a:avLst/>
              <a:gdLst>
                <a:gd name="connsiteX0" fmla="*/ 144684 w 1163256"/>
                <a:gd name="connsiteY0" fmla="*/ 202557 h 202557"/>
                <a:gd name="connsiteX1" fmla="*/ 1163256 w 1163256"/>
                <a:gd name="connsiteY1" fmla="*/ 202557 h 202557"/>
                <a:gd name="connsiteX2" fmla="*/ 1157469 w 1163256"/>
                <a:gd name="connsiteY2" fmla="*/ 0 h 202557"/>
                <a:gd name="connsiteX3" fmla="*/ 601884 w 1163256"/>
                <a:gd name="connsiteY3" fmla="*/ 17362 h 202557"/>
                <a:gd name="connsiteX4" fmla="*/ 0 w 1163256"/>
                <a:gd name="connsiteY4" fmla="*/ 185195 h 202557"/>
                <a:gd name="connsiteX0" fmla="*/ 144684 w 1163256"/>
                <a:gd name="connsiteY0" fmla="*/ 202557 h 202557"/>
                <a:gd name="connsiteX1" fmla="*/ 1163256 w 1163256"/>
                <a:gd name="connsiteY1" fmla="*/ 202557 h 202557"/>
                <a:gd name="connsiteX2" fmla="*/ 1157469 w 1163256"/>
                <a:gd name="connsiteY2" fmla="*/ 0 h 202557"/>
                <a:gd name="connsiteX3" fmla="*/ 601884 w 1163256"/>
                <a:gd name="connsiteY3" fmla="*/ 88776 h 202557"/>
                <a:gd name="connsiteX4" fmla="*/ 0 w 1163256"/>
                <a:gd name="connsiteY4" fmla="*/ 185195 h 202557"/>
                <a:gd name="connsiteX0" fmla="*/ 144684 w 1163256"/>
                <a:gd name="connsiteY0" fmla="*/ 202557 h 202557"/>
                <a:gd name="connsiteX1" fmla="*/ 1163256 w 1163256"/>
                <a:gd name="connsiteY1" fmla="*/ 202557 h 202557"/>
                <a:gd name="connsiteX2" fmla="*/ 1157469 w 1163256"/>
                <a:gd name="connsiteY2" fmla="*/ 0 h 202557"/>
                <a:gd name="connsiteX3" fmla="*/ 816166 w 1163256"/>
                <a:gd name="connsiteY3" fmla="*/ 88776 h 202557"/>
                <a:gd name="connsiteX4" fmla="*/ 0 w 1163256"/>
                <a:gd name="connsiteY4" fmla="*/ 185195 h 202557"/>
                <a:gd name="connsiteX0" fmla="*/ 144684 w 1163256"/>
                <a:gd name="connsiteY0" fmla="*/ 202557 h 202557"/>
                <a:gd name="connsiteX1" fmla="*/ 1163256 w 1163256"/>
                <a:gd name="connsiteY1" fmla="*/ 202557 h 202557"/>
                <a:gd name="connsiteX2" fmla="*/ 1157469 w 1163256"/>
                <a:gd name="connsiteY2" fmla="*/ 0 h 202557"/>
                <a:gd name="connsiteX3" fmla="*/ 816166 w 1163256"/>
                <a:gd name="connsiteY3" fmla="*/ 17314 h 202557"/>
                <a:gd name="connsiteX4" fmla="*/ 0 w 1163256"/>
                <a:gd name="connsiteY4" fmla="*/ 185195 h 202557"/>
                <a:gd name="connsiteX0" fmla="*/ 144684 w 1875074"/>
                <a:gd name="connsiteY0" fmla="*/ 202557 h 203096"/>
                <a:gd name="connsiteX1" fmla="*/ 1163256 w 1875074"/>
                <a:gd name="connsiteY1" fmla="*/ 202557 h 203096"/>
                <a:gd name="connsiteX2" fmla="*/ 1875074 w 1875074"/>
                <a:gd name="connsiteY2" fmla="*/ 203096 h 203096"/>
                <a:gd name="connsiteX3" fmla="*/ 1157469 w 1875074"/>
                <a:gd name="connsiteY3" fmla="*/ 0 h 203096"/>
                <a:gd name="connsiteX4" fmla="*/ 816166 w 1875074"/>
                <a:gd name="connsiteY4" fmla="*/ 17314 h 203096"/>
                <a:gd name="connsiteX5" fmla="*/ 0 w 1875074"/>
                <a:gd name="connsiteY5" fmla="*/ 185195 h 203096"/>
                <a:gd name="connsiteX0" fmla="*/ 144684 w 1875074"/>
                <a:gd name="connsiteY0" fmla="*/ 202557 h 203096"/>
                <a:gd name="connsiteX1" fmla="*/ 828438 w 1875074"/>
                <a:gd name="connsiteY1" fmla="*/ 202557 h 203096"/>
                <a:gd name="connsiteX2" fmla="*/ 1875074 w 1875074"/>
                <a:gd name="connsiteY2" fmla="*/ 203096 h 203096"/>
                <a:gd name="connsiteX3" fmla="*/ 1157469 w 1875074"/>
                <a:gd name="connsiteY3" fmla="*/ 0 h 203096"/>
                <a:gd name="connsiteX4" fmla="*/ 816166 w 1875074"/>
                <a:gd name="connsiteY4" fmla="*/ 17314 h 203096"/>
                <a:gd name="connsiteX5" fmla="*/ 0 w 1875074"/>
                <a:gd name="connsiteY5" fmla="*/ 185195 h 203096"/>
                <a:gd name="connsiteX0" fmla="*/ 0 w 1730390"/>
                <a:gd name="connsiteY0" fmla="*/ 202557 h 203096"/>
                <a:gd name="connsiteX1" fmla="*/ 683754 w 1730390"/>
                <a:gd name="connsiteY1" fmla="*/ 202557 h 203096"/>
                <a:gd name="connsiteX2" fmla="*/ 1730390 w 1730390"/>
                <a:gd name="connsiteY2" fmla="*/ 203096 h 203096"/>
                <a:gd name="connsiteX3" fmla="*/ 1012785 w 1730390"/>
                <a:gd name="connsiteY3" fmla="*/ 0 h 203096"/>
                <a:gd name="connsiteX4" fmla="*/ 671482 w 1730390"/>
                <a:gd name="connsiteY4" fmla="*/ 17314 h 203096"/>
                <a:gd name="connsiteX0" fmla="*/ 12272 w 1058908"/>
                <a:gd name="connsiteY0" fmla="*/ 202557 h 203096"/>
                <a:gd name="connsiteX1" fmla="*/ 1058908 w 1058908"/>
                <a:gd name="connsiteY1" fmla="*/ 203096 h 203096"/>
                <a:gd name="connsiteX2" fmla="*/ 341303 w 1058908"/>
                <a:gd name="connsiteY2" fmla="*/ 0 h 203096"/>
                <a:gd name="connsiteX3" fmla="*/ 0 w 1058908"/>
                <a:gd name="connsiteY3" fmla="*/ 17314 h 203096"/>
              </a:gdLst>
              <a:ahLst/>
              <a:cxnLst>
                <a:cxn ang="0">
                  <a:pos x="connsiteX0" y="connsiteY0"/>
                </a:cxn>
                <a:cxn ang="0">
                  <a:pos x="connsiteX1" y="connsiteY1"/>
                </a:cxn>
                <a:cxn ang="0">
                  <a:pos x="connsiteX2" y="connsiteY2"/>
                </a:cxn>
                <a:cxn ang="0">
                  <a:pos x="connsiteX3" y="connsiteY3"/>
                </a:cxn>
              </a:cxnLst>
              <a:rect l="l" t="t" r="r" b="b"/>
              <a:pathLst>
                <a:path w="1058908" h="203096">
                  <a:moveTo>
                    <a:pt x="12272" y="202557"/>
                  </a:moveTo>
                  <a:lnTo>
                    <a:pt x="1058908" y="203096"/>
                  </a:lnTo>
                  <a:lnTo>
                    <a:pt x="341303" y="0"/>
                  </a:lnTo>
                  <a:lnTo>
                    <a:pt x="0" y="17314"/>
                  </a:lnTo>
                </a:path>
              </a:pathLst>
            </a:cu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Rectangle 45"/>
            <p:cNvSpPr/>
            <p:nvPr/>
          </p:nvSpPr>
          <p:spPr>
            <a:xfrm>
              <a:off x="3214678" y="3334264"/>
              <a:ext cx="36000" cy="252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5" name="Groupe 74"/>
          <p:cNvGrpSpPr/>
          <p:nvPr/>
        </p:nvGrpSpPr>
        <p:grpSpPr>
          <a:xfrm>
            <a:off x="2755739" y="1897981"/>
            <a:ext cx="416722" cy="417047"/>
            <a:chOff x="2755739" y="1897981"/>
            <a:chExt cx="416722" cy="417047"/>
          </a:xfrm>
        </p:grpSpPr>
        <p:grpSp>
          <p:nvGrpSpPr>
            <p:cNvPr id="2" name="Groupe 29"/>
            <p:cNvGrpSpPr/>
            <p:nvPr/>
          </p:nvGrpSpPr>
          <p:grpSpPr>
            <a:xfrm>
              <a:off x="2884652" y="1897981"/>
              <a:ext cx="287809" cy="283702"/>
              <a:chOff x="2702480" y="1752077"/>
              <a:chExt cx="430188" cy="319514"/>
            </a:xfrm>
          </p:grpSpPr>
          <p:sp>
            <p:nvSpPr>
              <p:cNvPr id="29" name="Ellipse 28"/>
              <p:cNvSpPr/>
              <p:nvPr/>
            </p:nvSpPr>
            <p:spPr>
              <a:xfrm>
                <a:off x="2775478" y="1764782"/>
                <a:ext cx="357190" cy="2938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2" name="ZoneTexte 21"/>
              <p:cNvSpPr txBox="1"/>
              <p:nvPr/>
            </p:nvSpPr>
            <p:spPr>
              <a:xfrm>
                <a:off x="2702480" y="1752077"/>
                <a:ext cx="408844" cy="319514"/>
              </a:xfrm>
              <a:prstGeom prst="rect">
                <a:avLst/>
              </a:prstGeom>
              <a:noFill/>
            </p:spPr>
            <p:txBody>
              <a:bodyPr wrap="none" rtlCol="0">
                <a:spAutoFit/>
              </a:bodyPr>
              <a:lstStyle/>
              <a:p>
                <a:r>
                  <a:rPr lang="fr-FR" sz="1200" dirty="0">
                    <a:solidFill>
                      <a:srgbClr val="FFFF00"/>
                    </a:solidFill>
                  </a:rPr>
                  <a:t>C1</a:t>
                </a:r>
              </a:p>
            </p:txBody>
          </p:sp>
        </p:grpSp>
        <p:sp>
          <p:nvSpPr>
            <p:cNvPr id="47" name="Forme libre 46"/>
            <p:cNvSpPr/>
            <p:nvPr/>
          </p:nvSpPr>
          <p:spPr>
            <a:xfrm>
              <a:off x="2755739" y="2089322"/>
              <a:ext cx="126357" cy="225706"/>
            </a:xfrm>
            <a:custGeom>
              <a:avLst/>
              <a:gdLst>
                <a:gd name="connsiteX0" fmla="*/ 62696 w 126357"/>
                <a:gd name="connsiteY0" fmla="*/ 225706 h 225706"/>
                <a:gd name="connsiteX1" fmla="*/ 10610 w 126357"/>
                <a:gd name="connsiteY1" fmla="*/ 40511 h 225706"/>
                <a:gd name="connsiteX2" fmla="*/ 126357 w 126357"/>
                <a:gd name="connsiteY2" fmla="*/ 0 h 225706"/>
                <a:gd name="connsiteX0" fmla="*/ 62696 w 126357"/>
                <a:gd name="connsiteY0" fmla="*/ 225706 h 225706"/>
                <a:gd name="connsiteX1" fmla="*/ 10610 w 126357"/>
                <a:gd name="connsiteY1" fmla="*/ 111925 h 225706"/>
                <a:gd name="connsiteX2" fmla="*/ 126357 w 126357"/>
                <a:gd name="connsiteY2" fmla="*/ 0 h 225706"/>
                <a:gd name="connsiteX0" fmla="*/ 62696 w 126357"/>
                <a:gd name="connsiteY0" fmla="*/ 225706 h 225706"/>
                <a:gd name="connsiteX1" fmla="*/ 10610 w 126357"/>
                <a:gd name="connsiteY1" fmla="*/ 111925 h 225706"/>
                <a:gd name="connsiteX2" fmla="*/ 126357 w 126357"/>
                <a:gd name="connsiteY2" fmla="*/ 0 h 225706"/>
              </a:gdLst>
              <a:ahLst/>
              <a:cxnLst>
                <a:cxn ang="0">
                  <a:pos x="connsiteX0" y="connsiteY0"/>
                </a:cxn>
                <a:cxn ang="0">
                  <a:pos x="connsiteX1" y="connsiteY1"/>
                </a:cxn>
                <a:cxn ang="0">
                  <a:pos x="connsiteX2" y="connsiteY2"/>
                </a:cxn>
              </a:cxnLst>
              <a:rect l="l" t="t" r="r" b="b"/>
              <a:pathLst>
                <a:path w="126357" h="225706">
                  <a:moveTo>
                    <a:pt x="62696" y="225706"/>
                  </a:moveTo>
                  <a:cubicBezTo>
                    <a:pt x="31348" y="151917"/>
                    <a:pt x="0" y="149543"/>
                    <a:pt x="10610" y="111925"/>
                  </a:cubicBezTo>
                  <a:cubicBezTo>
                    <a:pt x="21220" y="74307"/>
                    <a:pt x="97593" y="27815"/>
                    <a:pt x="126357" y="0"/>
                  </a:cubicBezTo>
                </a:path>
              </a:pathLst>
            </a:cu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48" name="Double flèche verticale 47"/>
          <p:cNvSpPr/>
          <p:nvPr/>
        </p:nvSpPr>
        <p:spPr>
          <a:xfrm>
            <a:off x="4921338" y="1035278"/>
            <a:ext cx="214314" cy="5357850"/>
          </a:xfrm>
          <a:prstGeom prst="up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7" name="Groupe 76"/>
          <p:cNvGrpSpPr/>
          <p:nvPr/>
        </p:nvGrpSpPr>
        <p:grpSpPr>
          <a:xfrm>
            <a:off x="3071802" y="1455774"/>
            <a:ext cx="5857916" cy="71438"/>
            <a:chOff x="3071802" y="1455774"/>
            <a:chExt cx="5857916" cy="71438"/>
          </a:xfrm>
        </p:grpSpPr>
        <p:sp>
          <p:nvSpPr>
            <p:cNvPr id="37" name="Ellipse 36"/>
            <p:cNvSpPr/>
            <p:nvPr/>
          </p:nvSpPr>
          <p:spPr>
            <a:xfrm>
              <a:off x="3786182" y="1455774"/>
              <a:ext cx="71438" cy="714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4357686" y="1455774"/>
              <a:ext cx="71438" cy="714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4857752" y="1455774"/>
              <a:ext cx="71438" cy="714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40"/>
            <p:cNvCxnSpPr/>
            <p:nvPr/>
          </p:nvCxnSpPr>
          <p:spPr>
            <a:xfrm>
              <a:off x="3071802" y="1496689"/>
              <a:ext cx="5857916" cy="1588"/>
            </a:xfrm>
            <a:prstGeom prst="line">
              <a:avLst/>
            </a:prstGeom>
            <a:ln w="95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2" name="Ellipse 41"/>
            <p:cNvSpPr/>
            <p:nvPr/>
          </p:nvSpPr>
          <p:spPr>
            <a:xfrm>
              <a:off x="8643966" y="1455774"/>
              <a:ext cx="71438" cy="714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p:cNvSpPr/>
            <p:nvPr/>
          </p:nvSpPr>
          <p:spPr>
            <a:xfrm>
              <a:off x="5914156" y="1455774"/>
              <a:ext cx="71438" cy="714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6" name="Groupe 85"/>
          <p:cNvGrpSpPr/>
          <p:nvPr/>
        </p:nvGrpSpPr>
        <p:grpSpPr>
          <a:xfrm>
            <a:off x="5143503" y="2313030"/>
            <a:ext cx="714381" cy="3500462"/>
            <a:chOff x="5143503" y="2313030"/>
            <a:chExt cx="714381" cy="3500462"/>
          </a:xfrm>
        </p:grpSpPr>
        <p:sp>
          <p:nvSpPr>
            <p:cNvPr id="54" name="Forme libre 53"/>
            <p:cNvSpPr/>
            <p:nvPr/>
          </p:nvSpPr>
          <p:spPr>
            <a:xfrm>
              <a:off x="5300950" y="2313030"/>
              <a:ext cx="497686" cy="1154154"/>
            </a:xfrm>
            <a:custGeom>
              <a:avLst/>
              <a:gdLst>
                <a:gd name="connsiteX0" fmla="*/ 0 w 1200647"/>
                <a:gd name="connsiteY0" fmla="*/ 1804946 h 1804946"/>
                <a:gd name="connsiteX1" fmla="*/ 604299 w 1200647"/>
                <a:gd name="connsiteY1" fmla="*/ 0 h 1804946"/>
                <a:gd name="connsiteX2" fmla="*/ 1200647 w 1200647"/>
                <a:gd name="connsiteY2" fmla="*/ 1335819 h 1804946"/>
                <a:gd name="connsiteX3" fmla="*/ 1200647 w 1200647"/>
                <a:gd name="connsiteY3" fmla="*/ 1335819 h 1804946"/>
                <a:gd name="connsiteX0" fmla="*/ 0 w 1486431"/>
                <a:gd name="connsiteY0" fmla="*/ 1363565 h 1363565"/>
                <a:gd name="connsiteX1" fmla="*/ 890083 w 1486431"/>
                <a:gd name="connsiteY1" fmla="*/ 0 h 1363565"/>
                <a:gd name="connsiteX2" fmla="*/ 1486431 w 1486431"/>
                <a:gd name="connsiteY2" fmla="*/ 1335819 h 1363565"/>
                <a:gd name="connsiteX3" fmla="*/ 1486431 w 1486431"/>
                <a:gd name="connsiteY3" fmla="*/ 1335819 h 1363565"/>
                <a:gd name="connsiteX0" fmla="*/ 0 w 1486431"/>
                <a:gd name="connsiteY0" fmla="*/ 1363565 h 1363565"/>
                <a:gd name="connsiteX1" fmla="*/ 890083 w 1486431"/>
                <a:gd name="connsiteY1" fmla="*/ 0 h 1363565"/>
                <a:gd name="connsiteX2" fmla="*/ 1486431 w 1486431"/>
                <a:gd name="connsiteY2" fmla="*/ 1335819 h 1363565"/>
                <a:gd name="connsiteX3" fmla="*/ 1486431 w 1486431"/>
                <a:gd name="connsiteY3" fmla="*/ 1335819 h 1363565"/>
                <a:gd name="connsiteX0" fmla="*/ 0 w 1486431"/>
                <a:gd name="connsiteY0" fmla="*/ 1363565 h 1363565"/>
                <a:gd name="connsiteX1" fmla="*/ 890083 w 1486431"/>
                <a:gd name="connsiteY1" fmla="*/ 0 h 1363565"/>
                <a:gd name="connsiteX2" fmla="*/ 1486431 w 1486431"/>
                <a:gd name="connsiteY2" fmla="*/ 1335819 h 1363565"/>
                <a:gd name="connsiteX0" fmla="*/ 0 w 986333"/>
                <a:gd name="connsiteY0" fmla="*/ 1363565 h 1482913"/>
                <a:gd name="connsiteX1" fmla="*/ 890083 w 986333"/>
                <a:gd name="connsiteY1" fmla="*/ 0 h 1482913"/>
                <a:gd name="connsiteX2" fmla="*/ 986333 w 986333"/>
                <a:gd name="connsiteY2" fmla="*/ 1482913 h 1482913"/>
                <a:gd name="connsiteX0" fmla="*/ 0 w 1032927"/>
                <a:gd name="connsiteY0" fmla="*/ 1363565 h 1482913"/>
                <a:gd name="connsiteX1" fmla="*/ 1032927 w 1032927"/>
                <a:gd name="connsiteY1" fmla="*/ 0 h 1482913"/>
                <a:gd name="connsiteX2" fmla="*/ 986333 w 1032927"/>
                <a:gd name="connsiteY2" fmla="*/ 1482913 h 1482913"/>
                <a:gd name="connsiteX0" fmla="*/ 0 w 1032927"/>
                <a:gd name="connsiteY0" fmla="*/ 1290030 h 1409378"/>
                <a:gd name="connsiteX1" fmla="*/ 1032927 w 1032927"/>
                <a:gd name="connsiteY1" fmla="*/ 0 h 1409378"/>
                <a:gd name="connsiteX2" fmla="*/ 986333 w 1032927"/>
                <a:gd name="connsiteY2" fmla="*/ 1409378 h 1409378"/>
                <a:gd name="connsiteX0" fmla="*/ 0 w 880724"/>
                <a:gd name="connsiteY0" fmla="*/ 1096560 h 1409378"/>
                <a:gd name="connsiteX1" fmla="*/ 880724 w 880724"/>
                <a:gd name="connsiteY1" fmla="*/ 0 h 1409378"/>
                <a:gd name="connsiteX2" fmla="*/ 834130 w 880724"/>
                <a:gd name="connsiteY2" fmla="*/ 1409378 h 1409378"/>
              </a:gdLst>
              <a:ahLst/>
              <a:cxnLst>
                <a:cxn ang="0">
                  <a:pos x="connsiteX0" y="connsiteY0"/>
                </a:cxn>
                <a:cxn ang="0">
                  <a:pos x="connsiteX1" y="connsiteY1"/>
                </a:cxn>
                <a:cxn ang="0">
                  <a:pos x="connsiteX2" y="connsiteY2"/>
                </a:cxn>
              </a:cxnLst>
              <a:rect l="l" t="t" r="r" b="b"/>
              <a:pathLst>
                <a:path w="880724" h="1409378">
                  <a:moveTo>
                    <a:pt x="0" y="1096560"/>
                  </a:moveTo>
                  <a:lnTo>
                    <a:pt x="880724" y="0"/>
                  </a:lnTo>
                  <a:lnTo>
                    <a:pt x="834130" y="1409378"/>
                  </a:lnTo>
                </a:path>
              </a:pathLst>
            </a:custGeom>
            <a:solidFill>
              <a:srgbClr val="EBF1DE">
                <a:alpha val="89804"/>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Ellipse 54"/>
            <p:cNvSpPr/>
            <p:nvPr/>
          </p:nvSpPr>
          <p:spPr>
            <a:xfrm>
              <a:off x="5143503" y="2955972"/>
              <a:ext cx="714381" cy="2857520"/>
            </a:xfrm>
            <a:prstGeom prst="ellipse">
              <a:avLst/>
            </a:prstGeom>
            <a:solidFill>
              <a:srgbClr val="DCE6F2">
                <a:alpha val="69804"/>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7" name="Forme libre 56"/>
          <p:cNvSpPr/>
          <p:nvPr/>
        </p:nvSpPr>
        <p:spPr>
          <a:xfrm>
            <a:off x="5711482" y="1491178"/>
            <a:ext cx="196949" cy="752621"/>
          </a:xfrm>
          <a:custGeom>
            <a:avLst/>
            <a:gdLst>
              <a:gd name="connsiteX0" fmla="*/ 28136 w 196949"/>
              <a:gd name="connsiteY0" fmla="*/ 752621 h 752621"/>
              <a:gd name="connsiteX1" fmla="*/ 28136 w 196949"/>
              <a:gd name="connsiteY1" fmla="*/ 246184 h 752621"/>
              <a:gd name="connsiteX2" fmla="*/ 196949 w 196949"/>
              <a:gd name="connsiteY2" fmla="*/ 0 h 752621"/>
              <a:gd name="connsiteX3" fmla="*/ 196949 w 196949"/>
              <a:gd name="connsiteY3" fmla="*/ 0 h 752621"/>
              <a:gd name="connsiteX4" fmla="*/ 196949 w 196949"/>
              <a:gd name="connsiteY4" fmla="*/ 0 h 75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49" h="752621">
                <a:moveTo>
                  <a:pt x="28136" y="752621"/>
                </a:moveTo>
                <a:cubicBezTo>
                  <a:pt x="14068" y="562121"/>
                  <a:pt x="0" y="371621"/>
                  <a:pt x="28136" y="246184"/>
                </a:cubicBezTo>
                <a:cubicBezTo>
                  <a:pt x="56272" y="120747"/>
                  <a:pt x="196949" y="0"/>
                  <a:pt x="196949" y="0"/>
                </a:cubicBezTo>
                <a:lnTo>
                  <a:pt x="196949" y="0"/>
                </a:lnTo>
                <a:lnTo>
                  <a:pt x="196949" y="0"/>
                </a:lnTo>
              </a:path>
            </a:pathLst>
          </a:cu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Forme libre 58"/>
          <p:cNvSpPr/>
          <p:nvPr/>
        </p:nvSpPr>
        <p:spPr>
          <a:xfrm>
            <a:off x="6006905" y="1554482"/>
            <a:ext cx="111368" cy="365760"/>
          </a:xfrm>
          <a:custGeom>
            <a:avLst/>
            <a:gdLst>
              <a:gd name="connsiteX0" fmla="*/ 0 w 111368"/>
              <a:gd name="connsiteY0" fmla="*/ 0 h 365760"/>
              <a:gd name="connsiteX1" fmla="*/ 98473 w 111368"/>
              <a:gd name="connsiteY1" fmla="*/ 218049 h 365760"/>
              <a:gd name="connsiteX2" fmla="*/ 77372 w 111368"/>
              <a:gd name="connsiteY2" fmla="*/ 365760 h 365760"/>
            </a:gdLst>
            <a:ahLst/>
            <a:cxnLst>
              <a:cxn ang="0">
                <a:pos x="connsiteX0" y="connsiteY0"/>
              </a:cxn>
              <a:cxn ang="0">
                <a:pos x="connsiteX1" y="connsiteY1"/>
              </a:cxn>
              <a:cxn ang="0">
                <a:pos x="connsiteX2" y="connsiteY2"/>
              </a:cxn>
            </a:cxnLst>
            <a:rect l="l" t="t" r="r" b="b"/>
            <a:pathLst>
              <a:path w="111368" h="365760">
                <a:moveTo>
                  <a:pt x="0" y="0"/>
                </a:moveTo>
                <a:cubicBezTo>
                  <a:pt x="42789" y="78544"/>
                  <a:pt x="85578" y="157089"/>
                  <a:pt x="98473" y="218049"/>
                </a:cubicBezTo>
                <a:cubicBezTo>
                  <a:pt x="111368" y="279009"/>
                  <a:pt x="94370" y="322384"/>
                  <a:pt x="77372" y="365760"/>
                </a:cubicBezTo>
              </a:path>
            </a:pathLst>
          </a:cu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94" name="Groupe 93"/>
          <p:cNvGrpSpPr/>
          <p:nvPr/>
        </p:nvGrpSpPr>
        <p:grpSpPr>
          <a:xfrm>
            <a:off x="1643042" y="747330"/>
            <a:ext cx="5214974" cy="573079"/>
            <a:chOff x="1643042" y="747330"/>
            <a:chExt cx="5214974" cy="573079"/>
          </a:xfrm>
        </p:grpSpPr>
        <p:cxnSp>
          <p:nvCxnSpPr>
            <p:cNvPr id="63" name="Connecteur droit avec flèche 62"/>
            <p:cNvCxnSpPr/>
            <p:nvPr/>
          </p:nvCxnSpPr>
          <p:spPr>
            <a:xfrm>
              <a:off x="1643042" y="970699"/>
              <a:ext cx="2571768" cy="1588"/>
            </a:xfrm>
            <a:prstGeom prst="straightConnector1">
              <a:avLst/>
            </a:prstGeom>
            <a:ln w="127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a:xfrm>
              <a:off x="2636140" y="747330"/>
              <a:ext cx="586507" cy="276999"/>
            </a:xfrm>
            <a:prstGeom prst="rect">
              <a:avLst/>
            </a:prstGeom>
            <a:noFill/>
          </p:spPr>
          <p:txBody>
            <a:bodyPr wrap="none" rtlCol="0">
              <a:spAutoFit/>
            </a:bodyPr>
            <a:lstStyle/>
            <a:p>
              <a:r>
                <a:rPr lang="fr-FR" sz="1200" b="1" dirty="0">
                  <a:solidFill>
                    <a:schemeClr val="accent1">
                      <a:lumMod val="75000"/>
                    </a:schemeClr>
                  </a:solidFill>
                </a:rPr>
                <a:t>5 </a:t>
              </a:r>
              <a:r>
                <a:rPr lang="fr-FR" sz="1200" b="1" dirty="0" err="1">
                  <a:solidFill>
                    <a:schemeClr val="accent1">
                      <a:lumMod val="75000"/>
                    </a:schemeClr>
                  </a:solidFill>
                </a:rPr>
                <a:t>days</a:t>
              </a:r>
              <a:endParaRPr lang="fr-FR" sz="1200" b="1" dirty="0">
                <a:solidFill>
                  <a:schemeClr val="accent1">
                    <a:lumMod val="75000"/>
                  </a:schemeClr>
                </a:solidFill>
              </a:endParaRPr>
            </a:p>
          </p:txBody>
        </p:sp>
        <p:cxnSp>
          <p:nvCxnSpPr>
            <p:cNvPr id="65" name="Connecteur droit avec flèche 64"/>
            <p:cNvCxnSpPr/>
            <p:nvPr/>
          </p:nvCxnSpPr>
          <p:spPr>
            <a:xfrm>
              <a:off x="5214942" y="970699"/>
              <a:ext cx="1643074" cy="1015"/>
            </a:xfrm>
            <a:prstGeom prst="straightConnector1">
              <a:avLst/>
            </a:prstGeom>
            <a:ln w="127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6" name="ZoneTexte 65"/>
            <p:cNvSpPr txBox="1"/>
            <p:nvPr/>
          </p:nvSpPr>
          <p:spPr>
            <a:xfrm>
              <a:off x="5707974" y="747330"/>
              <a:ext cx="586507" cy="276999"/>
            </a:xfrm>
            <a:prstGeom prst="rect">
              <a:avLst/>
            </a:prstGeom>
            <a:noFill/>
          </p:spPr>
          <p:txBody>
            <a:bodyPr wrap="none" rtlCol="0">
              <a:spAutoFit/>
            </a:bodyPr>
            <a:lstStyle/>
            <a:p>
              <a:r>
                <a:rPr lang="fr-FR" sz="1200" b="1" dirty="0">
                  <a:solidFill>
                    <a:schemeClr val="accent1">
                      <a:lumMod val="75000"/>
                    </a:schemeClr>
                  </a:solidFill>
                </a:rPr>
                <a:t>3 </a:t>
              </a:r>
              <a:r>
                <a:rPr lang="fr-FR" sz="1200" b="1" dirty="0" err="1">
                  <a:solidFill>
                    <a:schemeClr val="accent1">
                      <a:lumMod val="75000"/>
                    </a:schemeClr>
                  </a:solidFill>
                </a:rPr>
                <a:t>days</a:t>
              </a:r>
              <a:endParaRPr lang="fr-FR" sz="1200" b="1" dirty="0">
                <a:solidFill>
                  <a:schemeClr val="accent1">
                    <a:lumMod val="75000"/>
                  </a:schemeClr>
                </a:solidFill>
              </a:endParaRPr>
            </a:p>
          </p:txBody>
        </p:sp>
        <p:cxnSp>
          <p:nvCxnSpPr>
            <p:cNvPr id="68" name="Connecteur droit avec flèche 67"/>
            <p:cNvCxnSpPr/>
            <p:nvPr/>
          </p:nvCxnSpPr>
          <p:spPr>
            <a:xfrm>
              <a:off x="1643042" y="1263660"/>
              <a:ext cx="1512000" cy="1588"/>
            </a:xfrm>
            <a:prstGeom prst="straightConnector1">
              <a:avLst/>
            </a:prstGeom>
            <a:ln w="127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9" name="ZoneTexte 68"/>
            <p:cNvSpPr txBox="1"/>
            <p:nvPr/>
          </p:nvSpPr>
          <p:spPr>
            <a:xfrm>
              <a:off x="2136074" y="1043410"/>
              <a:ext cx="706732" cy="276999"/>
            </a:xfrm>
            <a:prstGeom prst="rect">
              <a:avLst/>
            </a:prstGeom>
            <a:noFill/>
          </p:spPr>
          <p:txBody>
            <a:bodyPr wrap="none" rtlCol="0">
              <a:spAutoFit/>
            </a:bodyPr>
            <a:lstStyle/>
            <a:p>
              <a:r>
                <a:rPr lang="fr-FR" sz="1200" b="1" dirty="0">
                  <a:solidFill>
                    <a:schemeClr val="accent1">
                      <a:lumMod val="75000"/>
                    </a:schemeClr>
                  </a:solidFill>
                </a:rPr>
                <a:t>2.5 </a:t>
              </a:r>
              <a:r>
                <a:rPr lang="fr-FR" sz="1200" b="1" dirty="0" err="1">
                  <a:solidFill>
                    <a:schemeClr val="accent1">
                      <a:lumMod val="75000"/>
                    </a:schemeClr>
                  </a:solidFill>
                </a:rPr>
                <a:t>days</a:t>
              </a:r>
              <a:endParaRPr lang="fr-FR" sz="1200" b="1" dirty="0">
                <a:solidFill>
                  <a:schemeClr val="accent1">
                    <a:lumMod val="75000"/>
                  </a:schemeClr>
                </a:solidFill>
              </a:endParaRPr>
            </a:p>
          </p:txBody>
        </p:sp>
        <p:cxnSp>
          <p:nvCxnSpPr>
            <p:cNvPr id="70" name="Connecteur droit avec flèche 69"/>
            <p:cNvCxnSpPr/>
            <p:nvPr/>
          </p:nvCxnSpPr>
          <p:spPr>
            <a:xfrm>
              <a:off x="5214942" y="1263660"/>
              <a:ext cx="828000" cy="1015"/>
            </a:xfrm>
            <a:prstGeom prst="straightConnector1">
              <a:avLst/>
            </a:prstGeom>
            <a:ln w="127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71" name="ZoneTexte 70"/>
            <p:cNvSpPr txBox="1"/>
            <p:nvPr/>
          </p:nvSpPr>
          <p:spPr>
            <a:xfrm>
              <a:off x="5350784" y="1043410"/>
              <a:ext cx="526554" cy="276999"/>
            </a:xfrm>
            <a:prstGeom prst="rect">
              <a:avLst/>
            </a:prstGeom>
            <a:noFill/>
          </p:spPr>
          <p:txBody>
            <a:bodyPr wrap="none" rtlCol="0">
              <a:spAutoFit/>
            </a:bodyPr>
            <a:lstStyle/>
            <a:p>
              <a:r>
                <a:rPr lang="fr-FR" sz="1200" b="1" dirty="0">
                  <a:solidFill>
                    <a:schemeClr val="accent1">
                      <a:lumMod val="75000"/>
                    </a:schemeClr>
                  </a:solidFill>
                </a:rPr>
                <a:t>1 </a:t>
              </a:r>
              <a:r>
                <a:rPr lang="fr-FR" sz="1200" b="1" dirty="0" err="1">
                  <a:solidFill>
                    <a:schemeClr val="accent1">
                      <a:lumMod val="75000"/>
                    </a:schemeClr>
                  </a:solidFill>
                </a:rPr>
                <a:t>day</a:t>
              </a:r>
              <a:endParaRPr lang="fr-FR" sz="1200" b="1" dirty="0">
                <a:solidFill>
                  <a:schemeClr val="accent1">
                    <a:lumMod val="75000"/>
                  </a:schemeClr>
                </a:solidFill>
              </a:endParaRPr>
            </a:p>
          </p:txBody>
        </p:sp>
      </p:grpSp>
      <p:sp>
        <p:nvSpPr>
          <p:cNvPr id="67" name="ZoneTexte 66"/>
          <p:cNvSpPr txBox="1"/>
          <p:nvPr/>
        </p:nvSpPr>
        <p:spPr>
          <a:xfrm>
            <a:off x="5547" y="-10332"/>
            <a:ext cx="9138453" cy="461665"/>
          </a:xfrm>
          <a:prstGeom prst="rect">
            <a:avLst/>
          </a:prstGeom>
          <a:noFill/>
        </p:spPr>
        <p:txBody>
          <a:bodyPr wrap="square" rtlCol="0">
            <a:spAutoFit/>
          </a:bodyPr>
          <a:lstStyle/>
          <a:p>
            <a:pPr algn="ctr"/>
            <a:r>
              <a:rPr lang="fr-FR" sz="2400" b="1" dirty="0"/>
              <a:t>LEARNING A PROCEDURE TO REDUCE AN EPIDEMIC</a:t>
            </a:r>
          </a:p>
        </p:txBody>
      </p:sp>
      <p:grpSp>
        <p:nvGrpSpPr>
          <p:cNvPr id="73" name="Groupe 72"/>
          <p:cNvGrpSpPr/>
          <p:nvPr/>
        </p:nvGrpSpPr>
        <p:grpSpPr>
          <a:xfrm>
            <a:off x="1733529" y="3334264"/>
            <a:ext cx="1123971" cy="2514666"/>
            <a:chOff x="1733529" y="3334264"/>
            <a:chExt cx="1123971" cy="2514666"/>
          </a:xfrm>
        </p:grpSpPr>
        <p:sp>
          <p:nvSpPr>
            <p:cNvPr id="14" name="Rectangle 13"/>
            <p:cNvSpPr/>
            <p:nvPr/>
          </p:nvSpPr>
          <p:spPr>
            <a:xfrm>
              <a:off x="2071670" y="5632930"/>
              <a:ext cx="71438" cy="21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428860" y="5170550"/>
              <a:ext cx="36000" cy="21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2428860" y="3334264"/>
              <a:ext cx="71438" cy="252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821488" y="4599046"/>
              <a:ext cx="36000" cy="252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2428860" y="5632930"/>
              <a:ext cx="71438" cy="21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2643174" y="5170550"/>
              <a:ext cx="36000" cy="21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2214546" y="3334264"/>
              <a:ext cx="71438" cy="252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Forme libre 71"/>
            <p:cNvSpPr/>
            <p:nvPr/>
          </p:nvSpPr>
          <p:spPr>
            <a:xfrm>
              <a:off x="1733529" y="3842300"/>
              <a:ext cx="1123971" cy="210247"/>
            </a:xfrm>
            <a:custGeom>
              <a:avLst/>
              <a:gdLst>
                <a:gd name="connsiteX0" fmla="*/ 144684 w 1163256"/>
                <a:gd name="connsiteY0" fmla="*/ 202557 h 202557"/>
                <a:gd name="connsiteX1" fmla="*/ 1163256 w 1163256"/>
                <a:gd name="connsiteY1" fmla="*/ 202557 h 202557"/>
                <a:gd name="connsiteX2" fmla="*/ 1157469 w 1163256"/>
                <a:gd name="connsiteY2" fmla="*/ 0 h 202557"/>
                <a:gd name="connsiteX3" fmla="*/ 601884 w 1163256"/>
                <a:gd name="connsiteY3" fmla="*/ 17362 h 202557"/>
                <a:gd name="connsiteX4" fmla="*/ 0 w 1163256"/>
                <a:gd name="connsiteY4" fmla="*/ 185195 h 202557"/>
                <a:gd name="connsiteX0" fmla="*/ 144684 w 1163256"/>
                <a:gd name="connsiteY0" fmla="*/ 202557 h 202557"/>
                <a:gd name="connsiteX1" fmla="*/ 1163256 w 1163256"/>
                <a:gd name="connsiteY1" fmla="*/ 202557 h 202557"/>
                <a:gd name="connsiteX2" fmla="*/ 1157469 w 1163256"/>
                <a:gd name="connsiteY2" fmla="*/ 0 h 202557"/>
                <a:gd name="connsiteX3" fmla="*/ 601884 w 1163256"/>
                <a:gd name="connsiteY3" fmla="*/ 88776 h 202557"/>
                <a:gd name="connsiteX4" fmla="*/ 0 w 1163256"/>
                <a:gd name="connsiteY4" fmla="*/ 185195 h 202557"/>
                <a:gd name="connsiteX0" fmla="*/ 144684 w 1163256"/>
                <a:gd name="connsiteY0" fmla="*/ 202557 h 202557"/>
                <a:gd name="connsiteX1" fmla="*/ 1163256 w 1163256"/>
                <a:gd name="connsiteY1" fmla="*/ 202557 h 202557"/>
                <a:gd name="connsiteX2" fmla="*/ 1157469 w 1163256"/>
                <a:gd name="connsiteY2" fmla="*/ 0 h 202557"/>
                <a:gd name="connsiteX3" fmla="*/ 816166 w 1163256"/>
                <a:gd name="connsiteY3" fmla="*/ 88776 h 202557"/>
                <a:gd name="connsiteX4" fmla="*/ 0 w 1163256"/>
                <a:gd name="connsiteY4" fmla="*/ 185195 h 202557"/>
                <a:gd name="connsiteX0" fmla="*/ 144684 w 1163256"/>
                <a:gd name="connsiteY0" fmla="*/ 202557 h 202557"/>
                <a:gd name="connsiteX1" fmla="*/ 1163256 w 1163256"/>
                <a:gd name="connsiteY1" fmla="*/ 202557 h 202557"/>
                <a:gd name="connsiteX2" fmla="*/ 1157469 w 1163256"/>
                <a:gd name="connsiteY2" fmla="*/ 0 h 202557"/>
                <a:gd name="connsiteX3" fmla="*/ 816166 w 1163256"/>
                <a:gd name="connsiteY3" fmla="*/ 17314 h 202557"/>
                <a:gd name="connsiteX4" fmla="*/ 0 w 1163256"/>
                <a:gd name="connsiteY4" fmla="*/ 185195 h 202557"/>
                <a:gd name="connsiteX0" fmla="*/ 144684 w 1875074"/>
                <a:gd name="connsiteY0" fmla="*/ 202557 h 203096"/>
                <a:gd name="connsiteX1" fmla="*/ 1163256 w 1875074"/>
                <a:gd name="connsiteY1" fmla="*/ 202557 h 203096"/>
                <a:gd name="connsiteX2" fmla="*/ 1875074 w 1875074"/>
                <a:gd name="connsiteY2" fmla="*/ 203096 h 203096"/>
                <a:gd name="connsiteX3" fmla="*/ 1157469 w 1875074"/>
                <a:gd name="connsiteY3" fmla="*/ 0 h 203096"/>
                <a:gd name="connsiteX4" fmla="*/ 816166 w 1875074"/>
                <a:gd name="connsiteY4" fmla="*/ 17314 h 203096"/>
                <a:gd name="connsiteX5" fmla="*/ 0 w 1875074"/>
                <a:gd name="connsiteY5" fmla="*/ 185195 h 203096"/>
                <a:gd name="connsiteX0" fmla="*/ 144684 w 1163256"/>
                <a:gd name="connsiteY0" fmla="*/ 202557 h 202557"/>
                <a:gd name="connsiteX1" fmla="*/ 1163256 w 1163256"/>
                <a:gd name="connsiteY1" fmla="*/ 202557 h 202557"/>
                <a:gd name="connsiteX2" fmla="*/ 1157469 w 1163256"/>
                <a:gd name="connsiteY2" fmla="*/ 0 h 202557"/>
                <a:gd name="connsiteX3" fmla="*/ 816166 w 1163256"/>
                <a:gd name="connsiteY3" fmla="*/ 17314 h 202557"/>
                <a:gd name="connsiteX4" fmla="*/ 0 w 1163256"/>
                <a:gd name="connsiteY4" fmla="*/ 185195 h 202557"/>
                <a:gd name="connsiteX0" fmla="*/ 144684 w 1157469"/>
                <a:gd name="connsiteY0" fmla="*/ 202557 h 202557"/>
                <a:gd name="connsiteX1" fmla="*/ 1157469 w 1157469"/>
                <a:gd name="connsiteY1" fmla="*/ 0 h 202557"/>
                <a:gd name="connsiteX2" fmla="*/ 816166 w 1157469"/>
                <a:gd name="connsiteY2" fmla="*/ 17314 h 202557"/>
                <a:gd name="connsiteX3" fmla="*/ 0 w 1157469"/>
                <a:gd name="connsiteY3" fmla="*/ 185195 h 202557"/>
                <a:gd name="connsiteX0" fmla="*/ 144684 w 817727"/>
                <a:gd name="connsiteY0" fmla="*/ 185243 h 185886"/>
                <a:gd name="connsiteX1" fmla="*/ 817727 w 817727"/>
                <a:gd name="connsiteY1" fmla="*/ 185886 h 185886"/>
                <a:gd name="connsiteX2" fmla="*/ 816166 w 817727"/>
                <a:gd name="connsiteY2" fmla="*/ 0 h 185886"/>
                <a:gd name="connsiteX3" fmla="*/ 0 w 817727"/>
                <a:gd name="connsiteY3" fmla="*/ 167881 h 185886"/>
                <a:gd name="connsiteX0" fmla="*/ 144684 w 817727"/>
                <a:gd name="connsiteY0" fmla="*/ 185243 h 185886"/>
                <a:gd name="connsiteX1" fmla="*/ 817727 w 817727"/>
                <a:gd name="connsiteY1" fmla="*/ 185886 h 185886"/>
                <a:gd name="connsiteX2" fmla="*/ 816166 w 817727"/>
                <a:gd name="connsiteY2" fmla="*/ 0 h 185886"/>
                <a:gd name="connsiteX3" fmla="*/ 0 w 817727"/>
                <a:gd name="connsiteY3" fmla="*/ 167881 h 185886"/>
                <a:gd name="connsiteX0" fmla="*/ 144684 w 817727"/>
                <a:gd name="connsiteY0" fmla="*/ 185243 h 185886"/>
                <a:gd name="connsiteX1" fmla="*/ 817727 w 817727"/>
                <a:gd name="connsiteY1" fmla="*/ 185886 h 185886"/>
                <a:gd name="connsiteX2" fmla="*/ 816166 w 817727"/>
                <a:gd name="connsiteY2" fmla="*/ 0 h 185886"/>
                <a:gd name="connsiteX3" fmla="*/ 0 w 817727"/>
                <a:gd name="connsiteY3" fmla="*/ 167881 h 185886"/>
                <a:gd name="connsiteX0" fmla="*/ 817727 w 817727"/>
                <a:gd name="connsiteY0" fmla="*/ 185886 h 185886"/>
                <a:gd name="connsiteX1" fmla="*/ 816166 w 817727"/>
                <a:gd name="connsiteY1" fmla="*/ 0 h 185886"/>
                <a:gd name="connsiteX2" fmla="*/ 0 w 817727"/>
                <a:gd name="connsiteY2" fmla="*/ 167881 h 185886"/>
                <a:gd name="connsiteX0" fmla="*/ 817727 w 817727"/>
                <a:gd name="connsiteY0" fmla="*/ 185886 h 185886"/>
                <a:gd name="connsiteX1" fmla="*/ 816166 w 817727"/>
                <a:gd name="connsiteY1" fmla="*/ 0 h 185886"/>
                <a:gd name="connsiteX2" fmla="*/ 0 w 817727"/>
                <a:gd name="connsiteY2" fmla="*/ 167881 h 185886"/>
                <a:gd name="connsiteX0" fmla="*/ 817727 w 817727"/>
                <a:gd name="connsiteY0" fmla="*/ 185886 h 210247"/>
                <a:gd name="connsiteX1" fmla="*/ 816166 w 817727"/>
                <a:gd name="connsiteY1" fmla="*/ 0 h 210247"/>
                <a:gd name="connsiteX2" fmla="*/ 0 w 817727"/>
                <a:gd name="connsiteY2" fmla="*/ 210247 h 210247"/>
                <a:gd name="connsiteX0" fmla="*/ 817727 w 952293"/>
                <a:gd name="connsiteY0" fmla="*/ 191103 h 215464"/>
                <a:gd name="connsiteX1" fmla="*/ 816764 w 952293"/>
                <a:gd name="connsiteY1" fmla="*/ 184159 h 215464"/>
                <a:gd name="connsiteX2" fmla="*/ 816166 w 952293"/>
                <a:gd name="connsiteY2" fmla="*/ 5217 h 215464"/>
                <a:gd name="connsiteX3" fmla="*/ 0 w 952293"/>
                <a:gd name="connsiteY3" fmla="*/ 215464 h 215464"/>
                <a:gd name="connsiteX0" fmla="*/ 817727 w 952293"/>
                <a:gd name="connsiteY0" fmla="*/ 191103 h 215464"/>
                <a:gd name="connsiteX1" fmla="*/ 816764 w 952293"/>
                <a:gd name="connsiteY1" fmla="*/ 184159 h 215464"/>
                <a:gd name="connsiteX2" fmla="*/ 816166 w 952293"/>
                <a:gd name="connsiteY2" fmla="*/ 5217 h 215464"/>
                <a:gd name="connsiteX3" fmla="*/ 0 w 952293"/>
                <a:gd name="connsiteY3" fmla="*/ 215464 h 215464"/>
                <a:gd name="connsiteX0" fmla="*/ 817727 w 952293"/>
                <a:gd name="connsiteY0" fmla="*/ 191103 h 215464"/>
                <a:gd name="connsiteX1" fmla="*/ 816764 w 952293"/>
                <a:gd name="connsiteY1" fmla="*/ 184159 h 215464"/>
                <a:gd name="connsiteX2" fmla="*/ 816166 w 952293"/>
                <a:gd name="connsiteY2" fmla="*/ 5217 h 215464"/>
                <a:gd name="connsiteX3" fmla="*/ 0 w 952293"/>
                <a:gd name="connsiteY3" fmla="*/ 215464 h 215464"/>
                <a:gd name="connsiteX0" fmla="*/ 817727 w 817727"/>
                <a:gd name="connsiteY0" fmla="*/ 185886 h 210247"/>
                <a:gd name="connsiteX1" fmla="*/ 816764 w 817727"/>
                <a:gd name="connsiteY1" fmla="*/ 178942 h 210247"/>
                <a:gd name="connsiteX2" fmla="*/ 816166 w 817727"/>
                <a:gd name="connsiteY2" fmla="*/ 0 h 210247"/>
                <a:gd name="connsiteX3" fmla="*/ 0 w 817727"/>
                <a:gd name="connsiteY3" fmla="*/ 210247 h 210247"/>
              </a:gdLst>
              <a:ahLst/>
              <a:cxnLst>
                <a:cxn ang="0">
                  <a:pos x="connsiteX0" y="connsiteY0"/>
                </a:cxn>
                <a:cxn ang="0">
                  <a:pos x="connsiteX1" y="connsiteY1"/>
                </a:cxn>
                <a:cxn ang="0">
                  <a:pos x="connsiteX2" y="connsiteY2"/>
                </a:cxn>
                <a:cxn ang="0">
                  <a:pos x="connsiteX3" y="connsiteY3"/>
                </a:cxn>
              </a:cxnLst>
              <a:rect l="l" t="t" r="r" b="b"/>
              <a:pathLst>
                <a:path w="817727" h="210247">
                  <a:moveTo>
                    <a:pt x="817727" y="185886"/>
                  </a:moveTo>
                  <a:cubicBezTo>
                    <a:pt x="817567" y="184729"/>
                    <a:pt x="817024" y="209923"/>
                    <a:pt x="816764" y="178942"/>
                  </a:cubicBezTo>
                  <a:cubicBezTo>
                    <a:pt x="816504" y="147961"/>
                    <a:pt x="817266" y="166799"/>
                    <a:pt x="816166" y="0"/>
                  </a:cubicBezTo>
                  <a:lnTo>
                    <a:pt x="0" y="210247"/>
                  </a:lnTo>
                </a:path>
              </a:pathLst>
            </a:cu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83" name="Groupe 82"/>
          <p:cNvGrpSpPr/>
          <p:nvPr/>
        </p:nvGrpSpPr>
        <p:grpSpPr>
          <a:xfrm>
            <a:off x="2887637" y="1891942"/>
            <a:ext cx="344966" cy="276999"/>
            <a:chOff x="4060093" y="2181654"/>
            <a:chExt cx="344966" cy="276999"/>
          </a:xfrm>
        </p:grpSpPr>
        <p:sp>
          <p:nvSpPr>
            <p:cNvPr id="81" name="Ellipse 80"/>
            <p:cNvSpPr/>
            <p:nvPr/>
          </p:nvSpPr>
          <p:spPr>
            <a:xfrm>
              <a:off x="4104406" y="2192935"/>
              <a:ext cx="238971" cy="260891"/>
            </a:xfrm>
            <a:prstGeom prst="ellipse">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82" name="ZoneTexte 81"/>
            <p:cNvSpPr txBox="1"/>
            <p:nvPr/>
          </p:nvSpPr>
          <p:spPr>
            <a:xfrm>
              <a:off x="4060093" y="2181654"/>
              <a:ext cx="344966" cy="276999"/>
            </a:xfrm>
            <a:prstGeom prst="rect">
              <a:avLst/>
            </a:prstGeom>
            <a:noFill/>
            <a:ln w="6350">
              <a:noFill/>
            </a:ln>
          </p:spPr>
          <p:txBody>
            <a:bodyPr wrap="none" rtlCol="0">
              <a:spAutoFit/>
            </a:bodyPr>
            <a:lstStyle/>
            <a:p>
              <a:r>
                <a:rPr lang="fr-FR" sz="1200" dirty="0">
                  <a:solidFill>
                    <a:srgbClr val="FF0000"/>
                  </a:solidFill>
                </a:rPr>
                <a:t>C1</a:t>
              </a:r>
            </a:p>
          </p:txBody>
        </p:sp>
      </p:grpSp>
      <p:grpSp>
        <p:nvGrpSpPr>
          <p:cNvPr id="93" name="Groupe 92"/>
          <p:cNvGrpSpPr/>
          <p:nvPr/>
        </p:nvGrpSpPr>
        <p:grpSpPr>
          <a:xfrm>
            <a:off x="5500695" y="3831036"/>
            <a:ext cx="1428760" cy="1020010"/>
            <a:chOff x="5500695" y="3831036"/>
            <a:chExt cx="1428760" cy="1020010"/>
          </a:xfrm>
        </p:grpSpPr>
        <p:sp>
          <p:nvSpPr>
            <p:cNvPr id="52" name="Forme libre 51"/>
            <p:cNvSpPr/>
            <p:nvPr/>
          </p:nvSpPr>
          <p:spPr>
            <a:xfrm>
              <a:off x="5500695" y="3831036"/>
              <a:ext cx="1428760" cy="203096"/>
            </a:xfrm>
            <a:custGeom>
              <a:avLst/>
              <a:gdLst>
                <a:gd name="connsiteX0" fmla="*/ 144684 w 1163256"/>
                <a:gd name="connsiteY0" fmla="*/ 202557 h 202557"/>
                <a:gd name="connsiteX1" fmla="*/ 1163256 w 1163256"/>
                <a:gd name="connsiteY1" fmla="*/ 202557 h 202557"/>
                <a:gd name="connsiteX2" fmla="*/ 1157469 w 1163256"/>
                <a:gd name="connsiteY2" fmla="*/ 0 h 202557"/>
                <a:gd name="connsiteX3" fmla="*/ 601884 w 1163256"/>
                <a:gd name="connsiteY3" fmla="*/ 17362 h 202557"/>
                <a:gd name="connsiteX4" fmla="*/ 0 w 1163256"/>
                <a:gd name="connsiteY4" fmla="*/ 185195 h 202557"/>
                <a:gd name="connsiteX0" fmla="*/ 144684 w 1163256"/>
                <a:gd name="connsiteY0" fmla="*/ 202557 h 202557"/>
                <a:gd name="connsiteX1" fmla="*/ 1163256 w 1163256"/>
                <a:gd name="connsiteY1" fmla="*/ 202557 h 202557"/>
                <a:gd name="connsiteX2" fmla="*/ 1157469 w 1163256"/>
                <a:gd name="connsiteY2" fmla="*/ 0 h 202557"/>
                <a:gd name="connsiteX3" fmla="*/ 601884 w 1163256"/>
                <a:gd name="connsiteY3" fmla="*/ 88776 h 202557"/>
                <a:gd name="connsiteX4" fmla="*/ 0 w 1163256"/>
                <a:gd name="connsiteY4" fmla="*/ 185195 h 202557"/>
                <a:gd name="connsiteX0" fmla="*/ 144684 w 1163256"/>
                <a:gd name="connsiteY0" fmla="*/ 202557 h 202557"/>
                <a:gd name="connsiteX1" fmla="*/ 1163256 w 1163256"/>
                <a:gd name="connsiteY1" fmla="*/ 202557 h 202557"/>
                <a:gd name="connsiteX2" fmla="*/ 1157469 w 1163256"/>
                <a:gd name="connsiteY2" fmla="*/ 0 h 202557"/>
                <a:gd name="connsiteX3" fmla="*/ 816166 w 1163256"/>
                <a:gd name="connsiteY3" fmla="*/ 88776 h 202557"/>
                <a:gd name="connsiteX4" fmla="*/ 0 w 1163256"/>
                <a:gd name="connsiteY4" fmla="*/ 185195 h 202557"/>
                <a:gd name="connsiteX0" fmla="*/ 144684 w 1163256"/>
                <a:gd name="connsiteY0" fmla="*/ 202557 h 202557"/>
                <a:gd name="connsiteX1" fmla="*/ 1163256 w 1163256"/>
                <a:gd name="connsiteY1" fmla="*/ 202557 h 202557"/>
                <a:gd name="connsiteX2" fmla="*/ 1157469 w 1163256"/>
                <a:gd name="connsiteY2" fmla="*/ 0 h 202557"/>
                <a:gd name="connsiteX3" fmla="*/ 816166 w 1163256"/>
                <a:gd name="connsiteY3" fmla="*/ 17314 h 202557"/>
                <a:gd name="connsiteX4" fmla="*/ 0 w 1163256"/>
                <a:gd name="connsiteY4" fmla="*/ 185195 h 202557"/>
                <a:gd name="connsiteX0" fmla="*/ 144684 w 1875074"/>
                <a:gd name="connsiteY0" fmla="*/ 202557 h 203096"/>
                <a:gd name="connsiteX1" fmla="*/ 1163256 w 1875074"/>
                <a:gd name="connsiteY1" fmla="*/ 202557 h 203096"/>
                <a:gd name="connsiteX2" fmla="*/ 1875074 w 1875074"/>
                <a:gd name="connsiteY2" fmla="*/ 203096 h 203096"/>
                <a:gd name="connsiteX3" fmla="*/ 1157469 w 1875074"/>
                <a:gd name="connsiteY3" fmla="*/ 0 h 203096"/>
                <a:gd name="connsiteX4" fmla="*/ 816166 w 1875074"/>
                <a:gd name="connsiteY4" fmla="*/ 17314 h 203096"/>
                <a:gd name="connsiteX5" fmla="*/ 0 w 1875074"/>
                <a:gd name="connsiteY5" fmla="*/ 185195 h 20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5074" h="203096">
                  <a:moveTo>
                    <a:pt x="144684" y="202557"/>
                  </a:moveTo>
                  <a:lnTo>
                    <a:pt x="1163256" y="202557"/>
                  </a:lnTo>
                  <a:lnTo>
                    <a:pt x="1875074" y="203096"/>
                  </a:lnTo>
                  <a:lnTo>
                    <a:pt x="1157469" y="0"/>
                  </a:lnTo>
                  <a:lnTo>
                    <a:pt x="816166" y="17314"/>
                  </a:lnTo>
                  <a:lnTo>
                    <a:pt x="0" y="185195"/>
                  </a:lnTo>
                </a:path>
              </a:pathLst>
            </a:cu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Rectangle 59"/>
            <p:cNvSpPr/>
            <p:nvPr/>
          </p:nvSpPr>
          <p:spPr>
            <a:xfrm>
              <a:off x="5929322" y="4599046"/>
              <a:ext cx="18000" cy="252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4" name="Ellipse 83"/>
          <p:cNvSpPr/>
          <p:nvPr/>
        </p:nvSpPr>
        <p:spPr>
          <a:xfrm>
            <a:off x="2861880" y="2309641"/>
            <a:ext cx="71438" cy="71438"/>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p:cNvSpPr/>
          <p:nvPr/>
        </p:nvSpPr>
        <p:spPr>
          <a:xfrm>
            <a:off x="5760843" y="2234982"/>
            <a:ext cx="71438" cy="71438"/>
          </a:xfrm>
          <a:prstGeom prst="ellipse">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8" name="Groupe 87"/>
          <p:cNvGrpSpPr/>
          <p:nvPr/>
        </p:nvGrpSpPr>
        <p:grpSpPr>
          <a:xfrm>
            <a:off x="5937146" y="1917594"/>
            <a:ext cx="344966" cy="276999"/>
            <a:chOff x="4060093" y="2181654"/>
            <a:chExt cx="344966" cy="276999"/>
          </a:xfrm>
        </p:grpSpPr>
        <p:sp>
          <p:nvSpPr>
            <p:cNvPr id="89" name="Ellipse 88"/>
            <p:cNvSpPr/>
            <p:nvPr/>
          </p:nvSpPr>
          <p:spPr>
            <a:xfrm>
              <a:off x="4104406" y="2192935"/>
              <a:ext cx="238971" cy="260891"/>
            </a:xfrm>
            <a:prstGeom prst="ellipse">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90" name="ZoneTexte 89"/>
            <p:cNvSpPr txBox="1"/>
            <p:nvPr/>
          </p:nvSpPr>
          <p:spPr>
            <a:xfrm>
              <a:off x="4060093" y="2181654"/>
              <a:ext cx="344966" cy="276999"/>
            </a:xfrm>
            <a:prstGeom prst="rect">
              <a:avLst/>
            </a:prstGeom>
            <a:noFill/>
            <a:ln w="6350">
              <a:noFill/>
            </a:ln>
          </p:spPr>
          <p:txBody>
            <a:bodyPr wrap="none" rtlCol="0">
              <a:spAutoFit/>
            </a:bodyPr>
            <a:lstStyle/>
            <a:p>
              <a:r>
                <a:rPr lang="fr-FR" sz="1200" dirty="0">
                  <a:solidFill>
                    <a:srgbClr val="FF0000"/>
                  </a:solidFill>
                </a:rPr>
                <a:t>C1</a:t>
              </a:r>
            </a:p>
          </p:txBody>
        </p:sp>
      </p:grpSp>
      <p:grpSp>
        <p:nvGrpSpPr>
          <p:cNvPr id="92" name="Groupe 91"/>
          <p:cNvGrpSpPr/>
          <p:nvPr/>
        </p:nvGrpSpPr>
        <p:grpSpPr>
          <a:xfrm>
            <a:off x="5357818" y="3313162"/>
            <a:ext cx="497992" cy="2535768"/>
            <a:chOff x="5357818" y="3313162"/>
            <a:chExt cx="497992" cy="2535768"/>
          </a:xfrm>
        </p:grpSpPr>
        <p:grpSp>
          <p:nvGrpSpPr>
            <p:cNvPr id="85" name="Groupe 84"/>
            <p:cNvGrpSpPr/>
            <p:nvPr/>
          </p:nvGrpSpPr>
          <p:grpSpPr>
            <a:xfrm>
              <a:off x="5357818" y="3313162"/>
              <a:ext cx="285752" cy="2535768"/>
              <a:chOff x="5357818" y="3313162"/>
              <a:chExt cx="285752" cy="2535768"/>
            </a:xfrm>
          </p:grpSpPr>
          <p:sp>
            <p:nvSpPr>
              <p:cNvPr id="49" name="Rectangle 48"/>
              <p:cNvSpPr/>
              <p:nvPr/>
            </p:nvSpPr>
            <p:spPr>
              <a:xfrm>
                <a:off x="5357818" y="5170550"/>
                <a:ext cx="36000" cy="21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5572132" y="5170550"/>
                <a:ext cx="36000" cy="21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5500694" y="3313162"/>
                <a:ext cx="142876" cy="252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5572132" y="5632930"/>
                <a:ext cx="18000" cy="21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1" name="Forme libre 90"/>
            <p:cNvSpPr/>
            <p:nvPr/>
          </p:nvSpPr>
          <p:spPr>
            <a:xfrm>
              <a:off x="5487997" y="3944345"/>
              <a:ext cx="367813" cy="99402"/>
            </a:xfrm>
            <a:custGeom>
              <a:avLst/>
              <a:gdLst>
                <a:gd name="connsiteX0" fmla="*/ 144684 w 1163256"/>
                <a:gd name="connsiteY0" fmla="*/ 202557 h 202557"/>
                <a:gd name="connsiteX1" fmla="*/ 1163256 w 1163256"/>
                <a:gd name="connsiteY1" fmla="*/ 202557 h 202557"/>
                <a:gd name="connsiteX2" fmla="*/ 1157469 w 1163256"/>
                <a:gd name="connsiteY2" fmla="*/ 0 h 202557"/>
                <a:gd name="connsiteX3" fmla="*/ 601884 w 1163256"/>
                <a:gd name="connsiteY3" fmla="*/ 17362 h 202557"/>
                <a:gd name="connsiteX4" fmla="*/ 0 w 1163256"/>
                <a:gd name="connsiteY4" fmla="*/ 185195 h 202557"/>
                <a:gd name="connsiteX0" fmla="*/ 144684 w 1163256"/>
                <a:gd name="connsiteY0" fmla="*/ 202557 h 202557"/>
                <a:gd name="connsiteX1" fmla="*/ 1163256 w 1163256"/>
                <a:gd name="connsiteY1" fmla="*/ 202557 h 202557"/>
                <a:gd name="connsiteX2" fmla="*/ 1157469 w 1163256"/>
                <a:gd name="connsiteY2" fmla="*/ 0 h 202557"/>
                <a:gd name="connsiteX3" fmla="*/ 601884 w 1163256"/>
                <a:gd name="connsiteY3" fmla="*/ 88776 h 202557"/>
                <a:gd name="connsiteX4" fmla="*/ 0 w 1163256"/>
                <a:gd name="connsiteY4" fmla="*/ 185195 h 202557"/>
                <a:gd name="connsiteX0" fmla="*/ 144684 w 1163256"/>
                <a:gd name="connsiteY0" fmla="*/ 202557 h 202557"/>
                <a:gd name="connsiteX1" fmla="*/ 1163256 w 1163256"/>
                <a:gd name="connsiteY1" fmla="*/ 202557 h 202557"/>
                <a:gd name="connsiteX2" fmla="*/ 1157469 w 1163256"/>
                <a:gd name="connsiteY2" fmla="*/ 0 h 202557"/>
                <a:gd name="connsiteX3" fmla="*/ 816166 w 1163256"/>
                <a:gd name="connsiteY3" fmla="*/ 88776 h 202557"/>
                <a:gd name="connsiteX4" fmla="*/ 0 w 1163256"/>
                <a:gd name="connsiteY4" fmla="*/ 185195 h 202557"/>
                <a:gd name="connsiteX0" fmla="*/ 144684 w 1163256"/>
                <a:gd name="connsiteY0" fmla="*/ 202557 h 202557"/>
                <a:gd name="connsiteX1" fmla="*/ 1163256 w 1163256"/>
                <a:gd name="connsiteY1" fmla="*/ 202557 h 202557"/>
                <a:gd name="connsiteX2" fmla="*/ 1157469 w 1163256"/>
                <a:gd name="connsiteY2" fmla="*/ 0 h 202557"/>
                <a:gd name="connsiteX3" fmla="*/ 816166 w 1163256"/>
                <a:gd name="connsiteY3" fmla="*/ 17314 h 202557"/>
                <a:gd name="connsiteX4" fmla="*/ 0 w 1163256"/>
                <a:gd name="connsiteY4" fmla="*/ 185195 h 202557"/>
                <a:gd name="connsiteX0" fmla="*/ 144684 w 1875074"/>
                <a:gd name="connsiteY0" fmla="*/ 202557 h 203096"/>
                <a:gd name="connsiteX1" fmla="*/ 1163256 w 1875074"/>
                <a:gd name="connsiteY1" fmla="*/ 202557 h 203096"/>
                <a:gd name="connsiteX2" fmla="*/ 1875074 w 1875074"/>
                <a:gd name="connsiteY2" fmla="*/ 203096 h 203096"/>
                <a:gd name="connsiteX3" fmla="*/ 1157469 w 1875074"/>
                <a:gd name="connsiteY3" fmla="*/ 0 h 203096"/>
                <a:gd name="connsiteX4" fmla="*/ 816166 w 1875074"/>
                <a:gd name="connsiteY4" fmla="*/ 17314 h 203096"/>
                <a:gd name="connsiteX5" fmla="*/ 0 w 1875074"/>
                <a:gd name="connsiteY5" fmla="*/ 185195 h 203096"/>
                <a:gd name="connsiteX0" fmla="*/ 144684 w 1875074"/>
                <a:gd name="connsiteY0" fmla="*/ 202557 h 203096"/>
                <a:gd name="connsiteX1" fmla="*/ 1163256 w 1875074"/>
                <a:gd name="connsiteY1" fmla="*/ 202557 h 203096"/>
                <a:gd name="connsiteX2" fmla="*/ 1875074 w 1875074"/>
                <a:gd name="connsiteY2" fmla="*/ 203096 h 203096"/>
                <a:gd name="connsiteX3" fmla="*/ 1157469 w 1875074"/>
                <a:gd name="connsiteY3" fmla="*/ 0 h 203096"/>
                <a:gd name="connsiteX4" fmla="*/ 429216 w 1875074"/>
                <a:gd name="connsiteY4" fmla="*/ 103155 h 203096"/>
                <a:gd name="connsiteX5" fmla="*/ 0 w 1875074"/>
                <a:gd name="connsiteY5" fmla="*/ 185195 h 203096"/>
                <a:gd name="connsiteX0" fmla="*/ 482655 w 1875074"/>
                <a:gd name="connsiteY0" fmla="*/ 202557 h 203096"/>
                <a:gd name="connsiteX1" fmla="*/ 1163256 w 1875074"/>
                <a:gd name="connsiteY1" fmla="*/ 202557 h 203096"/>
                <a:gd name="connsiteX2" fmla="*/ 1875074 w 1875074"/>
                <a:gd name="connsiteY2" fmla="*/ 203096 h 203096"/>
                <a:gd name="connsiteX3" fmla="*/ 1157469 w 1875074"/>
                <a:gd name="connsiteY3" fmla="*/ 0 h 203096"/>
                <a:gd name="connsiteX4" fmla="*/ 429216 w 1875074"/>
                <a:gd name="connsiteY4" fmla="*/ 103155 h 203096"/>
                <a:gd name="connsiteX5" fmla="*/ 0 w 1875074"/>
                <a:gd name="connsiteY5" fmla="*/ 185195 h 203096"/>
                <a:gd name="connsiteX0" fmla="*/ 482655 w 1163256"/>
                <a:gd name="connsiteY0" fmla="*/ 202557 h 202557"/>
                <a:gd name="connsiteX1" fmla="*/ 1163256 w 1163256"/>
                <a:gd name="connsiteY1" fmla="*/ 202557 h 202557"/>
                <a:gd name="connsiteX2" fmla="*/ 1157469 w 1163256"/>
                <a:gd name="connsiteY2" fmla="*/ 0 h 202557"/>
                <a:gd name="connsiteX3" fmla="*/ 429216 w 1163256"/>
                <a:gd name="connsiteY3" fmla="*/ 103155 h 202557"/>
                <a:gd name="connsiteX4" fmla="*/ 0 w 1163256"/>
                <a:gd name="connsiteY4" fmla="*/ 185195 h 202557"/>
                <a:gd name="connsiteX0" fmla="*/ 482655 w 1157468"/>
                <a:gd name="connsiteY0" fmla="*/ 202557 h 202557"/>
                <a:gd name="connsiteX1" fmla="*/ 1157469 w 1157468"/>
                <a:gd name="connsiteY1" fmla="*/ 0 h 202557"/>
                <a:gd name="connsiteX2" fmla="*/ 429216 w 1157468"/>
                <a:gd name="connsiteY2" fmla="*/ 103155 h 202557"/>
                <a:gd name="connsiteX3" fmla="*/ 0 w 1157468"/>
                <a:gd name="connsiteY3" fmla="*/ 185195 h 202557"/>
                <a:gd name="connsiteX0" fmla="*/ 482655 w 482655"/>
                <a:gd name="connsiteY0" fmla="*/ 99402 h 99402"/>
                <a:gd name="connsiteX1" fmla="*/ 429216 w 482655"/>
                <a:gd name="connsiteY1" fmla="*/ 0 h 99402"/>
                <a:gd name="connsiteX2" fmla="*/ 0 w 482655"/>
                <a:gd name="connsiteY2" fmla="*/ 82040 h 99402"/>
                <a:gd name="connsiteX0" fmla="*/ 482655 w 482710"/>
                <a:gd name="connsiteY0" fmla="*/ 99402 h 99402"/>
                <a:gd name="connsiteX1" fmla="*/ 424042 w 482710"/>
                <a:gd name="connsiteY1" fmla="*/ 90514 h 99402"/>
                <a:gd name="connsiteX2" fmla="*/ 429216 w 482710"/>
                <a:gd name="connsiteY2" fmla="*/ 0 h 99402"/>
                <a:gd name="connsiteX3" fmla="*/ 0 w 482710"/>
                <a:gd name="connsiteY3" fmla="*/ 82040 h 99402"/>
                <a:gd name="connsiteX0" fmla="*/ 482655 w 482710"/>
                <a:gd name="connsiteY0" fmla="*/ 99402 h 99402"/>
                <a:gd name="connsiteX1" fmla="*/ 424042 w 482710"/>
                <a:gd name="connsiteY1" fmla="*/ 90514 h 99402"/>
                <a:gd name="connsiteX2" fmla="*/ 429216 w 482710"/>
                <a:gd name="connsiteY2" fmla="*/ 0 h 99402"/>
                <a:gd name="connsiteX3" fmla="*/ 0 w 482710"/>
                <a:gd name="connsiteY3" fmla="*/ 82040 h 99402"/>
              </a:gdLst>
              <a:ahLst/>
              <a:cxnLst>
                <a:cxn ang="0">
                  <a:pos x="connsiteX0" y="connsiteY0"/>
                </a:cxn>
                <a:cxn ang="0">
                  <a:pos x="connsiteX1" y="connsiteY1"/>
                </a:cxn>
                <a:cxn ang="0">
                  <a:pos x="connsiteX2" y="connsiteY2"/>
                </a:cxn>
                <a:cxn ang="0">
                  <a:pos x="connsiteX3" y="connsiteY3"/>
                </a:cxn>
              </a:cxnLst>
              <a:rect l="l" t="t" r="r" b="b"/>
              <a:pathLst>
                <a:path w="482710" h="99402">
                  <a:moveTo>
                    <a:pt x="482655" y="99402"/>
                  </a:moveTo>
                  <a:cubicBezTo>
                    <a:pt x="482710" y="96439"/>
                    <a:pt x="423987" y="93477"/>
                    <a:pt x="424042" y="90514"/>
                  </a:cubicBezTo>
                  <a:lnTo>
                    <a:pt x="429216" y="0"/>
                  </a:lnTo>
                  <a:lnTo>
                    <a:pt x="0" y="82040"/>
                  </a:lnTo>
                </a:path>
              </a:pathLst>
            </a:cu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3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20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childTnLst>
                                </p:cTn>
                              </p:par>
                            </p:childTnLst>
                          </p:cTn>
                        </p:par>
                        <p:par>
                          <p:cTn id="22" fill="hold">
                            <p:stCondLst>
                              <p:cond delay="0"/>
                            </p:stCondLst>
                            <p:childTnLst>
                              <p:par>
                                <p:cTn id="23" presetID="22" presetClass="entr" presetSubtype="4"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down)">
                                      <p:cBhvr>
                                        <p:cTn id="25" dur="10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3"/>
                                        </p:tgtEl>
                                        <p:attrNameLst>
                                          <p:attrName>style.visibility</p:attrName>
                                        </p:attrNameLst>
                                      </p:cBhvr>
                                      <p:to>
                                        <p:strVal val="visible"/>
                                      </p:to>
                                    </p:set>
                                  </p:childTnLst>
                                </p:cTn>
                              </p:par>
                            </p:childTnLst>
                          </p:cTn>
                        </p:par>
                        <p:par>
                          <p:cTn id="30" fill="hold">
                            <p:stCondLst>
                              <p:cond delay="0"/>
                            </p:stCondLst>
                            <p:childTnLst>
                              <p:par>
                                <p:cTn id="31" presetID="6" presetClass="emph" presetSubtype="0" repeatCount="indefinite" fill="hold" nodeType="afterEffect">
                                  <p:stCondLst>
                                    <p:cond delay="0"/>
                                  </p:stCondLst>
                                  <p:endCondLst>
                                    <p:cond evt="onNext" delay="0">
                                      <p:tgtEl>
                                        <p:sldTgt/>
                                      </p:tgtEl>
                                    </p:cond>
                                  </p:endCondLst>
                                  <p:childTnLst>
                                    <p:animScale>
                                      <p:cBhvr>
                                        <p:cTn id="32" dur="2000" fill="hold"/>
                                        <p:tgtEl>
                                          <p:spTgt spid="83"/>
                                        </p:tgtEl>
                                      </p:cBhvr>
                                      <p:by x="150000" y="150000"/>
                                    </p:animScale>
                                  </p:childTnLst>
                                </p:cTn>
                              </p:par>
                              <p:par>
                                <p:cTn id="33" presetID="10"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2000"/>
                                        <p:tgtEl>
                                          <p:spTgt spid="76"/>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left)">
                                      <p:cBhvr>
                                        <p:cTn id="39" dur="2000"/>
                                        <p:tgtEl>
                                          <p:spTgt spid="7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fade">
                                      <p:cBhvr>
                                        <p:cTn id="44" dur="1000"/>
                                        <p:tgtEl>
                                          <p:spTgt spid="77"/>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wipe(left)">
                                      <p:cBhvr>
                                        <p:cTn id="53" dur="2000"/>
                                        <p:tgtEl>
                                          <p:spTgt spid="92"/>
                                        </p:tgtEl>
                                      </p:cBhvr>
                                    </p:animEffect>
                                  </p:childTnLst>
                                </p:cTn>
                              </p:par>
                            </p:childTnLst>
                          </p:cTn>
                        </p:par>
                        <p:par>
                          <p:cTn id="54" fill="hold">
                            <p:stCondLst>
                              <p:cond delay="2000"/>
                            </p:stCondLst>
                            <p:childTnLst>
                              <p:par>
                                <p:cTn id="55" presetID="22" presetClass="entr" presetSubtype="4" fill="hold"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wipe(down)">
                                      <p:cBhvr>
                                        <p:cTn id="57" dur="2000"/>
                                        <p:tgtEl>
                                          <p:spTgt spid="86"/>
                                        </p:tgtEl>
                                      </p:cBhvr>
                                    </p:animEffect>
                                  </p:child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down)">
                                      <p:cBhvr>
                                        <p:cTn id="65" dur="1000"/>
                                        <p:tgtEl>
                                          <p:spTgt spid="57"/>
                                        </p:tgtEl>
                                      </p:cBhvr>
                                    </p:animEffect>
                                  </p:childTnLst>
                                </p:cTn>
                              </p:par>
                            </p:childTnLst>
                          </p:cTn>
                        </p:par>
                        <p:par>
                          <p:cTn id="66" fill="hold">
                            <p:stCondLst>
                              <p:cond delay="1000"/>
                            </p:stCondLst>
                            <p:childTnLst>
                              <p:par>
                                <p:cTn id="67" presetID="22" presetClass="entr" presetSubtype="1"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wipe(up)">
                                      <p:cBhvr>
                                        <p:cTn id="69" dur="500"/>
                                        <p:tgtEl>
                                          <p:spTgt spid="59"/>
                                        </p:tgtEl>
                                      </p:cBhvr>
                                    </p:animEffect>
                                  </p:childTnLst>
                                </p:cTn>
                              </p:par>
                            </p:childTnLst>
                          </p:cTn>
                        </p:par>
                        <p:par>
                          <p:cTn id="70" fill="hold">
                            <p:stCondLst>
                              <p:cond delay="1500"/>
                            </p:stCondLst>
                            <p:childTnLst>
                              <p:par>
                                <p:cTn id="71" presetID="1"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childTnLst>
                                </p:cTn>
                              </p:par>
                            </p:childTnLst>
                          </p:cTn>
                        </p:par>
                        <p:par>
                          <p:cTn id="73" fill="hold">
                            <p:stCondLst>
                              <p:cond delay="1500"/>
                            </p:stCondLst>
                            <p:childTnLst>
                              <p:par>
                                <p:cTn id="74" presetID="6" presetClass="emph" presetSubtype="0" repeatCount="indefinite" fill="hold" nodeType="afterEffect">
                                  <p:stCondLst>
                                    <p:cond delay="1000"/>
                                  </p:stCondLst>
                                  <p:endCondLst>
                                    <p:cond evt="onNext" delay="0">
                                      <p:tgtEl>
                                        <p:sldTgt/>
                                      </p:tgtEl>
                                    </p:cond>
                                  </p:endCondLst>
                                  <p:childTnLst>
                                    <p:animScale>
                                      <p:cBhvr>
                                        <p:cTn id="75" dur="2000" fill="hold"/>
                                        <p:tgtEl>
                                          <p:spTgt spid="88"/>
                                        </p:tgtEl>
                                      </p:cBhvr>
                                      <p:by x="150000" y="150000"/>
                                    </p:animScale>
                                  </p:childTnLst>
                                </p:cTn>
                              </p:par>
                              <p:par>
                                <p:cTn id="76" presetID="22" presetClass="entr" presetSubtype="8" fill="hold" nodeType="withEffect">
                                  <p:stCondLst>
                                    <p:cond delay="1000"/>
                                  </p:stCondLst>
                                  <p:childTnLst>
                                    <p:set>
                                      <p:cBhvr>
                                        <p:cTn id="77" dur="1" fill="hold">
                                          <p:stCondLst>
                                            <p:cond delay="0"/>
                                          </p:stCondLst>
                                        </p:cTn>
                                        <p:tgtEl>
                                          <p:spTgt spid="93"/>
                                        </p:tgtEl>
                                        <p:attrNameLst>
                                          <p:attrName>style.visibility</p:attrName>
                                        </p:attrNameLst>
                                      </p:cBhvr>
                                      <p:to>
                                        <p:strVal val="visible"/>
                                      </p:to>
                                    </p:set>
                                    <p:animEffect transition="in" filter="wipe(left)">
                                      <p:cBhvr>
                                        <p:cTn id="78" dur="1000"/>
                                        <p:tgtEl>
                                          <p:spTgt spid="93"/>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ntr" presetSubtype="16" fill="hold" nodeType="click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diamond(in)">
                                      <p:cBhvr>
                                        <p:cTn id="83" dur="2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8" grpId="0" animBg="1"/>
      <p:bldP spid="57" grpId="0" animBg="1"/>
      <p:bldP spid="59" grpId="0" animBg="1"/>
      <p:bldP spid="84" grpId="0" animBg="1"/>
      <p:bldP spid="8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59887" y="227346"/>
            <a:ext cx="4086387" cy="461665"/>
          </a:xfrm>
          <a:prstGeom prst="rect">
            <a:avLst/>
          </a:prstGeom>
          <a:noFill/>
        </p:spPr>
        <p:txBody>
          <a:bodyPr wrap="square" rtlCol="0">
            <a:spAutoFit/>
          </a:bodyPr>
          <a:lstStyle/>
          <a:p>
            <a:pPr algn="ctr"/>
            <a:r>
              <a:rPr lang="fr-FR" sz="2400" b="1" dirty="0"/>
              <a:t>Conclusion</a:t>
            </a:r>
          </a:p>
        </p:txBody>
      </p:sp>
      <p:sp>
        <p:nvSpPr>
          <p:cNvPr id="3" name="ZoneTexte 2"/>
          <p:cNvSpPr txBox="1"/>
          <p:nvPr/>
        </p:nvSpPr>
        <p:spPr>
          <a:xfrm>
            <a:off x="564432" y="838805"/>
            <a:ext cx="8148119" cy="5324535"/>
          </a:xfrm>
          <a:prstGeom prst="rect">
            <a:avLst/>
          </a:prstGeom>
          <a:noFill/>
        </p:spPr>
        <p:txBody>
          <a:bodyPr wrap="square" rtlCol="0">
            <a:spAutoFit/>
          </a:bodyPr>
          <a:lstStyle/>
          <a:p>
            <a:pPr algn="just"/>
            <a:r>
              <a:rPr lang="en-US" sz="2000" dirty="0"/>
              <a:t>The MES methodology studies multi-level systems with a hierarchy of components varying over time and whose dynamics is internally modulated by a network of co-regulator agents. It characterizes the property (MP) at the basis of the formation of increasingly complex objects with emergent properties. In our geriatric application, it is used to develop 'deep learning' through interactions between the medical team and a multi-level Data </a:t>
            </a:r>
            <a:r>
              <a:rPr lang="en-US" sz="2000" dirty="0" err="1"/>
              <a:t>Analyser</a:t>
            </a:r>
            <a:r>
              <a:rPr lang="en-US" sz="2000" dirty="0"/>
              <a:t>, leading to higher procedures for preventing both individual and collective (e.g.  epidemic) risks.</a:t>
            </a:r>
          </a:p>
          <a:p>
            <a:endParaRPr lang="en-GB" sz="2000" dirty="0"/>
          </a:p>
          <a:p>
            <a:pPr algn="just"/>
            <a:r>
              <a:rPr lang="en-GB" sz="2000" dirty="0"/>
              <a:t>In MES the categorical constructions (e.g. complexification) have to be co-ordinated with the dynamics of the elements' attributes, and this makes computations more difficult.  </a:t>
            </a:r>
          </a:p>
          <a:p>
            <a:pPr algn="just"/>
            <a:r>
              <a:rPr lang="en-GB" sz="2000" dirty="0"/>
              <a:t>In engineering models, computations are facilitated by working inside a large category </a:t>
            </a:r>
            <a:r>
              <a:rPr lang="en-GB" sz="2000" b="1" dirty="0"/>
              <a:t>W</a:t>
            </a:r>
            <a:r>
              <a:rPr lang="en-GB" sz="2000" dirty="0"/>
              <a:t>, e.g. Sets (</a:t>
            </a:r>
            <a:r>
              <a:rPr lang="en-GB" sz="2000" dirty="0" err="1"/>
              <a:t>Spivak</a:t>
            </a:r>
            <a:r>
              <a:rPr lang="en-GB" sz="2000" dirty="0"/>
              <a:t>, 2011) or a large </a:t>
            </a:r>
            <a:r>
              <a:rPr lang="en-GB" sz="2000" dirty="0" err="1"/>
              <a:t>topos</a:t>
            </a:r>
            <a:r>
              <a:rPr lang="en-GB" sz="2000" dirty="0"/>
              <a:t> like </a:t>
            </a:r>
            <a:r>
              <a:rPr lang="en-GB" sz="2000" dirty="0" err="1"/>
              <a:t>Algos</a:t>
            </a:r>
            <a:r>
              <a:rPr lang="en-GB" sz="2000" dirty="0"/>
              <a:t> (Graves, 2013). This can be done in MES by supposing that the configuration categories are sub-categories of </a:t>
            </a:r>
            <a:r>
              <a:rPr lang="en-GB" sz="2000" b="1" dirty="0"/>
              <a:t>W </a:t>
            </a:r>
            <a:r>
              <a:rPr lang="en-GB" sz="2000" dirty="0"/>
              <a:t>and that the complexification is done inside </a:t>
            </a:r>
            <a:r>
              <a:rPr lang="en-GB" sz="2000" b="1" dirty="0"/>
              <a:t>W</a:t>
            </a:r>
            <a:r>
              <a:rPr lang="en-GB" sz="2000" dirty="0"/>
              <a:t>. However this limits the domain of applications.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998538" y="745218"/>
            <a:ext cx="7064375" cy="595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a:spcBef>
                <a:spcPts val="400"/>
              </a:spcBef>
              <a:buClr>
                <a:srgbClr val="A94543"/>
              </a:buClr>
              <a:buSzPct val="7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algn="just">
              <a:spcBef>
                <a:spcPct val="50000"/>
              </a:spcBef>
              <a:buClrTx/>
              <a:buSzTx/>
              <a:buNone/>
            </a:pPr>
            <a:r>
              <a:rPr lang="en-GB" altLang="fr-FR" sz="1800">
                <a:latin typeface="+mj-lt"/>
              </a:rPr>
              <a:t>Ehresmann &amp;. Vanbremeersch, </a:t>
            </a:r>
            <a:r>
              <a:rPr lang="en-GB" altLang="fr-FR" sz="1800" i="1">
                <a:latin typeface="+mj-lt"/>
              </a:rPr>
              <a:t>Memory Evolutive Systems: Hierarchy, Emergence, Cognition, </a:t>
            </a:r>
            <a:r>
              <a:rPr lang="en-GB" altLang="fr-FR" sz="1800">
                <a:latin typeface="+mj-lt"/>
              </a:rPr>
              <a:t>Elsevier, 2007.</a:t>
            </a:r>
          </a:p>
          <a:p>
            <a:pPr algn="just" eaLnBrk="1" hangingPunct="1">
              <a:spcBef>
                <a:spcPct val="50000"/>
              </a:spcBef>
              <a:buClrTx/>
              <a:buSzTx/>
              <a:buFontTx/>
              <a:buNone/>
            </a:pPr>
            <a:r>
              <a:rPr lang="en-GB" altLang="fr-FR" sz="1800">
                <a:latin typeface="+mj-lt"/>
              </a:rPr>
              <a:t>Ehresmann, MENS, an Info-Computational Model for (Neuro-)cognitive Systems Capable of Creativity, </a:t>
            </a:r>
            <a:r>
              <a:rPr lang="en-GB" altLang="fr-FR" sz="1800" i="1">
                <a:latin typeface="+mj-lt"/>
              </a:rPr>
              <a:t>Entropy</a:t>
            </a:r>
            <a:r>
              <a:rPr lang="en-GB" altLang="fr-FR" sz="1800">
                <a:latin typeface="+mj-lt"/>
              </a:rPr>
              <a:t> 14 (12): 1703–16,  2012.</a:t>
            </a:r>
          </a:p>
          <a:p>
            <a:pPr algn="just">
              <a:spcBef>
                <a:spcPct val="50000"/>
              </a:spcBef>
              <a:buClrTx/>
              <a:buSzTx/>
              <a:buNone/>
            </a:pPr>
            <a:r>
              <a:rPr lang="en-GB" sz="1800">
                <a:latin typeface="+mj-lt"/>
              </a:rPr>
              <a:t>Ehresmann &amp; Simeonov, WLIMES, In: Simeonov, Smith &amp; Ehresmann (Eds.), </a:t>
            </a:r>
            <a:r>
              <a:rPr lang="en-GB" sz="1800" i="1">
                <a:latin typeface="+mj-lt"/>
              </a:rPr>
              <a:t>Integral Biomathics: Tracing the Road to Reality. </a:t>
            </a:r>
            <a:r>
              <a:rPr lang="en-GB" sz="1800">
                <a:latin typeface="+mj-lt"/>
              </a:rPr>
              <a:t>Springer, 2012.</a:t>
            </a:r>
            <a:endParaRPr lang="en-GB" altLang="fr-FR" sz="1800">
              <a:latin typeface="+mj-lt"/>
            </a:endParaRPr>
          </a:p>
          <a:p>
            <a:pPr algn="just">
              <a:spcBef>
                <a:spcPct val="50000"/>
              </a:spcBef>
              <a:buClrTx/>
              <a:buSzTx/>
              <a:buNone/>
            </a:pPr>
            <a:r>
              <a:rPr lang="en-GB" altLang="fr-FR" sz="1800">
                <a:latin typeface="+mj-lt"/>
              </a:rPr>
              <a:t>Ehresmann &amp; Gomez-Ramirez, Conciliating Neuroscience and Phenomen-ology via Category Theory, </a:t>
            </a:r>
            <a:r>
              <a:rPr lang="en-GB" altLang="fr-FR" sz="1800" i="1">
                <a:latin typeface="+mj-lt"/>
              </a:rPr>
              <a:t>JPBMB</a:t>
            </a:r>
            <a:r>
              <a:rPr lang="en-GB" altLang="fr-FR" sz="1800">
                <a:latin typeface="+mj-lt"/>
              </a:rPr>
              <a:t> Vol. 19, Issue 2, 2015.</a:t>
            </a:r>
          </a:p>
          <a:p>
            <a:pPr algn="just">
              <a:spcBef>
                <a:spcPct val="50000"/>
              </a:spcBef>
              <a:buClrTx/>
              <a:buSzTx/>
              <a:buNone/>
            </a:pPr>
            <a:r>
              <a:rPr lang="en-GB" sz="1800">
                <a:latin typeface="+mj-lt"/>
              </a:rPr>
              <a:t>E</a:t>
            </a:r>
            <a:r>
              <a:rPr lang="en-GB" sz="1800">
                <a:latin typeface="+mn-lt"/>
              </a:rPr>
              <a:t>hresmann &amp; Béjean, </a:t>
            </a:r>
            <a:r>
              <a:rPr lang="en-GB" altLang="fr-FR" sz="1800">
                <a:latin typeface="+mj-lt"/>
              </a:rPr>
              <a:t>D-MES: </a:t>
            </a:r>
            <a:r>
              <a:rPr lang="en-GB" sz="1800">
                <a:latin typeface="+mn-lt"/>
              </a:rPr>
              <a:t>conceptualizing the working designers, </a:t>
            </a:r>
            <a:r>
              <a:rPr lang="en-GB" sz="1800" i="1">
                <a:latin typeface="+mn-lt"/>
              </a:rPr>
              <a:t>International J. of Design Management and Prof. Practice, </a:t>
            </a:r>
            <a:r>
              <a:rPr lang="en-GB" sz="1800">
                <a:latin typeface="+mn-lt"/>
              </a:rPr>
              <a:t>9-4, 2015</a:t>
            </a:r>
            <a:r>
              <a:rPr lang="en-GB" sz="1800" i="1">
                <a:latin typeface="+mn-lt"/>
              </a:rPr>
              <a:t>.</a:t>
            </a:r>
          </a:p>
          <a:p>
            <a:pPr algn="just">
              <a:buNone/>
            </a:pPr>
            <a:r>
              <a:rPr lang="en-GB" sz="1800">
                <a:latin typeface="+mn-lt"/>
              </a:rPr>
              <a:t>Ehresmann, Tuomi, Miller, Béjean &amp; Vanbremeersch, Chapter 3, In: R. Miller (Ed.),  Transforming the Future: Anticipation in the 21st Century, UNESCO and Routledge, 2017.</a:t>
            </a:r>
          </a:p>
          <a:p>
            <a:pPr algn="ctr">
              <a:buNone/>
            </a:pPr>
            <a:r>
              <a:rPr lang="en-GB" altLang="fr-FR" sz="1800">
                <a:latin typeface="+mj-lt"/>
                <a:cs typeface="Calibri" panose="020F0502020204030204" pitchFamily="34" charset="0"/>
              </a:rPr>
              <a:t>Other articles and slides on MES can be found on the sites:</a:t>
            </a:r>
          </a:p>
          <a:p>
            <a:pPr algn="ctr" eaLnBrk="1" hangingPunct="1">
              <a:buClrTx/>
              <a:buSzTx/>
              <a:buFontTx/>
              <a:buNone/>
            </a:pPr>
            <a:r>
              <a:rPr lang="en-GB" altLang="fr-FR" sz="1800">
                <a:latin typeface="+mj-lt"/>
                <a:cs typeface="Calibri" panose="020F0502020204030204" pitchFamily="34" charset="0"/>
              </a:rPr>
              <a:t>http://ehres.pagesperso-orange.fr</a:t>
            </a:r>
          </a:p>
          <a:p>
            <a:pPr algn="ctr" eaLnBrk="1" hangingPunct="1">
              <a:spcBef>
                <a:spcPct val="0"/>
              </a:spcBef>
              <a:buClrTx/>
              <a:buSzTx/>
              <a:buFontTx/>
              <a:buNone/>
            </a:pPr>
            <a:r>
              <a:rPr lang="en-GB" altLang="fr-FR" sz="1800">
                <a:latin typeface="+mj-lt"/>
                <a:cs typeface="Calibri" panose="020F0502020204030204" pitchFamily="34" charset="0"/>
              </a:rPr>
              <a:t>http://vbm-ehr.pagesperso-orange.fr</a:t>
            </a:r>
          </a:p>
          <a:p>
            <a:pPr algn="ctr" eaLnBrk="1" hangingPunct="1">
              <a:spcBef>
                <a:spcPct val="0"/>
              </a:spcBef>
              <a:buClrTx/>
              <a:buSzTx/>
              <a:buFontTx/>
              <a:buNone/>
            </a:pPr>
            <a:endParaRPr lang="en-GB" altLang="fr-FR" sz="1800">
              <a:latin typeface="+mj-lt"/>
              <a:cs typeface="Calibri" panose="020F0502020204030204" pitchFamily="34" charset="0"/>
            </a:endParaRPr>
          </a:p>
          <a:p>
            <a:pPr algn="ctr" eaLnBrk="1" hangingPunct="1">
              <a:spcBef>
                <a:spcPct val="0"/>
              </a:spcBef>
              <a:buClrTx/>
              <a:buSzTx/>
              <a:buFontTx/>
              <a:buNone/>
            </a:pPr>
            <a:r>
              <a:rPr lang="en-GB" altLang="fr-FR" sz="2400" b="1">
                <a:latin typeface="+mj-lt"/>
                <a:cs typeface="Calibri" panose="020F0502020204030204" pitchFamily="34" charset="0"/>
              </a:rPr>
              <a:t>THANKS.         </a:t>
            </a:r>
          </a:p>
        </p:txBody>
      </p:sp>
      <p:sp>
        <p:nvSpPr>
          <p:cNvPr id="2" name="ZoneTexte 1"/>
          <p:cNvSpPr txBox="1"/>
          <p:nvPr/>
        </p:nvSpPr>
        <p:spPr>
          <a:xfrm>
            <a:off x="2928395" y="179408"/>
            <a:ext cx="3073078" cy="400110"/>
          </a:xfrm>
          <a:prstGeom prst="rect">
            <a:avLst/>
          </a:prstGeom>
          <a:noFill/>
        </p:spPr>
        <p:txBody>
          <a:bodyPr wrap="square" rtlCol="0">
            <a:spAutoFit/>
          </a:bodyPr>
          <a:lstStyle/>
          <a:p>
            <a:pPr algn="ctr"/>
            <a:r>
              <a:rPr lang="fr-FR" sz="2000" b="1" dirty="0" err="1"/>
              <a:t>References</a:t>
            </a:r>
            <a:endParaRPr lang="fr-FR" sz="2000" b="1" dirty="0"/>
          </a:p>
        </p:txBody>
      </p:sp>
    </p:spTree>
    <p:extLst>
      <p:ext uri="{BB962C8B-B14F-4D97-AF65-F5344CB8AC3E}">
        <p14:creationId xmlns:p14="http://schemas.microsoft.com/office/powerpoint/2010/main" val="1924983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11345" y="218837"/>
            <a:ext cx="7384649" cy="1523494"/>
          </a:xfrm>
          <a:prstGeom prst="rect">
            <a:avLst/>
          </a:prstGeom>
          <a:noFill/>
        </p:spPr>
        <p:txBody>
          <a:bodyPr wrap="square" rtlCol="0">
            <a:spAutoFit/>
          </a:bodyPr>
          <a:lstStyle/>
          <a:p>
            <a:pPr algn="ctr">
              <a:lnSpc>
                <a:spcPct val="150000"/>
              </a:lnSpc>
            </a:pPr>
            <a:r>
              <a:rPr lang="en-GB" sz="2400" b="1" dirty="0"/>
              <a:t>The Data analyser</a:t>
            </a:r>
          </a:p>
          <a:p>
            <a:pPr algn="just">
              <a:lnSpc>
                <a:spcPct val="150000"/>
              </a:lnSpc>
            </a:pPr>
            <a:endParaRPr lang="en-GB" b="1" dirty="0"/>
          </a:p>
          <a:p>
            <a:pPr algn="just">
              <a:lnSpc>
                <a:spcPct val="150000"/>
              </a:lnSpc>
            </a:pPr>
            <a:r>
              <a:rPr lang="en-GB" sz="2000" b="1" dirty="0"/>
              <a:t>Two Main geriatric constraints</a:t>
            </a:r>
            <a:endParaRPr lang="en-GB" sz="2000" dirty="0"/>
          </a:p>
        </p:txBody>
      </p:sp>
      <p:sp>
        <p:nvSpPr>
          <p:cNvPr id="8" name="ZoneTexte 7"/>
          <p:cNvSpPr txBox="1"/>
          <p:nvPr/>
        </p:nvSpPr>
        <p:spPr>
          <a:xfrm>
            <a:off x="957841" y="1776086"/>
            <a:ext cx="7384649" cy="1631216"/>
          </a:xfrm>
          <a:prstGeom prst="rect">
            <a:avLst/>
          </a:prstGeom>
          <a:noFill/>
        </p:spPr>
        <p:txBody>
          <a:bodyPr wrap="square" rtlCol="0">
            <a:spAutoFit/>
          </a:bodyPr>
          <a:lstStyle/>
          <a:p>
            <a:pPr marL="182563" algn="just">
              <a:buFont typeface="Wingdings" pitchFamily="2" charset="2"/>
              <a:buChar char="Ø"/>
            </a:pPr>
            <a:r>
              <a:rPr lang="en-GB" sz="2000" dirty="0"/>
              <a:t> Principle of good-treating ('</a:t>
            </a:r>
            <a:r>
              <a:rPr lang="en-GB" sz="2000" dirty="0" err="1"/>
              <a:t>bientraitance</a:t>
            </a:r>
            <a:r>
              <a:rPr lang="en-GB" sz="2000" dirty="0"/>
              <a:t>'), </a:t>
            </a:r>
          </a:p>
          <a:p>
            <a:pPr marL="182563" algn="just">
              <a:buFont typeface="Wingdings" pitchFamily="2" charset="2"/>
              <a:buChar char="Ø"/>
            </a:pPr>
            <a:r>
              <a:rPr lang="en-GB" sz="2000" dirty="0"/>
              <a:t> Elderly persons are not in a temporary care-home but in their residential home.</a:t>
            </a:r>
          </a:p>
          <a:p>
            <a:pPr algn="just"/>
            <a:r>
              <a:rPr lang="en-GB" sz="2000" dirty="0">
                <a:sym typeface="Wingdings" panose="05000000000000000000" pitchFamily="2" charset="2"/>
              </a:rPr>
              <a:t>Thus avoid forced or invasive </a:t>
            </a:r>
            <a:r>
              <a:rPr lang="en-US" sz="2000" dirty="0"/>
              <a:t>medical or para-medical explorations and respect the private character and intimacy of their housing.</a:t>
            </a:r>
            <a:endParaRPr lang="en-GB" sz="2000" dirty="0"/>
          </a:p>
        </p:txBody>
      </p:sp>
      <p:sp>
        <p:nvSpPr>
          <p:cNvPr id="9" name="ZoneTexte 8"/>
          <p:cNvSpPr txBox="1"/>
          <p:nvPr/>
        </p:nvSpPr>
        <p:spPr>
          <a:xfrm>
            <a:off x="973096" y="3345394"/>
            <a:ext cx="7384649" cy="1631216"/>
          </a:xfrm>
          <a:prstGeom prst="rect">
            <a:avLst/>
          </a:prstGeom>
          <a:noFill/>
        </p:spPr>
        <p:txBody>
          <a:bodyPr wrap="square" rtlCol="0">
            <a:spAutoFit/>
          </a:bodyPr>
          <a:lstStyle/>
          <a:p>
            <a:pPr algn="just"/>
            <a:r>
              <a:rPr lang="en-GB" sz="2000" dirty="0">
                <a:sym typeface="Wingdings" panose="05000000000000000000" pitchFamily="2" charset="2"/>
              </a:rPr>
              <a:t> Need of discrete, light, permanent devices able </a:t>
            </a:r>
            <a:r>
              <a:rPr lang="en-GB" sz="2000" b="1" dirty="0"/>
              <a:t>"to be overlooked".</a:t>
            </a:r>
          </a:p>
          <a:p>
            <a:pPr algn="just"/>
            <a:r>
              <a:rPr lang="en-GB" sz="2000" dirty="0">
                <a:sym typeface="Wingdings" panose="05000000000000000000" pitchFamily="2" charset="2"/>
              </a:rPr>
              <a:t>      As much as possible and whatever be the health problems, limit </a:t>
            </a:r>
            <a:r>
              <a:rPr lang="en-GB" sz="2000" b="1" dirty="0">
                <a:sym typeface="Wingdings" panose="05000000000000000000" pitchFamily="2" charset="2"/>
              </a:rPr>
              <a:t>painful or disturbing explorations </a:t>
            </a:r>
            <a:r>
              <a:rPr lang="en-GB" sz="2000" dirty="0"/>
              <a:t>(</a:t>
            </a:r>
            <a:r>
              <a:rPr lang="en-GB" sz="2000" dirty="0" err="1"/>
              <a:t>punction</a:t>
            </a:r>
            <a:r>
              <a:rPr lang="en-GB" sz="2000" dirty="0"/>
              <a:t>, injection, blood-pressure taken by nurses, total or partial undressing etc..)</a:t>
            </a:r>
          </a:p>
        </p:txBody>
      </p:sp>
      <p:sp>
        <p:nvSpPr>
          <p:cNvPr id="10" name="ZoneTexte 9"/>
          <p:cNvSpPr txBox="1"/>
          <p:nvPr/>
        </p:nvSpPr>
        <p:spPr>
          <a:xfrm>
            <a:off x="957598" y="4941168"/>
            <a:ext cx="7384649" cy="1015663"/>
          </a:xfrm>
          <a:prstGeom prst="rect">
            <a:avLst/>
          </a:prstGeom>
          <a:noFill/>
        </p:spPr>
        <p:txBody>
          <a:bodyPr wrap="square" rtlCol="0">
            <a:spAutoFit/>
          </a:bodyPr>
          <a:lstStyle/>
          <a:p>
            <a:pPr algn="just"/>
            <a:r>
              <a:rPr lang="en-GB" sz="2000" dirty="0">
                <a:sym typeface="Wingdings" panose="05000000000000000000" pitchFamily="2" charset="2"/>
              </a:rPr>
              <a:t> </a:t>
            </a:r>
            <a:r>
              <a:rPr lang="en-GB" sz="2000" dirty="0"/>
              <a:t>To respect the privacy and intimacy of their housing:</a:t>
            </a:r>
          </a:p>
          <a:p>
            <a:pPr lvl="1" algn="just"/>
            <a:r>
              <a:rPr lang="en-GB" sz="2000" dirty="0"/>
              <a:t>organize  the up-keeping  and if possible the medical treatments </a:t>
            </a:r>
            <a:r>
              <a:rPr lang="en-GB" sz="2000" b="1" dirty="0"/>
              <a:t>without the heavy care material </a:t>
            </a:r>
            <a:r>
              <a:rPr lang="en-GB" sz="2000" dirty="0"/>
              <a:t>used in hospitals and clinics.</a:t>
            </a:r>
          </a:p>
        </p:txBody>
      </p:sp>
    </p:spTree>
    <p:extLst>
      <p:ext uri="{BB962C8B-B14F-4D97-AF65-F5344CB8AC3E}">
        <p14:creationId xmlns:p14="http://schemas.microsoft.com/office/powerpoint/2010/main" val="31887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vivago-montre.jpg"/>
          <p:cNvPicPr>
            <a:picLocks noChangeAspect="1"/>
          </p:cNvPicPr>
          <p:nvPr/>
        </p:nvPicPr>
        <p:blipFill>
          <a:blip r:embed="rId3"/>
          <a:stretch>
            <a:fillRect/>
          </a:stretch>
        </p:blipFill>
        <p:spPr>
          <a:xfrm>
            <a:off x="5992440" y="2492896"/>
            <a:ext cx="2540000" cy="2914650"/>
          </a:xfrm>
          <a:prstGeom prst="rect">
            <a:avLst/>
          </a:prstGeom>
        </p:spPr>
      </p:pic>
      <p:sp>
        <p:nvSpPr>
          <p:cNvPr id="4" name="ZoneTexte 3"/>
          <p:cNvSpPr txBox="1"/>
          <p:nvPr/>
        </p:nvSpPr>
        <p:spPr>
          <a:xfrm>
            <a:off x="916513" y="548680"/>
            <a:ext cx="6811701" cy="1200329"/>
          </a:xfrm>
          <a:prstGeom prst="rect">
            <a:avLst/>
          </a:prstGeom>
          <a:noFill/>
        </p:spPr>
        <p:txBody>
          <a:bodyPr wrap="square" rtlCol="0">
            <a:spAutoFit/>
          </a:bodyPr>
          <a:lstStyle/>
          <a:p>
            <a:pPr algn="just"/>
            <a:r>
              <a:rPr lang="en-GB" dirty="0"/>
              <a:t>Thanks to the miniaturization of functional exploration equipment which already exist, there should be soon an explosion of such materials. For instance there already exists analysers of the general physiological activity using a mechanism of percutaneous measures.</a:t>
            </a:r>
          </a:p>
        </p:txBody>
      </p:sp>
      <p:sp>
        <p:nvSpPr>
          <p:cNvPr id="6" name="ZoneTexte 5"/>
          <p:cNvSpPr txBox="1"/>
          <p:nvPr/>
        </p:nvSpPr>
        <p:spPr>
          <a:xfrm>
            <a:off x="971600" y="1868631"/>
            <a:ext cx="5039787" cy="1200329"/>
          </a:xfrm>
          <a:prstGeom prst="rect">
            <a:avLst/>
          </a:prstGeom>
          <a:noFill/>
        </p:spPr>
        <p:txBody>
          <a:bodyPr wrap="square" rtlCol="0">
            <a:spAutoFit/>
          </a:bodyPr>
          <a:lstStyle/>
          <a:p>
            <a:pPr algn="just"/>
            <a:r>
              <a:rPr lang="en-GB" dirty="0"/>
              <a:t>Here is an </a:t>
            </a:r>
            <a:r>
              <a:rPr lang="en-GB" i="1" dirty="0"/>
              <a:t>example</a:t>
            </a:r>
            <a:r>
              <a:rPr lang="en-GB" dirty="0"/>
              <a:t> which is daily used.  It is a watch measuring the general activity and which is wireless connected to a network of captors inside the EHPAD buildings, in the park,  in the entrance/exit zones.</a:t>
            </a:r>
          </a:p>
        </p:txBody>
      </p:sp>
      <p:sp>
        <p:nvSpPr>
          <p:cNvPr id="7" name="ZoneTexte 6"/>
          <p:cNvSpPr txBox="1"/>
          <p:nvPr/>
        </p:nvSpPr>
        <p:spPr>
          <a:xfrm>
            <a:off x="971601" y="3003917"/>
            <a:ext cx="4968552" cy="2585323"/>
          </a:xfrm>
          <a:prstGeom prst="rect">
            <a:avLst/>
          </a:prstGeom>
          <a:noFill/>
        </p:spPr>
        <p:txBody>
          <a:bodyPr wrap="square" rtlCol="0">
            <a:spAutoFit/>
          </a:bodyPr>
          <a:lstStyle/>
          <a:p>
            <a:pPr algn="just"/>
            <a:r>
              <a:rPr lang="en-GB" dirty="0"/>
              <a:t>Data are sent to a computer terminal, where a software stores and analyses them and produces curves, possibly alarms, …</a:t>
            </a:r>
          </a:p>
          <a:p>
            <a:pPr marL="533400" indent="-266700" algn="just">
              <a:buFont typeface="Wingdings" pitchFamily="2" charset="2"/>
              <a:buChar char="Ø"/>
            </a:pPr>
            <a:r>
              <a:rPr lang="en-GB" dirty="0"/>
              <a:t>storing the quality of sleep, intense night activity, awakening periods,</a:t>
            </a:r>
          </a:p>
          <a:p>
            <a:pPr marL="533400" indent="-266700" algn="just">
              <a:buFont typeface="Wingdings" pitchFamily="2" charset="2"/>
              <a:buChar char="Ø"/>
            </a:pPr>
            <a:r>
              <a:rPr lang="en-GB" dirty="0"/>
              <a:t>signalling the risk of falls, </a:t>
            </a:r>
          </a:p>
          <a:p>
            <a:pPr marL="533400" indent="-266700" algn="just">
              <a:buFont typeface="Wingdings" pitchFamily="2" charset="2"/>
              <a:buChar char="Ø"/>
            </a:pPr>
            <a:r>
              <a:rPr lang="en-GB" dirty="0"/>
              <a:t>for elders with a severe neuro-degenerative syndrome, signalling their going out of the institution. </a:t>
            </a:r>
          </a:p>
        </p:txBody>
      </p:sp>
      <p:sp>
        <p:nvSpPr>
          <p:cNvPr id="8" name="ZoneTexte 7"/>
          <p:cNvSpPr txBox="1"/>
          <p:nvPr/>
        </p:nvSpPr>
        <p:spPr>
          <a:xfrm>
            <a:off x="862176" y="5589240"/>
            <a:ext cx="7380000" cy="646331"/>
          </a:xfrm>
          <a:prstGeom prst="rect">
            <a:avLst/>
          </a:prstGeom>
          <a:noFill/>
        </p:spPr>
        <p:txBody>
          <a:bodyPr wrap="square" rtlCol="0">
            <a:spAutoFit/>
          </a:bodyPr>
          <a:lstStyle/>
          <a:p>
            <a:pPr algn="just"/>
            <a:r>
              <a:rPr lang="en-GB" dirty="0"/>
              <a:t>Huge benefits follow up, in terms of the residents, the optimisation of psychotropic medication, and so on</a:t>
            </a:r>
          </a:p>
        </p:txBody>
      </p:sp>
    </p:spTree>
    <p:extLst>
      <p:ext uri="{BB962C8B-B14F-4D97-AF65-F5344CB8AC3E}">
        <p14:creationId xmlns:p14="http://schemas.microsoft.com/office/powerpoint/2010/main" val="2218500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OURBE-vivago.jpg"/>
          <p:cNvPicPr>
            <a:picLocks noChangeAspect="1"/>
          </p:cNvPicPr>
          <p:nvPr/>
        </p:nvPicPr>
        <p:blipFill>
          <a:blip r:embed="rId2"/>
          <a:stretch>
            <a:fillRect/>
          </a:stretch>
        </p:blipFill>
        <p:spPr>
          <a:xfrm>
            <a:off x="1028747" y="1024141"/>
            <a:ext cx="7200900" cy="4711700"/>
          </a:xfrm>
          <a:prstGeom prst="rect">
            <a:avLst/>
          </a:prstGeom>
        </p:spPr>
      </p:pic>
      <p:sp>
        <p:nvSpPr>
          <p:cNvPr id="7" name="ZoneTexte 6"/>
          <p:cNvSpPr txBox="1"/>
          <p:nvPr/>
        </p:nvSpPr>
        <p:spPr>
          <a:xfrm>
            <a:off x="1066360" y="404520"/>
            <a:ext cx="7380000" cy="400110"/>
          </a:xfrm>
          <a:prstGeom prst="rect">
            <a:avLst/>
          </a:prstGeom>
          <a:noFill/>
        </p:spPr>
        <p:txBody>
          <a:bodyPr wrap="square" rtlCol="0">
            <a:spAutoFit/>
          </a:bodyPr>
          <a:lstStyle/>
          <a:p>
            <a:pPr algn="ctr"/>
            <a:r>
              <a:rPr lang="fr-FR" sz="2000" b="1" dirty="0" err="1"/>
              <a:t>Physiological</a:t>
            </a:r>
            <a:r>
              <a:rPr lang="fr-FR" sz="2000" b="1" dirty="0"/>
              <a:t> </a:t>
            </a:r>
            <a:r>
              <a:rPr lang="fr-FR" sz="2000" b="1" dirty="0" err="1"/>
              <a:t>activity</a:t>
            </a:r>
            <a:r>
              <a:rPr lang="fr-FR" sz="2000" b="1" dirty="0"/>
              <a:t> </a:t>
            </a:r>
            <a:r>
              <a:rPr lang="fr-FR" sz="2000" b="1" dirty="0" err="1"/>
              <a:t>curves</a:t>
            </a:r>
            <a:r>
              <a:rPr lang="fr-FR" sz="2000" b="1" dirty="0"/>
              <a:t> for a </a:t>
            </a:r>
            <a:r>
              <a:rPr lang="fr-FR" sz="2000" b="1" dirty="0" err="1"/>
              <a:t>resident</a:t>
            </a:r>
            <a:r>
              <a:rPr lang="fr-FR" sz="2000" b="1" dirty="0"/>
              <a:t> </a:t>
            </a:r>
            <a:r>
              <a:rPr lang="fr-FR" sz="2000" b="1" dirty="0" err="1"/>
              <a:t>during</a:t>
            </a:r>
            <a:r>
              <a:rPr lang="fr-FR" sz="2000" b="1" dirty="0"/>
              <a:t> a </a:t>
            </a:r>
            <a:r>
              <a:rPr lang="fr-FR" sz="2000" b="1" dirty="0" err="1"/>
              <a:t>week</a:t>
            </a:r>
            <a:endParaRPr lang="fr-FR" sz="2000" dirty="0"/>
          </a:p>
        </p:txBody>
      </p:sp>
    </p:spTree>
    <p:extLst>
      <p:ext uri="{BB962C8B-B14F-4D97-AF65-F5344CB8AC3E}">
        <p14:creationId xmlns:p14="http://schemas.microsoft.com/office/powerpoint/2010/main" val="409977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25513" y="841977"/>
            <a:ext cx="5432079" cy="3974472"/>
          </a:xfrm>
          <a:prstGeom prst="rect">
            <a:avLst/>
          </a:prstGeom>
          <a:solidFill>
            <a:schemeClr val="accent2">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24012" y="4816459"/>
            <a:ext cx="5432079" cy="1692987"/>
          </a:xfrm>
          <a:prstGeom prst="rect">
            <a:avLst/>
          </a:prstGeom>
          <a:solidFill>
            <a:schemeClr val="accent2">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5857592" y="841978"/>
            <a:ext cx="2894112" cy="5656913"/>
          </a:xfrm>
          <a:prstGeom prst="rect">
            <a:avLst/>
          </a:prstGeom>
          <a:solidFill>
            <a:schemeClr val="accent2">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oxymetre-de-pouls-wireless.jpg"/>
          <p:cNvPicPr>
            <a:picLocks noChangeAspect="1"/>
          </p:cNvPicPr>
          <p:nvPr/>
        </p:nvPicPr>
        <p:blipFill>
          <a:blip r:embed="rId2"/>
          <a:stretch>
            <a:fillRect/>
          </a:stretch>
        </p:blipFill>
        <p:spPr>
          <a:xfrm>
            <a:off x="4181947" y="4970358"/>
            <a:ext cx="1167722" cy="1330860"/>
          </a:xfrm>
          <a:prstGeom prst="rect">
            <a:avLst/>
          </a:prstGeom>
        </p:spPr>
      </p:pic>
      <p:sp>
        <p:nvSpPr>
          <p:cNvPr id="6" name="ZoneTexte 5"/>
          <p:cNvSpPr txBox="1"/>
          <p:nvPr/>
        </p:nvSpPr>
        <p:spPr>
          <a:xfrm>
            <a:off x="673219" y="101831"/>
            <a:ext cx="7701065" cy="553998"/>
          </a:xfrm>
          <a:prstGeom prst="rect">
            <a:avLst/>
          </a:prstGeom>
          <a:noFill/>
        </p:spPr>
        <p:txBody>
          <a:bodyPr wrap="square" rtlCol="0">
            <a:spAutoFit/>
          </a:bodyPr>
          <a:lstStyle/>
          <a:p>
            <a:pPr algn="ctr">
              <a:lnSpc>
                <a:spcPct val="150000"/>
              </a:lnSpc>
            </a:pPr>
            <a:r>
              <a:rPr lang="fr-FR" sz="2000" b="1" dirty="0" err="1"/>
              <a:t>Some</a:t>
            </a:r>
            <a:r>
              <a:rPr lang="fr-FR" sz="2000" b="1" dirty="0"/>
              <a:t> </a:t>
            </a:r>
            <a:r>
              <a:rPr lang="fr-FR" sz="2000" b="1" dirty="0" err="1"/>
              <a:t>other</a:t>
            </a:r>
            <a:r>
              <a:rPr lang="fr-FR" sz="2000" b="1" dirty="0"/>
              <a:t> </a:t>
            </a:r>
            <a:r>
              <a:rPr lang="fr-FR" sz="2000" b="1" dirty="0" err="1"/>
              <a:t>already</a:t>
            </a:r>
            <a:r>
              <a:rPr lang="fr-FR" sz="2000" b="1" dirty="0"/>
              <a:t> </a:t>
            </a:r>
            <a:r>
              <a:rPr lang="fr-FR" sz="2000" b="1" dirty="0" err="1"/>
              <a:t>existing</a:t>
            </a:r>
            <a:r>
              <a:rPr lang="fr-FR" sz="2000" b="1" dirty="0"/>
              <a:t> </a:t>
            </a:r>
            <a:r>
              <a:rPr lang="fr-FR" sz="2000" b="1" dirty="0" err="1"/>
              <a:t>devices</a:t>
            </a:r>
            <a:r>
              <a:rPr lang="fr-FR" sz="2000" b="1" dirty="0"/>
              <a:t> </a:t>
            </a:r>
            <a:r>
              <a:rPr lang="fr-FR" sz="2000" b="1" dirty="0" err="1"/>
              <a:t>with</a:t>
            </a:r>
            <a:r>
              <a:rPr lang="fr-FR" sz="2000" b="1" dirty="0"/>
              <a:t> a </a:t>
            </a:r>
            <a:r>
              <a:rPr lang="fr-FR" sz="2000" b="1" dirty="0" err="1"/>
              <a:t>wireless</a:t>
            </a:r>
            <a:r>
              <a:rPr lang="fr-FR" sz="2000" b="1" dirty="0"/>
              <a:t> </a:t>
            </a:r>
            <a:r>
              <a:rPr lang="fr-FR" sz="2000" b="1" dirty="0" err="1"/>
              <a:t>connection</a:t>
            </a:r>
            <a:endParaRPr lang="fr-FR" sz="2000" b="1" dirty="0"/>
          </a:p>
        </p:txBody>
      </p:sp>
      <p:sp>
        <p:nvSpPr>
          <p:cNvPr id="11" name="ZoneTexte 10"/>
          <p:cNvSpPr txBox="1"/>
          <p:nvPr/>
        </p:nvSpPr>
        <p:spPr>
          <a:xfrm>
            <a:off x="840446" y="5205759"/>
            <a:ext cx="3007259" cy="369332"/>
          </a:xfrm>
          <a:prstGeom prst="rect">
            <a:avLst/>
          </a:prstGeom>
          <a:noFill/>
        </p:spPr>
        <p:txBody>
          <a:bodyPr wrap="square" rtlCol="0">
            <a:spAutoFit/>
          </a:bodyPr>
          <a:lstStyle/>
          <a:p>
            <a:pPr algn="ctr"/>
            <a:r>
              <a:rPr lang="fr-FR" b="1" dirty="0" err="1"/>
              <a:t>Saturomètre</a:t>
            </a:r>
            <a:r>
              <a:rPr lang="fr-FR" b="1" dirty="0"/>
              <a:t> O² percutanée</a:t>
            </a:r>
          </a:p>
        </p:txBody>
      </p:sp>
      <p:pic>
        <p:nvPicPr>
          <p:cNvPr id="14" name="Image 13" descr="MAPA.jpg"/>
          <p:cNvPicPr>
            <a:picLocks noChangeAspect="1"/>
          </p:cNvPicPr>
          <p:nvPr/>
        </p:nvPicPr>
        <p:blipFill>
          <a:blip r:embed="rId3"/>
          <a:stretch>
            <a:fillRect/>
          </a:stretch>
        </p:blipFill>
        <p:spPr>
          <a:xfrm>
            <a:off x="6114571" y="2322499"/>
            <a:ext cx="2419350" cy="4222750"/>
          </a:xfrm>
          <a:prstGeom prst="rect">
            <a:avLst/>
          </a:prstGeom>
        </p:spPr>
      </p:pic>
      <p:pic>
        <p:nvPicPr>
          <p:cNvPr id="15" name="Image 14" descr="braceletTA.jpg"/>
          <p:cNvPicPr>
            <a:picLocks noChangeAspect="1"/>
          </p:cNvPicPr>
          <p:nvPr/>
        </p:nvPicPr>
        <p:blipFill>
          <a:blip r:embed="rId4"/>
          <a:stretch>
            <a:fillRect/>
          </a:stretch>
        </p:blipFill>
        <p:spPr>
          <a:xfrm>
            <a:off x="7559928" y="1113383"/>
            <a:ext cx="1085850" cy="1136650"/>
          </a:xfrm>
          <a:prstGeom prst="rect">
            <a:avLst/>
          </a:prstGeom>
        </p:spPr>
      </p:pic>
      <p:pic>
        <p:nvPicPr>
          <p:cNvPr id="16" name="Image 15" descr="Courbe-glycemie.jpg"/>
          <p:cNvPicPr>
            <a:picLocks noChangeAspect="1"/>
          </p:cNvPicPr>
          <p:nvPr/>
        </p:nvPicPr>
        <p:blipFill>
          <a:blip r:embed="rId5"/>
          <a:stretch>
            <a:fillRect/>
          </a:stretch>
        </p:blipFill>
        <p:spPr>
          <a:xfrm>
            <a:off x="588483" y="2448001"/>
            <a:ext cx="5080020" cy="2240662"/>
          </a:xfrm>
          <a:prstGeom prst="rect">
            <a:avLst/>
          </a:prstGeom>
        </p:spPr>
      </p:pic>
      <p:pic>
        <p:nvPicPr>
          <p:cNvPr id="8" name="Image 7" descr="glycemie capteur percutané.PNG"/>
          <p:cNvPicPr>
            <a:picLocks noChangeAspect="1"/>
          </p:cNvPicPr>
          <p:nvPr/>
        </p:nvPicPr>
        <p:blipFill>
          <a:blip r:embed="rId6" cstate="print"/>
          <a:stretch>
            <a:fillRect/>
          </a:stretch>
        </p:blipFill>
        <p:spPr>
          <a:xfrm>
            <a:off x="4218807" y="1258440"/>
            <a:ext cx="1119618" cy="1095079"/>
          </a:xfrm>
          <a:prstGeom prst="rect">
            <a:avLst/>
          </a:prstGeom>
        </p:spPr>
      </p:pic>
      <p:sp>
        <p:nvSpPr>
          <p:cNvPr id="9" name="ZoneTexte 8"/>
          <p:cNvSpPr txBox="1"/>
          <p:nvPr/>
        </p:nvSpPr>
        <p:spPr>
          <a:xfrm>
            <a:off x="840446" y="896306"/>
            <a:ext cx="4590118" cy="369332"/>
          </a:xfrm>
          <a:prstGeom prst="rect">
            <a:avLst/>
          </a:prstGeom>
          <a:noFill/>
        </p:spPr>
        <p:txBody>
          <a:bodyPr wrap="square" rtlCol="0">
            <a:spAutoFit/>
          </a:bodyPr>
          <a:lstStyle/>
          <a:p>
            <a:r>
              <a:rPr lang="fr-FR" b="1" dirty="0"/>
              <a:t>Lecteurs de glycémie percutanée en continu</a:t>
            </a:r>
          </a:p>
        </p:txBody>
      </p:sp>
      <p:sp>
        <p:nvSpPr>
          <p:cNvPr id="17" name="ZoneTexte 16"/>
          <p:cNvSpPr txBox="1"/>
          <p:nvPr/>
        </p:nvSpPr>
        <p:spPr>
          <a:xfrm>
            <a:off x="5640334" y="896306"/>
            <a:ext cx="2759797" cy="369332"/>
          </a:xfrm>
          <a:prstGeom prst="rect">
            <a:avLst/>
          </a:prstGeom>
          <a:noFill/>
        </p:spPr>
        <p:txBody>
          <a:bodyPr wrap="square" rtlCol="0">
            <a:spAutoFit/>
          </a:bodyPr>
          <a:lstStyle/>
          <a:p>
            <a:pPr algn="ctr"/>
            <a:r>
              <a:rPr lang="fr-FR" b="1" dirty="0"/>
              <a:t>MAPA</a:t>
            </a:r>
          </a:p>
        </p:txBody>
      </p:sp>
      <p:sp>
        <p:nvSpPr>
          <p:cNvPr id="21" name="ZoneTexte 20"/>
          <p:cNvSpPr txBox="1"/>
          <p:nvPr/>
        </p:nvSpPr>
        <p:spPr>
          <a:xfrm>
            <a:off x="2190939" y="1311255"/>
            <a:ext cx="2037029" cy="830997"/>
          </a:xfrm>
          <a:prstGeom prst="rect">
            <a:avLst/>
          </a:prstGeom>
          <a:noFill/>
        </p:spPr>
        <p:txBody>
          <a:bodyPr wrap="square" rtlCol="0">
            <a:spAutoFit/>
          </a:bodyPr>
          <a:lstStyle/>
          <a:p>
            <a:pPr algn="r"/>
            <a:r>
              <a:rPr lang="fr-FR" sz="1600" dirty="0"/>
              <a:t>Capteur percutané en liaison avec analyseur de glycémie</a:t>
            </a:r>
          </a:p>
        </p:txBody>
      </p:sp>
      <p:sp>
        <p:nvSpPr>
          <p:cNvPr id="22" name="ZoneTexte 21"/>
          <p:cNvSpPr txBox="1"/>
          <p:nvPr/>
        </p:nvSpPr>
        <p:spPr>
          <a:xfrm>
            <a:off x="5966237" y="1137730"/>
            <a:ext cx="1465152" cy="1077218"/>
          </a:xfrm>
          <a:prstGeom prst="rect">
            <a:avLst/>
          </a:prstGeom>
          <a:noFill/>
        </p:spPr>
        <p:txBody>
          <a:bodyPr wrap="square" rtlCol="0">
            <a:spAutoFit/>
          </a:bodyPr>
          <a:lstStyle/>
          <a:p>
            <a:pPr algn="r"/>
            <a:r>
              <a:rPr lang="fr-FR" sz="1600" dirty="0"/>
              <a:t>Mesure Ambulatoire de la Pression Artérielle</a:t>
            </a:r>
          </a:p>
        </p:txBody>
      </p:sp>
    </p:spTree>
    <p:extLst>
      <p:ext uri="{BB962C8B-B14F-4D97-AF65-F5344CB8AC3E}">
        <p14:creationId xmlns:p14="http://schemas.microsoft.com/office/powerpoint/2010/main" val="4206337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à coins arrondis 96"/>
          <p:cNvSpPr/>
          <p:nvPr/>
        </p:nvSpPr>
        <p:spPr>
          <a:xfrm>
            <a:off x="0" y="914400"/>
            <a:ext cx="9144000" cy="5571445"/>
          </a:xfrm>
          <a:prstGeom prst="roundRect">
            <a:avLst/>
          </a:prstGeom>
          <a:solidFill>
            <a:schemeClr val="accent5">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98" name="Ellipse 97"/>
          <p:cNvSpPr/>
          <p:nvPr/>
        </p:nvSpPr>
        <p:spPr>
          <a:xfrm>
            <a:off x="4861695" y="4534822"/>
            <a:ext cx="2616451" cy="1312753"/>
          </a:xfrm>
          <a:prstGeom prst="ellipse">
            <a:avLst/>
          </a:prstGeom>
          <a:solidFill>
            <a:schemeClr val="accent2">
              <a:lumMod val="40000"/>
              <a:lumOff val="6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7538714" y="5154456"/>
            <a:ext cx="717629" cy="481065"/>
          </a:xfrm>
          <a:prstGeom prst="ellipse">
            <a:avLst/>
          </a:prstGeom>
          <a:solidFill>
            <a:schemeClr val="accent5">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525102" y="4815474"/>
            <a:ext cx="2688863" cy="10049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679014" y="5023709"/>
            <a:ext cx="760491" cy="597529"/>
          </a:xfrm>
          <a:prstGeom prst="ellipse">
            <a:avLst/>
          </a:prstGeom>
          <a:solidFill>
            <a:schemeClr val="accent3">
              <a:lumMod val="60000"/>
              <a:lumOff val="4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1537591" y="5004094"/>
            <a:ext cx="760491" cy="597529"/>
          </a:xfrm>
          <a:prstGeom prst="ellipse">
            <a:avLst/>
          </a:prstGeom>
          <a:solidFill>
            <a:schemeClr val="accent3">
              <a:lumMod val="60000"/>
              <a:lumOff val="4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2387116" y="5313420"/>
            <a:ext cx="220302" cy="232373"/>
          </a:xfrm>
          <a:prstGeom prst="ellipse">
            <a:avLst/>
          </a:prstGeom>
          <a:solidFill>
            <a:schemeClr val="accent3">
              <a:lumMod val="60000"/>
              <a:lumOff val="4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2774916" y="5139895"/>
            <a:ext cx="220302" cy="232373"/>
          </a:xfrm>
          <a:prstGeom prst="ellipse">
            <a:avLst/>
          </a:prstGeom>
          <a:solidFill>
            <a:schemeClr val="accent3">
              <a:lumMod val="60000"/>
              <a:lumOff val="4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3331703" y="4833584"/>
            <a:ext cx="1367050" cy="86007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3447830" y="4922637"/>
            <a:ext cx="760491" cy="597529"/>
          </a:xfrm>
          <a:prstGeom prst="ellipse">
            <a:avLst/>
          </a:prstGeom>
          <a:solidFill>
            <a:schemeClr val="tx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4357782" y="5147440"/>
            <a:ext cx="220302" cy="232373"/>
          </a:xfrm>
          <a:prstGeom prst="ellipse">
            <a:avLst/>
          </a:prstGeom>
          <a:solidFill>
            <a:schemeClr val="tx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8396979" y="5216188"/>
            <a:ext cx="411456" cy="355267"/>
          </a:xfrm>
          <a:prstGeom prst="ellipse">
            <a:avLst/>
          </a:prstGeom>
          <a:solidFill>
            <a:schemeClr val="accent5">
              <a:lumMod val="60000"/>
              <a:lumOff val="4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7638028" y="5195683"/>
            <a:ext cx="311588" cy="405114"/>
          </a:xfrm>
          <a:prstGeom prst="ellipse">
            <a:avLst/>
          </a:prstGeom>
          <a:solidFill>
            <a:schemeClr val="accent5">
              <a:lumMod val="60000"/>
              <a:lumOff val="4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p:cNvSpPr/>
          <p:nvPr/>
        </p:nvSpPr>
        <p:spPr>
          <a:xfrm>
            <a:off x="7975612" y="5247778"/>
            <a:ext cx="217071" cy="210282"/>
          </a:xfrm>
          <a:prstGeom prst="ellipse">
            <a:avLst/>
          </a:prstGeom>
          <a:solidFill>
            <a:schemeClr val="accent5">
              <a:lumMod val="60000"/>
              <a:lumOff val="4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3602735" y="5162260"/>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3755135" y="5314660"/>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p:cNvSpPr/>
          <p:nvPr/>
        </p:nvSpPr>
        <p:spPr>
          <a:xfrm>
            <a:off x="4422609" y="5247141"/>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2815657" y="5196984"/>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2429834" y="5366747"/>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1781651" y="5117890"/>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1934051" y="5270290"/>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1831808" y="5399541"/>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874968" y="5114032"/>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a:off x="1027368" y="5266432"/>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925125" y="5395683"/>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a:off x="1108386" y="5092822"/>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p:cNvSpPr/>
          <p:nvPr/>
        </p:nvSpPr>
        <p:spPr>
          <a:xfrm>
            <a:off x="1260786" y="5245222"/>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1158543" y="5374473"/>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a:off x="7742612" y="5279942"/>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p:cNvSpPr/>
          <p:nvPr/>
        </p:nvSpPr>
        <p:spPr>
          <a:xfrm>
            <a:off x="8022326" y="5316602"/>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7781195" y="5422705"/>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p:cNvSpPr/>
          <p:nvPr/>
        </p:nvSpPr>
        <p:spPr>
          <a:xfrm>
            <a:off x="8631930" y="5312741"/>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p:cNvSpPr/>
          <p:nvPr/>
        </p:nvSpPr>
        <p:spPr>
          <a:xfrm>
            <a:off x="8529687" y="5441992"/>
            <a:ext cx="99589" cy="8148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6396572" y="4625662"/>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6548972" y="4778062"/>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6446729" y="4907313"/>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6629990" y="4604452"/>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6782390" y="4756852"/>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6680147" y="4886103"/>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6684960" y="5012524"/>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6837360" y="5164924"/>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6735117" y="5294175"/>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6918378" y="4991314"/>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p:cNvSpPr/>
          <p:nvPr/>
        </p:nvSpPr>
        <p:spPr>
          <a:xfrm>
            <a:off x="7070778" y="5143714"/>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p:cNvSpPr/>
          <p:nvPr/>
        </p:nvSpPr>
        <p:spPr>
          <a:xfrm>
            <a:off x="6968535" y="5272965"/>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6014382" y="4918734"/>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p:cNvSpPr/>
          <p:nvPr/>
        </p:nvSpPr>
        <p:spPr>
          <a:xfrm>
            <a:off x="6166782" y="5071134"/>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p:cNvSpPr/>
          <p:nvPr/>
        </p:nvSpPr>
        <p:spPr>
          <a:xfrm>
            <a:off x="6064539" y="5200385"/>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p:cNvSpPr/>
          <p:nvPr/>
        </p:nvSpPr>
        <p:spPr>
          <a:xfrm>
            <a:off x="6247800" y="4897524"/>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6400200" y="5049924"/>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p:cNvSpPr/>
          <p:nvPr/>
        </p:nvSpPr>
        <p:spPr>
          <a:xfrm>
            <a:off x="6297957" y="5179175"/>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llipse 73"/>
          <p:cNvSpPr/>
          <p:nvPr/>
        </p:nvSpPr>
        <p:spPr>
          <a:xfrm>
            <a:off x="6584000" y="5212000"/>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p:cNvSpPr/>
          <p:nvPr/>
        </p:nvSpPr>
        <p:spPr>
          <a:xfrm>
            <a:off x="6145698" y="4712413"/>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p:cNvSpPr/>
          <p:nvPr/>
        </p:nvSpPr>
        <p:spPr>
          <a:xfrm>
            <a:off x="5409464" y="4813232"/>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p:cNvSpPr/>
          <p:nvPr/>
        </p:nvSpPr>
        <p:spPr>
          <a:xfrm>
            <a:off x="5561864" y="4965632"/>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p:cNvSpPr/>
          <p:nvPr/>
        </p:nvSpPr>
        <p:spPr>
          <a:xfrm>
            <a:off x="5459621" y="5094883"/>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p:cNvSpPr/>
          <p:nvPr/>
        </p:nvSpPr>
        <p:spPr>
          <a:xfrm>
            <a:off x="5642882" y="4792022"/>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p:cNvSpPr/>
          <p:nvPr/>
        </p:nvSpPr>
        <p:spPr>
          <a:xfrm>
            <a:off x="5795282" y="4944422"/>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p:cNvSpPr/>
          <p:nvPr/>
        </p:nvSpPr>
        <p:spPr>
          <a:xfrm>
            <a:off x="5693039" y="5073673"/>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llipse 81"/>
          <p:cNvSpPr/>
          <p:nvPr/>
        </p:nvSpPr>
        <p:spPr>
          <a:xfrm>
            <a:off x="5697852" y="5200094"/>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p:cNvSpPr/>
          <p:nvPr/>
        </p:nvSpPr>
        <p:spPr>
          <a:xfrm>
            <a:off x="5850252" y="5352494"/>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Ellipse 83"/>
          <p:cNvSpPr/>
          <p:nvPr/>
        </p:nvSpPr>
        <p:spPr>
          <a:xfrm>
            <a:off x="5748009" y="5481745"/>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Ellipse 84"/>
          <p:cNvSpPr/>
          <p:nvPr/>
        </p:nvSpPr>
        <p:spPr>
          <a:xfrm>
            <a:off x="5931270" y="5178884"/>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Ellipse 85"/>
          <p:cNvSpPr/>
          <p:nvPr/>
        </p:nvSpPr>
        <p:spPr>
          <a:xfrm>
            <a:off x="6083670" y="5331284"/>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p:cNvSpPr/>
          <p:nvPr/>
        </p:nvSpPr>
        <p:spPr>
          <a:xfrm>
            <a:off x="5981427" y="5460535"/>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87"/>
          <p:cNvSpPr/>
          <p:nvPr/>
        </p:nvSpPr>
        <p:spPr>
          <a:xfrm>
            <a:off x="5027274" y="5106304"/>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Ellipse 88"/>
          <p:cNvSpPr/>
          <p:nvPr/>
        </p:nvSpPr>
        <p:spPr>
          <a:xfrm>
            <a:off x="5179674" y="5258704"/>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Ellipse 89"/>
          <p:cNvSpPr/>
          <p:nvPr/>
        </p:nvSpPr>
        <p:spPr>
          <a:xfrm>
            <a:off x="5077431" y="5387955"/>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p:cNvSpPr/>
          <p:nvPr/>
        </p:nvSpPr>
        <p:spPr>
          <a:xfrm>
            <a:off x="5260692" y="5085094"/>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p:cNvSpPr/>
          <p:nvPr/>
        </p:nvSpPr>
        <p:spPr>
          <a:xfrm>
            <a:off x="5413092" y="5237494"/>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Ellipse 92"/>
          <p:cNvSpPr/>
          <p:nvPr/>
        </p:nvSpPr>
        <p:spPr>
          <a:xfrm>
            <a:off x="5310849" y="5366745"/>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p:cNvSpPr/>
          <p:nvPr/>
        </p:nvSpPr>
        <p:spPr>
          <a:xfrm>
            <a:off x="5596892" y="5399570"/>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llipse 94"/>
          <p:cNvSpPr/>
          <p:nvPr/>
        </p:nvSpPr>
        <p:spPr>
          <a:xfrm>
            <a:off x="5158590" y="4899983"/>
            <a:ext cx="99589" cy="8148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ZoneTexte 98"/>
          <p:cNvSpPr txBox="1"/>
          <p:nvPr/>
        </p:nvSpPr>
        <p:spPr>
          <a:xfrm>
            <a:off x="395714" y="5593447"/>
            <a:ext cx="8748286" cy="338554"/>
          </a:xfrm>
          <a:prstGeom prst="rect">
            <a:avLst/>
          </a:prstGeom>
          <a:noFill/>
        </p:spPr>
        <p:txBody>
          <a:bodyPr wrap="square" rtlCol="0">
            <a:spAutoFit/>
          </a:bodyPr>
          <a:lstStyle/>
          <a:p>
            <a:r>
              <a:rPr lang="fr-FR" sz="1600" b="1" dirty="0">
                <a:solidFill>
                  <a:schemeClr val="bg1"/>
                </a:solidFill>
              </a:rPr>
              <a:t>  AGENTS  NUR.  NUR. C.   MED.               ADMIN.                            RESIDENTS               KITCHEN     MAINT.  </a:t>
            </a:r>
          </a:p>
        </p:txBody>
      </p:sp>
      <p:sp>
        <p:nvSpPr>
          <p:cNvPr id="96" name="ZoneTexte 95"/>
          <p:cNvSpPr txBox="1"/>
          <p:nvPr/>
        </p:nvSpPr>
        <p:spPr>
          <a:xfrm>
            <a:off x="1394253" y="958710"/>
            <a:ext cx="6902402" cy="369332"/>
          </a:xfrm>
          <a:prstGeom prst="rect">
            <a:avLst/>
          </a:prstGeom>
          <a:solidFill>
            <a:schemeClr val="tx2">
              <a:lumMod val="75000"/>
            </a:schemeClr>
          </a:solidFill>
        </p:spPr>
        <p:txBody>
          <a:bodyPr wrap="none" rtlCol="0">
            <a:spAutoFit/>
          </a:bodyPr>
          <a:lstStyle/>
          <a:p>
            <a:r>
              <a:rPr lang="fr-FR" dirty="0">
                <a:solidFill>
                  <a:schemeClr val="bg1"/>
                </a:solidFill>
              </a:rPr>
              <a:t>NURSING HOME FOR ELDERLY DEPENDENT PERSONS (EHPAD in french)</a:t>
            </a:r>
          </a:p>
        </p:txBody>
      </p:sp>
      <p:pic>
        <p:nvPicPr>
          <p:cNvPr id="28677" name="Picture 5"/>
          <p:cNvPicPr>
            <a:picLocks noChangeAspect="1" noChangeArrowheads="1"/>
          </p:cNvPicPr>
          <p:nvPr/>
        </p:nvPicPr>
        <p:blipFill>
          <a:blip r:embed="rId2"/>
          <a:srcRect/>
          <a:stretch>
            <a:fillRect/>
          </a:stretch>
        </p:blipFill>
        <p:spPr bwMode="auto">
          <a:xfrm>
            <a:off x="3132499" y="1774458"/>
            <a:ext cx="4654494" cy="4336899"/>
          </a:xfrm>
          <a:prstGeom prst="rect">
            <a:avLst/>
          </a:prstGeom>
          <a:noFill/>
          <a:ln w="9525">
            <a:noFill/>
            <a:miter lim="800000"/>
            <a:headEnd/>
            <a:tailEnd/>
          </a:ln>
          <a:effectLst/>
        </p:spPr>
      </p:pic>
      <p:sp>
        <p:nvSpPr>
          <p:cNvPr id="107" name="Forme libre 106"/>
          <p:cNvSpPr/>
          <p:nvPr/>
        </p:nvSpPr>
        <p:spPr>
          <a:xfrm>
            <a:off x="6165410" y="2426329"/>
            <a:ext cx="1747319" cy="2390115"/>
          </a:xfrm>
          <a:custGeom>
            <a:avLst/>
            <a:gdLst>
              <a:gd name="connsiteX0" fmla="*/ 217283 w 1747319"/>
              <a:gd name="connsiteY0" fmla="*/ 0 h 2390115"/>
              <a:gd name="connsiteX1" fmla="*/ 0 w 1747319"/>
              <a:gd name="connsiteY1" fmla="*/ 2390115 h 2390115"/>
              <a:gd name="connsiteX2" fmla="*/ 45267 w 1747319"/>
              <a:gd name="connsiteY2" fmla="*/ 2390115 h 2390115"/>
              <a:gd name="connsiteX3" fmla="*/ 1747319 w 1747319"/>
              <a:gd name="connsiteY3" fmla="*/ 416459 h 2390115"/>
            </a:gdLst>
            <a:ahLst/>
            <a:cxnLst>
              <a:cxn ang="0">
                <a:pos x="connsiteX0" y="connsiteY0"/>
              </a:cxn>
              <a:cxn ang="0">
                <a:pos x="connsiteX1" y="connsiteY1"/>
              </a:cxn>
              <a:cxn ang="0">
                <a:pos x="connsiteX2" y="connsiteY2"/>
              </a:cxn>
              <a:cxn ang="0">
                <a:pos x="connsiteX3" y="connsiteY3"/>
              </a:cxn>
            </a:cxnLst>
            <a:rect l="l" t="t" r="r" b="b"/>
            <a:pathLst>
              <a:path w="1747319" h="2390115">
                <a:moveTo>
                  <a:pt x="217283" y="0"/>
                </a:moveTo>
                <a:lnTo>
                  <a:pt x="0" y="2390115"/>
                </a:lnTo>
                <a:lnTo>
                  <a:pt x="45267" y="2390115"/>
                </a:lnTo>
                <a:lnTo>
                  <a:pt x="1747319" y="416459"/>
                </a:lnTo>
              </a:path>
            </a:pathLst>
          </a:custGeom>
          <a:solidFill>
            <a:srgbClr val="E0E5A5">
              <a:alpha val="43922"/>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0" name="Ellipse 99"/>
          <p:cNvSpPr/>
          <p:nvPr/>
        </p:nvSpPr>
        <p:spPr>
          <a:xfrm>
            <a:off x="6382693" y="1720158"/>
            <a:ext cx="1702052" cy="1439501"/>
          </a:xfrm>
          <a:prstGeom prst="ellipse">
            <a:avLst/>
          </a:prstGeom>
          <a:solidFill>
            <a:srgbClr val="FFFF66"/>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Étoile à 7 branches 100"/>
          <p:cNvSpPr/>
          <p:nvPr/>
        </p:nvSpPr>
        <p:spPr>
          <a:xfrm>
            <a:off x="6744843" y="2516884"/>
            <a:ext cx="199176" cy="199176"/>
          </a:xfrm>
          <a:prstGeom prst="star7">
            <a:avLst/>
          </a:prstGeom>
          <a:solidFill>
            <a:schemeClr val="accent2">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Étoile à 7 branches 101"/>
          <p:cNvSpPr/>
          <p:nvPr/>
        </p:nvSpPr>
        <p:spPr>
          <a:xfrm>
            <a:off x="7540039" y="2560643"/>
            <a:ext cx="199176" cy="199176"/>
          </a:xfrm>
          <a:prstGeom prst="star7">
            <a:avLst/>
          </a:prstGeom>
          <a:solidFill>
            <a:schemeClr val="accent2">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Cube 102"/>
          <p:cNvSpPr/>
          <p:nvPr/>
        </p:nvSpPr>
        <p:spPr>
          <a:xfrm flipH="1">
            <a:off x="1947897" y="1511928"/>
            <a:ext cx="1202707" cy="642797"/>
          </a:xfrm>
          <a:prstGeom prst="cube">
            <a:avLst>
              <a:gd name="adj" fmla="val 3532"/>
            </a:avLst>
          </a:prstGeom>
          <a:solidFill>
            <a:schemeClr val="bg2">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104" name="ZoneTexte 103"/>
          <p:cNvSpPr txBox="1"/>
          <p:nvPr/>
        </p:nvSpPr>
        <p:spPr>
          <a:xfrm>
            <a:off x="1980284" y="1525914"/>
            <a:ext cx="1176797" cy="276999"/>
          </a:xfrm>
          <a:prstGeom prst="rect">
            <a:avLst/>
          </a:prstGeom>
          <a:noFill/>
        </p:spPr>
        <p:txBody>
          <a:bodyPr wrap="none" rtlCol="0">
            <a:spAutoFit/>
          </a:bodyPr>
          <a:lstStyle/>
          <a:p>
            <a:r>
              <a:rPr lang="fr-FR" sz="1200" dirty="0">
                <a:solidFill>
                  <a:schemeClr val="bg1"/>
                </a:solidFill>
              </a:rPr>
              <a:t>DATA ANALYSER</a:t>
            </a:r>
          </a:p>
        </p:txBody>
      </p:sp>
      <p:sp>
        <p:nvSpPr>
          <p:cNvPr id="105" name="Forme libre 104"/>
          <p:cNvSpPr/>
          <p:nvPr/>
        </p:nvSpPr>
        <p:spPr>
          <a:xfrm>
            <a:off x="6889687" y="2064190"/>
            <a:ext cx="574896" cy="488887"/>
          </a:xfrm>
          <a:custGeom>
            <a:avLst/>
            <a:gdLst>
              <a:gd name="connsiteX0" fmla="*/ 244444 w 574896"/>
              <a:gd name="connsiteY0" fmla="*/ 0 h 488887"/>
              <a:gd name="connsiteX1" fmla="*/ 534155 w 574896"/>
              <a:gd name="connsiteY1" fmla="*/ 253497 h 488887"/>
              <a:gd name="connsiteX2" fmla="*/ 0 w 574896"/>
              <a:gd name="connsiteY2" fmla="*/ 488887 h 488887"/>
            </a:gdLst>
            <a:ahLst/>
            <a:cxnLst>
              <a:cxn ang="0">
                <a:pos x="connsiteX0" y="connsiteY0"/>
              </a:cxn>
              <a:cxn ang="0">
                <a:pos x="connsiteX1" y="connsiteY1"/>
              </a:cxn>
              <a:cxn ang="0">
                <a:pos x="connsiteX2" y="connsiteY2"/>
              </a:cxn>
            </a:cxnLst>
            <a:rect l="l" t="t" r="r" b="b"/>
            <a:pathLst>
              <a:path w="574896" h="488887">
                <a:moveTo>
                  <a:pt x="244444" y="0"/>
                </a:moveTo>
                <a:cubicBezTo>
                  <a:pt x="409670" y="86008"/>
                  <a:pt x="574896" y="172016"/>
                  <a:pt x="534155" y="253497"/>
                </a:cubicBezTo>
                <a:cubicBezTo>
                  <a:pt x="493414" y="334978"/>
                  <a:pt x="246707" y="411932"/>
                  <a:pt x="0" y="488887"/>
                </a:cubicBezTo>
              </a:path>
            </a:pathLst>
          </a:custGeom>
          <a:ln w="31750">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8" name="Forme libre 107"/>
          <p:cNvSpPr/>
          <p:nvPr/>
        </p:nvSpPr>
        <p:spPr>
          <a:xfrm>
            <a:off x="2534970" y="1496839"/>
            <a:ext cx="4200808" cy="965704"/>
          </a:xfrm>
          <a:custGeom>
            <a:avLst/>
            <a:gdLst>
              <a:gd name="connsiteX0" fmla="*/ 4200808 w 4200808"/>
              <a:gd name="connsiteY0" fmla="*/ 965704 h 965704"/>
              <a:gd name="connsiteX1" fmla="*/ 2281474 w 4200808"/>
              <a:gd name="connsiteY1" fmla="*/ 87517 h 965704"/>
              <a:gd name="connsiteX2" fmla="*/ 0 w 4200808"/>
              <a:gd name="connsiteY2" fmla="*/ 440603 h 965704"/>
            </a:gdLst>
            <a:ahLst/>
            <a:cxnLst>
              <a:cxn ang="0">
                <a:pos x="connsiteX0" y="connsiteY0"/>
              </a:cxn>
              <a:cxn ang="0">
                <a:pos x="connsiteX1" y="connsiteY1"/>
              </a:cxn>
              <a:cxn ang="0">
                <a:pos x="connsiteX2" y="connsiteY2"/>
              </a:cxn>
            </a:cxnLst>
            <a:rect l="l" t="t" r="r" b="b"/>
            <a:pathLst>
              <a:path w="4200808" h="965704">
                <a:moveTo>
                  <a:pt x="4200808" y="965704"/>
                </a:moveTo>
                <a:cubicBezTo>
                  <a:pt x="3591208" y="570369"/>
                  <a:pt x="2981608" y="175034"/>
                  <a:pt x="2281474" y="87517"/>
                </a:cubicBezTo>
                <a:cubicBezTo>
                  <a:pt x="1581340" y="0"/>
                  <a:pt x="790670" y="220301"/>
                  <a:pt x="0" y="440603"/>
                </a:cubicBezTo>
              </a:path>
            </a:pathLst>
          </a:cu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9" name="Forme libre 108"/>
          <p:cNvSpPr/>
          <p:nvPr/>
        </p:nvSpPr>
        <p:spPr>
          <a:xfrm>
            <a:off x="1293136" y="2018923"/>
            <a:ext cx="979284" cy="2589291"/>
          </a:xfrm>
          <a:custGeom>
            <a:avLst/>
            <a:gdLst>
              <a:gd name="connsiteX0" fmla="*/ 979284 w 979284"/>
              <a:gd name="connsiteY0" fmla="*/ 0 h 2589291"/>
              <a:gd name="connsiteX1" fmla="*/ 73937 w 979284"/>
              <a:gd name="connsiteY1" fmla="*/ 968721 h 2589291"/>
              <a:gd name="connsiteX2" fmla="*/ 535664 w 979284"/>
              <a:gd name="connsiteY2" fmla="*/ 2589291 h 2589291"/>
            </a:gdLst>
            <a:ahLst/>
            <a:cxnLst>
              <a:cxn ang="0">
                <a:pos x="connsiteX0" y="connsiteY0"/>
              </a:cxn>
              <a:cxn ang="0">
                <a:pos x="connsiteX1" y="connsiteY1"/>
              </a:cxn>
              <a:cxn ang="0">
                <a:pos x="connsiteX2" y="connsiteY2"/>
              </a:cxn>
            </a:cxnLst>
            <a:rect l="l" t="t" r="r" b="b"/>
            <a:pathLst>
              <a:path w="979284" h="2589291">
                <a:moveTo>
                  <a:pt x="979284" y="0"/>
                </a:moveTo>
                <a:cubicBezTo>
                  <a:pt x="563579" y="268586"/>
                  <a:pt x="147874" y="537172"/>
                  <a:pt x="73937" y="968721"/>
                </a:cubicBezTo>
                <a:cubicBezTo>
                  <a:pt x="0" y="1400270"/>
                  <a:pt x="267832" y="1994780"/>
                  <a:pt x="535664" y="2589291"/>
                </a:cubicBezTo>
              </a:path>
            </a:pathLst>
          </a:custGeom>
          <a:ln w="31750">
            <a:solidFill>
              <a:schemeClr val="bg1">
                <a:lumMod val="95000"/>
              </a:schemeClr>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0" name="ZoneTexte 109"/>
          <p:cNvSpPr txBox="1"/>
          <p:nvPr/>
        </p:nvSpPr>
        <p:spPr>
          <a:xfrm>
            <a:off x="389300" y="116329"/>
            <a:ext cx="8383508" cy="1015663"/>
          </a:xfrm>
          <a:prstGeom prst="rect">
            <a:avLst/>
          </a:prstGeom>
          <a:noFill/>
        </p:spPr>
        <p:txBody>
          <a:bodyPr wrap="square" rtlCol="0">
            <a:spAutoFit/>
          </a:bodyPr>
          <a:lstStyle/>
          <a:p>
            <a:pPr algn="ctr"/>
            <a:r>
              <a:rPr lang="fr-FR" sz="2000" dirty="0"/>
              <a:t>All </a:t>
            </a:r>
            <a:r>
              <a:rPr lang="fr-FR" sz="2000" dirty="0" err="1"/>
              <a:t>these</a:t>
            </a:r>
            <a:r>
              <a:rPr lang="fr-FR" sz="2000" dirty="0"/>
              <a:t> </a:t>
            </a:r>
            <a:r>
              <a:rPr lang="fr-FR" sz="2000" dirty="0" err="1"/>
              <a:t>devices</a:t>
            </a:r>
            <a:r>
              <a:rPr lang="fr-FR" sz="2000" dirty="0"/>
              <a:t> </a:t>
            </a:r>
            <a:r>
              <a:rPr lang="fr-FR" sz="2000" dirty="0" err="1"/>
              <a:t>could</a:t>
            </a:r>
            <a:r>
              <a:rPr lang="fr-FR" sz="2000" dirty="0"/>
              <a:t> </a:t>
            </a:r>
            <a:r>
              <a:rPr lang="fr-FR" sz="2000" dirty="0" err="1"/>
              <a:t>already</a:t>
            </a:r>
            <a:r>
              <a:rPr lang="fr-FR" sz="2000" dirty="0"/>
              <a:t> </a:t>
            </a:r>
            <a:r>
              <a:rPr lang="fr-FR" sz="2000" dirty="0" err="1"/>
              <a:t>be</a:t>
            </a:r>
            <a:r>
              <a:rPr lang="fr-FR" sz="2000" dirty="0"/>
              <a:t> </a:t>
            </a:r>
            <a:r>
              <a:rPr lang="fr-FR" sz="2000" dirty="0" err="1"/>
              <a:t>integrated</a:t>
            </a:r>
            <a:r>
              <a:rPr lang="fr-FR" sz="2000" dirty="0"/>
              <a:t> in a Data Analyser, </a:t>
            </a:r>
          </a:p>
          <a:p>
            <a:pPr algn="ctr"/>
            <a:r>
              <a:rPr lang="fr-FR" sz="2000" dirty="0"/>
              <a:t>operating </a:t>
            </a:r>
            <a:r>
              <a:rPr lang="fr-FR" sz="2000" dirty="0" err="1"/>
              <a:t>continuously</a:t>
            </a:r>
            <a:r>
              <a:rPr lang="fr-FR" sz="2000" dirty="0"/>
              <a:t> </a:t>
            </a:r>
            <a:r>
              <a:rPr lang="fr-FR" sz="2000" dirty="0" err="1"/>
              <a:t>inside</a:t>
            </a:r>
            <a:r>
              <a:rPr lang="fr-FR" sz="2000" dirty="0"/>
              <a:t> the institution.</a:t>
            </a:r>
          </a:p>
          <a:p>
            <a:pPr algn="just"/>
            <a:endParaRPr lang="fr-FR" sz="2000" dirty="0"/>
          </a:p>
        </p:txBody>
      </p:sp>
      <p:sp>
        <p:nvSpPr>
          <p:cNvPr id="106" name="ZoneTexte 105"/>
          <p:cNvSpPr txBox="1"/>
          <p:nvPr/>
        </p:nvSpPr>
        <p:spPr>
          <a:xfrm>
            <a:off x="7686343" y="1584367"/>
            <a:ext cx="1159420" cy="369332"/>
          </a:xfrm>
          <a:prstGeom prst="rect">
            <a:avLst/>
          </a:prstGeom>
          <a:noFill/>
        </p:spPr>
        <p:txBody>
          <a:bodyPr wrap="none" rtlCol="0">
            <a:spAutoFit/>
          </a:bodyPr>
          <a:lstStyle/>
          <a:p>
            <a:r>
              <a:rPr lang="fr-FR" b="1" dirty="0">
                <a:solidFill>
                  <a:schemeClr val="bg1"/>
                </a:solidFill>
              </a:rPr>
              <a:t>A </a:t>
            </a:r>
            <a:r>
              <a:rPr lang="fr-FR" b="1" dirty="0" err="1">
                <a:solidFill>
                  <a:schemeClr val="bg1"/>
                </a:solidFill>
              </a:rPr>
              <a:t>resident</a:t>
            </a:r>
            <a:endParaRPr lang="fr-FR" b="1" dirty="0">
              <a:solidFill>
                <a:schemeClr val="bg1"/>
              </a:solidFill>
            </a:endParaRPr>
          </a:p>
        </p:txBody>
      </p:sp>
      <p:sp>
        <p:nvSpPr>
          <p:cNvPr id="111" name="ZoneTexte 110"/>
          <p:cNvSpPr txBox="1"/>
          <p:nvPr/>
        </p:nvSpPr>
        <p:spPr>
          <a:xfrm>
            <a:off x="6761429" y="2596840"/>
            <a:ext cx="874407" cy="369332"/>
          </a:xfrm>
          <a:prstGeom prst="rect">
            <a:avLst/>
          </a:prstGeom>
          <a:noFill/>
        </p:spPr>
        <p:txBody>
          <a:bodyPr wrap="none" rtlCol="0">
            <a:spAutoFit/>
          </a:bodyPr>
          <a:lstStyle/>
          <a:p>
            <a:r>
              <a:rPr lang="fr-FR" dirty="0" err="1"/>
              <a:t>captors</a:t>
            </a:r>
            <a:endParaRPr lang="fr-FR"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fade">
                                      <p:cBhvr>
                                        <p:cTn id="7" dur="2000"/>
                                        <p:tgtEl>
                                          <p:spTgt spid="2867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2000"/>
                                        <p:tgtEl>
                                          <p:spTgt spid="10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fade">
                                      <p:cBhvr>
                                        <p:cTn id="14" dur="1000"/>
                                        <p:tgtEl>
                                          <p:spTgt spid="100"/>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2000"/>
                                        <p:tgtEl>
                                          <p:spTgt spid="102"/>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2000"/>
                                        <p:tgtEl>
                                          <p:spTgt spid="10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wipe(up)">
                                      <p:cBhvr>
                                        <p:cTn id="30" dur="2000"/>
                                        <p:tgtEl>
                                          <p:spTgt spid="10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wipe(right)">
                                      <p:cBhvr>
                                        <p:cTn id="35" dur="2000"/>
                                        <p:tgtEl>
                                          <p:spTgt spid="10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09"/>
                                        </p:tgtEl>
                                        <p:attrNameLst>
                                          <p:attrName>style.visibility</p:attrName>
                                        </p:attrNameLst>
                                      </p:cBhvr>
                                      <p:to>
                                        <p:strVal val="visible"/>
                                      </p:to>
                                    </p:set>
                                    <p:animEffect transition="in" filter="wipe(up)">
                                      <p:cBhvr>
                                        <p:cTn id="40"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0" grpId="0" animBg="1"/>
      <p:bldP spid="101" grpId="0" animBg="1"/>
      <p:bldP spid="102" grpId="0" animBg="1"/>
      <p:bldP spid="105" grpId="0" animBg="1"/>
      <p:bldP spid="108" grpId="0" animBg="1"/>
      <p:bldP spid="109" grpId="0" animBg="1"/>
      <p:bldP spid="106" grpId="0"/>
      <p:bldP spid="1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be 223"/>
          <p:cNvSpPr/>
          <p:nvPr/>
        </p:nvSpPr>
        <p:spPr>
          <a:xfrm>
            <a:off x="5964864" y="1318421"/>
            <a:ext cx="3157869" cy="4805915"/>
          </a:xfrm>
          <a:prstGeom prst="cube">
            <a:avLst>
              <a:gd name="adj" fmla="val 3532"/>
            </a:avLst>
          </a:prstGeom>
          <a:solidFill>
            <a:schemeClr val="bg2">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107" name="Cube 106"/>
          <p:cNvSpPr/>
          <p:nvPr/>
        </p:nvSpPr>
        <p:spPr>
          <a:xfrm>
            <a:off x="6156386" y="1823188"/>
            <a:ext cx="642801" cy="4399984"/>
          </a:xfrm>
          <a:prstGeom prst="cube">
            <a:avLst/>
          </a:prstGeom>
          <a:solidFill>
            <a:schemeClr val="bg2">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Cube 108"/>
          <p:cNvSpPr/>
          <p:nvPr/>
        </p:nvSpPr>
        <p:spPr>
          <a:xfrm>
            <a:off x="6925002" y="1823188"/>
            <a:ext cx="608245" cy="4419561"/>
          </a:xfrm>
          <a:prstGeom prst="cube">
            <a:avLst/>
          </a:prstGeom>
          <a:solidFill>
            <a:srgbClr val="C5615F"/>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ZoneTexte 109"/>
          <p:cNvSpPr txBox="1"/>
          <p:nvPr/>
        </p:nvSpPr>
        <p:spPr>
          <a:xfrm>
            <a:off x="6165439" y="2005794"/>
            <a:ext cx="430887" cy="1339923"/>
          </a:xfrm>
          <a:prstGeom prst="rect">
            <a:avLst/>
          </a:prstGeom>
          <a:noFill/>
        </p:spPr>
        <p:txBody>
          <a:bodyPr vert="vert270" wrap="square" rtlCol="0">
            <a:spAutoFit/>
          </a:bodyPr>
          <a:lstStyle/>
          <a:p>
            <a:r>
              <a:rPr lang="fr-FR" sz="1600" dirty="0">
                <a:solidFill>
                  <a:schemeClr val="bg1"/>
                </a:solidFill>
              </a:rPr>
              <a:t>D.A. </a:t>
            </a:r>
            <a:r>
              <a:rPr lang="fr-FR" sz="1600" dirty="0" err="1">
                <a:solidFill>
                  <a:schemeClr val="bg1"/>
                </a:solidFill>
              </a:rPr>
              <a:t>receptors</a:t>
            </a:r>
            <a:endParaRPr lang="fr-FR" sz="1600" dirty="0">
              <a:solidFill>
                <a:schemeClr val="bg1"/>
              </a:solidFill>
            </a:endParaRPr>
          </a:p>
        </p:txBody>
      </p:sp>
      <p:sp>
        <p:nvSpPr>
          <p:cNvPr id="111" name="ZoneTexte 110"/>
          <p:cNvSpPr txBox="1"/>
          <p:nvPr/>
        </p:nvSpPr>
        <p:spPr>
          <a:xfrm>
            <a:off x="6966000" y="1919305"/>
            <a:ext cx="430887" cy="1426411"/>
          </a:xfrm>
          <a:prstGeom prst="rect">
            <a:avLst/>
          </a:prstGeom>
          <a:noFill/>
        </p:spPr>
        <p:txBody>
          <a:bodyPr vert="vert270" wrap="square" rtlCol="0">
            <a:spAutoFit/>
          </a:bodyPr>
          <a:lstStyle/>
          <a:p>
            <a:r>
              <a:rPr lang="fr-FR" sz="1600" dirty="0">
                <a:solidFill>
                  <a:schemeClr val="bg1"/>
                </a:solidFill>
              </a:rPr>
              <a:t>D.A. </a:t>
            </a:r>
            <a:r>
              <a:rPr lang="fr-FR" sz="1600" dirty="0" err="1">
                <a:solidFill>
                  <a:schemeClr val="bg1"/>
                </a:solidFill>
              </a:rPr>
              <a:t>processing</a:t>
            </a:r>
            <a:endParaRPr lang="fr-FR" sz="1600" dirty="0">
              <a:solidFill>
                <a:schemeClr val="bg1"/>
              </a:solidFill>
            </a:endParaRPr>
          </a:p>
        </p:txBody>
      </p:sp>
      <p:sp>
        <p:nvSpPr>
          <p:cNvPr id="112" name="Cube 111"/>
          <p:cNvSpPr/>
          <p:nvPr/>
        </p:nvSpPr>
        <p:spPr>
          <a:xfrm>
            <a:off x="7634450" y="1823188"/>
            <a:ext cx="637279" cy="4419561"/>
          </a:xfrm>
          <a:prstGeom prst="cube">
            <a:avLst/>
          </a:prstGeom>
          <a:solidFill>
            <a:schemeClr val="accent3">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ZoneTexte 112"/>
          <p:cNvSpPr txBox="1"/>
          <p:nvPr/>
        </p:nvSpPr>
        <p:spPr>
          <a:xfrm>
            <a:off x="7650832" y="1919305"/>
            <a:ext cx="430887" cy="1426411"/>
          </a:xfrm>
          <a:prstGeom prst="rect">
            <a:avLst/>
          </a:prstGeom>
          <a:noFill/>
        </p:spPr>
        <p:txBody>
          <a:bodyPr vert="vert270" wrap="square" rtlCol="0">
            <a:spAutoFit/>
          </a:bodyPr>
          <a:lstStyle/>
          <a:p>
            <a:r>
              <a:rPr lang="fr-FR" sz="1600" dirty="0">
                <a:solidFill>
                  <a:schemeClr val="bg1"/>
                </a:solidFill>
              </a:rPr>
              <a:t>D.A. </a:t>
            </a:r>
            <a:r>
              <a:rPr lang="fr-FR" sz="1600" dirty="0" err="1">
                <a:solidFill>
                  <a:schemeClr val="bg1"/>
                </a:solidFill>
              </a:rPr>
              <a:t>memory</a:t>
            </a:r>
            <a:endParaRPr lang="fr-FR" sz="1600" dirty="0">
              <a:solidFill>
                <a:schemeClr val="bg1"/>
              </a:solidFill>
            </a:endParaRPr>
          </a:p>
        </p:txBody>
      </p:sp>
      <p:grpSp>
        <p:nvGrpSpPr>
          <p:cNvPr id="2" name="Groupe 144"/>
          <p:cNvGrpSpPr/>
          <p:nvPr/>
        </p:nvGrpSpPr>
        <p:grpSpPr>
          <a:xfrm>
            <a:off x="2661696" y="4962451"/>
            <a:ext cx="2426331" cy="603058"/>
            <a:chOff x="2661696" y="5889272"/>
            <a:chExt cx="2426331" cy="603058"/>
          </a:xfrm>
        </p:grpSpPr>
        <p:grpSp>
          <p:nvGrpSpPr>
            <p:cNvPr id="3" name="Groupe 118"/>
            <p:cNvGrpSpPr/>
            <p:nvPr/>
          </p:nvGrpSpPr>
          <p:grpSpPr>
            <a:xfrm>
              <a:off x="2661696" y="5889272"/>
              <a:ext cx="2426331" cy="603058"/>
              <a:chOff x="2661696" y="5889272"/>
              <a:chExt cx="2426331" cy="603058"/>
            </a:xfrm>
          </p:grpSpPr>
          <p:sp>
            <p:nvSpPr>
              <p:cNvPr id="115" name="Cylindre 114"/>
              <p:cNvSpPr/>
              <p:nvPr/>
            </p:nvSpPr>
            <p:spPr>
              <a:xfrm rot="16200000">
                <a:off x="3596467" y="4954501"/>
                <a:ext cx="556789" cy="2426331"/>
              </a:xfrm>
              <a:prstGeom prst="can">
                <a:avLst/>
              </a:prstGeom>
              <a:solidFill>
                <a:schemeClr val="accent2">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ZoneTexte 115"/>
              <p:cNvSpPr txBox="1"/>
              <p:nvPr/>
            </p:nvSpPr>
            <p:spPr>
              <a:xfrm>
                <a:off x="2906168" y="6122998"/>
                <a:ext cx="2000815" cy="369332"/>
              </a:xfrm>
              <a:prstGeom prst="rect">
                <a:avLst/>
              </a:prstGeom>
              <a:noFill/>
            </p:spPr>
            <p:txBody>
              <a:bodyPr vert="horz" wrap="square" rtlCol="0">
                <a:spAutoFit/>
              </a:bodyPr>
              <a:lstStyle/>
              <a:p>
                <a:r>
                  <a:rPr lang="fr-FR" b="1" dirty="0"/>
                  <a:t>Capteurs Résidents</a:t>
                </a:r>
              </a:p>
            </p:txBody>
          </p:sp>
        </p:grpSp>
        <p:sp>
          <p:nvSpPr>
            <p:cNvPr id="117" name="Étoile à 7 branches 116"/>
            <p:cNvSpPr/>
            <p:nvPr/>
          </p:nvSpPr>
          <p:spPr>
            <a:xfrm>
              <a:off x="4199206" y="5929537"/>
              <a:ext cx="161779" cy="161779"/>
            </a:xfrm>
            <a:prstGeom prst="star7">
              <a:avLst/>
            </a:prstGeom>
            <a:solidFill>
              <a:srgbClr val="D0B398"/>
            </a:solidFill>
            <a:ln w="6350">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Étoile à 7 branches 119"/>
            <p:cNvSpPr/>
            <p:nvPr/>
          </p:nvSpPr>
          <p:spPr>
            <a:xfrm>
              <a:off x="3697458" y="6032698"/>
              <a:ext cx="161779" cy="161779"/>
            </a:xfrm>
            <a:prstGeom prst="star7">
              <a:avLst/>
            </a:prstGeom>
            <a:solidFill>
              <a:srgbClr val="D0B398"/>
            </a:solidFill>
            <a:ln w="6350">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Étoile à 7 branches 120"/>
            <p:cNvSpPr/>
            <p:nvPr/>
          </p:nvSpPr>
          <p:spPr>
            <a:xfrm>
              <a:off x="4567310" y="6002220"/>
              <a:ext cx="161779" cy="161779"/>
            </a:xfrm>
            <a:prstGeom prst="star7">
              <a:avLst/>
            </a:prstGeom>
            <a:solidFill>
              <a:srgbClr val="D0B398"/>
            </a:solidFill>
            <a:ln w="6350">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Étoile à 7 branches 121"/>
            <p:cNvSpPr/>
            <p:nvPr/>
          </p:nvSpPr>
          <p:spPr>
            <a:xfrm>
              <a:off x="3003452" y="5992841"/>
              <a:ext cx="161779" cy="161779"/>
            </a:xfrm>
            <a:prstGeom prst="star7">
              <a:avLst/>
            </a:prstGeom>
            <a:solidFill>
              <a:srgbClr val="D0B398"/>
            </a:solidFill>
            <a:ln w="6350">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Étoile à 7 branches 122"/>
            <p:cNvSpPr/>
            <p:nvPr/>
          </p:nvSpPr>
          <p:spPr>
            <a:xfrm>
              <a:off x="3310597" y="5969395"/>
              <a:ext cx="161779" cy="161779"/>
            </a:xfrm>
            <a:prstGeom prst="star7">
              <a:avLst/>
            </a:prstGeom>
            <a:solidFill>
              <a:srgbClr val="D0B398"/>
            </a:solidFill>
            <a:ln w="6350">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Étoile à 7 branches 123"/>
            <p:cNvSpPr/>
            <p:nvPr/>
          </p:nvSpPr>
          <p:spPr>
            <a:xfrm>
              <a:off x="3948332" y="6037388"/>
              <a:ext cx="161779" cy="161779"/>
            </a:xfrm>
            <a:prstGeom prst="star7">
              <a:avLst/>
            </a:prstGeom>
            <a:solidFill>
              <a:srgbClr val="D0B398"/>
            </a:solidFill>
            <a:ln w="6350">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3" name="Rectangle à coins arrondis 172"/>
          <p:cNvSpPr/>
          <p:nvPr/>
        </p:nvSpPr>
        <p:spPr>
          <a:xfrm>
            <a:off x="0" y="1318438"/>
            <a:ext cx="5821378" cy="5146141"/>
          </a:xfrm>
          <a:prstGeom prst="roundRect">
            <a:avLst/>
          </a:prstGeom>
          <a:solidFill>
            <a:schemeClr val="accent5">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74" name="Ellipse 173"/>
          <p:cNvSpPr/>
          <p:nvPr/>
        </p:nvSpPr>
        <p:spPr>
          <a:xfrm>
            <a:off x="3302622" y="1801366"/>
            <a:ext cx="97984" cy="113633"/>
          </a:xfrm>
          <a:prstGeom prst="ellipse">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5" name="Triangle isocèle 174"/>
          <p:cNvSpPr/>
          <p:nvPr/>
        </p:nvSpPr>
        <p:spPr>
          <a:xfrm rot="21039576">
            <a:off x="2917745" y="1790092"/>
            <a:ext cx="1573152" cy="3096301"/>
          </a:xfrm>
          <a:prstGeom prst="triangle">
            <a:avLst>
              <a:gd name="adj" fmla="val 4077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6" name="Connecteur droit 175"/>
          <p:cNvCxnSpPr/>
          <p:nvPr/>
        </p:nvCxnSpPr>
        <p:spPr>
          <a:xfrm>
            <a:off x="316996" y="3946167"/>
            <a:ext cx="5435207" cy="12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7" name="Connecteur droit 176"/>
          <p:cNvCxnSpPr/>
          <p:nvPr/>
        </p:nvCxnSpPr>
        <p:spPr>
          <a:xfrm>
            <a:off x="316996" y="3426570"/>
            <a:ext cx="5435207" cy="12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8" name="Connecteur droit 177"/>
          <p:cNvCxnSpPr/>
          <p:nvPr/>
        </p:nvCxnSpPr>
        <p:spPr>
          <a:xfrm>
            <a:off x="316996" y="2956684"/>
            <a:ext cx="5435207" cy="12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9" name="Connecteur droit 178"/>
          <p:cNvCxnSpPr/>
          <p:nvPr/>
        </p:nvCxnSpPr>
        <p:spPr>
          <a:xfrm>
            <a:off x="316996" y="2493900"/>
            <a:ext cx="5435207" cy="12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0" name="Connecteur droit 179"/>
          <p:cNvCxnSpPr/>
          <p:nvPr/>
        </p:nvCxnSpPr>
        <p:spPr>
          <a:xfrm>
            <a:off x="316996" y="2095031"/>
            <a:ext cx="5435207" cy="12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1" name="Ellipse 180"/>
          <p:cNvSpPr/>
          <p:nvPr/>
        </p:nvSpPr>
        <p:spPr>
          <a:xfrm>
            <a:off x="334298" y="4606651"/>
            <a:ext cx="1711821" cy="78832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2" name="Ellipse 181"/>
          <p:cNvSpPr/>
          <p:nvPr/>
        </p:nvSpPr>
        <p:spPr>
          <a:xfrm>
            <a:off x="4799399" y="4872566"/>
            <a:ext cx="456867" cy="377372"/>
          </a:xfrm>
          <a:prstGeom prst="ellipse">
            <a:avLst/>
          </a:prstGeom>
          <a:solidFill>
            <a:schemeClr val="accent5">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3" name="Triangle isocèle 182"/>
          <p:cNvSpPr/>
          <p:nvPr/>
        </p:nvSpPr>
        <p:spPr>
          <a:xfrm>
            <a:off x="4867470" y="4187604"/>
            <a:ext cx="189837" cy="817178"/>
          </a:xfrm>
          <a:prstGeom prst="triangle">
            <a:avLst>
              <a:gd name="adj" fmla="val 123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4" name="Triangle isocèle 183"/>
          <p:cNvSpPr/>
          <p:nvPr/>
        </p:nvSpPr>
        <p:spPr>
          <a:xfrm>
            <a:off x="5328538" y="4216044"/>
            <a:ext cx="273808" cy="816731"/>
          </a:xfrm>
          <a:prstGeom prst="triangle">
            <a:avLst>
              <a:gd name="adj" fmla="val 5946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5" name="Triangle isocèle 184"/>
          <p:cNvSpPr/>
          <p:nvPr/>
        </p:nvSpPr>
        <p:spPr>
          <a:xfrm>
            <a:off x="501446" y="4031393"/>
            <a:ext cx="374644" cy="830934"/>
          </a:xfrm>
          <a:prstGeom prst="triangle">
            <a:avLst>
              <a:gd name="adj" fmla="val 9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Ellipse 185"/>
          <p:cNvSpPr/>
          <p:nvPr/>
        </p:nvSpPr>
        <p:spPr>
          <a:xfrm>
            <a:off x="414992" y="4770001"/>
            <a:ext cx="484154" cy="468733"/>
          </a:xfrm>
          <a:prstGeom prst="ellipse">
            <a:avLst/>
          </a:prstGeom>
          <a:solidFill>
            <a:schemeClr val="accent3">
              <a:lumMod val="60000"/>
              <a:lumOff val="4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Triangle isocèle 186"/>
          <p:cNvSpPr/>
          <p:nvPr/>
        </p:nvSpPr>
        <p:spPr>
          <a:xfrm>
            <a:off x="1036519" y="3640774"/>
            <a:ext cx="410187" cy="1214331"/>
          </a:xfrm>
          <a:prstGeom prst="triangle">
            <a:avLst>
              <a:gd name="adj" fmla="val 5946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8" name="Triangle isocèle 187"/>
          <p:cNvSpPr/>
          <p:nvPr/>
        </p:nvSpPr>
        <p:spPr>
          <a:xfrm>
            <a:off x="1510112" y="3108128"/>
            <a:ext cx="137368" cy="1920337"/>
          </a:xfrm>
          <a:prstGeom prst="triangle">
            <a:avLst>
              <a:gd name="adj" fmla="val 5946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9" name="Ellipse 188"/>
          <p:cNvSpPr/>
          <p:nvPr/>
        </p:nvSpPr>
        <p:spPr>
          <a:xfrm>
            <a:off x="978882" y="4754614"/>
            <a:ext cx="484154" cy="468733"/>
          </a:xfrm>
          <a:prstGeom prst="ellipse">
            <a:avLst/>
          </a:prstGeom>
          <a:solidFill>
            <a:schemeClr val="accent3">
              <a:lumMod val="60000"/>
              <a:lumOff val="4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0" name="Ellipse 189"/>
          <p:cNvSpPr/>
          <p:nvPr/>
        </p:nvSpPr>
        <p:spPr>
          <a:xfrm>
            <a:off x="1519718" y="4997265"/>
            <a:ext cx="140252" cy="182285"/>
          </a:xfrm>
          <a:prstGeom prst="ellipse">
            <a:avLst/>
          </a:prstGeom>
          <a:solidFill>
            <a:schemeClr val="accent3">
              <a:lumMod val="60000"/>
              <a:lumOff val="4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1" name="Triangle isocèle 190"/>
          <p:cNvSpPr/>
          <p:nvPr/>
        </p:nvSpPr>
        <p:spPr>
          <a:xfrm>
            <a:off x="1774274" y="2588503"/>
            <a:ext cx="125841" cy="2343941"/>
          </a:xfrm>
          <a:prstGeom prst="triangle">
            <a:avLst>
              <a:gd name="adj" fmla="val 5946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6" name="Ellipse 195"/>
          <p:cNvSpPr/>
          <p:nvPr/>
        </p:nvSpPr>
        <p:spPr>
          <a:xfrm>
            <a:off x="1766605" y="4861143"/>
            <a:ext cx="140252" cy="182285"/>
          </a:xfrm>
          <a:prstGeom prst="ellipse">
            <a:avLst/>
          </a:prstGeom>
          <a:solidFill>
            <a:schemeClr val="accent3">
              <a:lumMod val="60000"/>
              <a:lumOff val="4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7" name="Ellipse 196"/>
          <p:cNvSpPr/>
          <p:nvPr/>
        </p:nvSpPr>
        <p:spPr>
          <a:xfrm>
            <a:off x="2121074" y="4620857"/>
            <a:ext cx="870310" cy="67469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8" name="Triangle isocèle 197"/>
          <p:cNvSpPr/>
          <p:nvPr/>
        </p:nvSpPr>
        <p:spPr>
          <a:xfrm>
            <a:off x="2235351" y="3498742"/>
            <a:ext cx="410187" cy="1342298"/>
          </a:xfrm>
          <a:prstGeom prst="triangle">
            <a:avLst>
              <a:gd name="adj" fmla="val 5946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9" name="Ellipse 198"/>
          <p:cNvSpPr/>
          <p:nvPr/>
        </p:nvSpPr>
        <p:spPr>
          <a:xfrm>
            <a:off x="2195005" y="4690715"/>
            <a:ext cx="484154" cy="468733"/>
          </a:xfrm>
          <a:prstGeom prst="ellipse">
            <a:avLst/>
          </a:prstGeom>
          <a:solidFill>
            <a:schemeClr val="tx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1" name="Triangle isocèle 200"/>
          <p:cNvSpPr/>
          <p:nvPr/>
        </p:nvSpPr>
        <p:spPr>
          <a:xfrm>
            <a:off x="2795437" y="2227459"/>
            <a:ext cx="121006" cy="2682824"/>
          </a:xfrm>
          <a:prstGeom prst="triangle">
            <a:avLst>
              <a:gd name="adj" fmla="val 5946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2" name="Ellipse 201"/>
          <p:cNvSpPr/>
          <p:nvPr/>
        </p:nvSpPr>
        <p:spPr>
          <a:xfrm>
            <a:off x="2774311" y="4867062"/>
            <a:ext cx="140252" cy="182285"/>
          </a:xfrm>
          <a:prstGeom prst="ellipse">
            <a:avLst/>
          </a:prstGeom>
          <a:solidFill>
            <a:schemeClr val="tx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3" name="Ellipse 202"/>
          <p:cNvSpPr/>
          <p:nvPr/>
        </p:nvSpPr>
        <p:spPr>
          <a:xfrm>
            <a:off x="5345799" y="4920991"/>
            <a:ext cx="261947" cy="278690"/>
          </a:xfrm>
          <a:prstGeom prst="ellipse">
            <a:avLst/>
          </a:prstGeom>
          <a:solidFill>
            <a:schemeClr val="accent5">
              <a:lumMod val="60000"/>
              <a:lumOff val="4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4" name="Ellipse 203"/>
          <p:cNvSpPr/>
          <p:nvPr/>
        </p:nvSpPr>
        <p:spPr>
          <a:xfrm>
            <a:off x="4862626" y="4904906"/>
            <a:ext cx="198367" cy="317792"/>
          </a:xfrm>
          <a:prstGeom prst="ellipse">
            <a:avLst/>
          </a:prstGeom>
          <a:solidFill>
            <a:schemeClr val="accent5">
              <a:lumMod val="60000"/>
              <a:lumOff val="4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5" name="Triangle isocèle 204"/>
          <p:cNvSpPr/>
          <p:nvPr/>
        </p:nvSpPr>
        <p:spPr>
          <a:xfrm>
            <a:off x="5090468" y="3157049"/>
            <a:ext cx="119124" cy="1908268"/>
          </a:xfrm>
          <a:prstGeom prst="triangle">
            <a:avLst>
              <a:gd name="adj" fmla="val 123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6" name="Ellipse 205"/>
          <p:cNvSpPr/>
          <p:nvPr/>
        </p:nvSpPr>
        <p:spPr>
          <a:xfrm>
            <a:off x="5077543" y="4945772"/>
            <a:ext cx="138195" cy="164956"/>
          </a:xfrm>
          <a:prstGeom prst="ellipse">
            <a:avLst/>
          </a:prstGeom>
          <a:solidFill>
            <a:schemeClr val="accent5">
              <a:lumMod val="60000"/>
              <a:lumOff val="4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7" name="Ellipse 206"/>
          <p:cNvSpPr/>
          <p:nvPr/>
        </p:nvSpPr>
        <p:spPr>
          <a:xfrm>
            <a:off x="2293622" y="4878688"/>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8" name="Ellipse 207"/>
          <p:cNvSpPr/>
          <p:nvPr/>
        </p:nvSpPr>
        <p:spPr>
          <a:xfrm>
            <a:off x="2390645" y="4998238"/>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9" name="Ellipse 208"/>
          <p:cNvSpPr/>
          <p:nvPr/>
        </p:nvSpPr>
        <p:spPr>
          <a:xfrm>
            <a:off x="2815582" y="4945273"/>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0" name="Ellipse 209"/>
          <p:cNvSpPr/>
          <p:nvPr/>
        </p:nvSpPr>
        <p:spPr>
          <a:xfrm>
            <a:off x="1792542" y="4905927"/>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1" name="Ellipse 210"/>
          <p:cNvSpPr/>
          <p:nvPr/>
        </p:nvSpPr>
        <p:spPr>
          <a:xfrm>
            <a:off x="1546914" y="5039098"/>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1" name="Ellipse 310"/>
          <p:cNvSpPr/>
          <p:nvPr/>
        </p:nvSpPr>
        <p:spPr>
          <a:xfrm>
            <a:off x="1134259" y="4843881"/>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2" name="Ellipse 311"/>
          <p:cNvSpPr/>
          <p:nvPr/>
        </p:nvSpPr>
        <p:spPr>
          <a:xfrm>
            <a:off x="1231282" y="4963432"/>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3" name="Ellipse 312"/>
          <p:cNvSpPr/>
          <p:nvPr/>
        </p:nvSpPr>
        <p:spPr>
          <a:xfrm>
            <a:off x="1166191" y="5064823"/>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4" name="Ellipse 313"/>
          <p:cNvSpPr/>
          <p:nvPr/>
        </p:nvSpPr>
        <p:spPr>
          <a:xfrm>
            <a:off x="557034" y="4840855"/>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5" name="Ellipse 314"/>
          <p:cNvSpPr/>
          <p:nvPr/>
        </p:nvSpPr>
        <p:spPr>
          <a:xfrm>
            <a:off x="654057" y="4960405"/>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6" name="Ellipse 315"/>
          <p:cNvSpPr/>
          <p:nvPr/>
        </p:nvSpPr>
        <p:spPr>
          <a:xfrm>
            <a:off x="588966" y="5061797"/>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7" name="Ellipse 316"/>
          <p:cNvSpPr/>
          <p:nvPr/>
        </p:nvSpPr>
        <p:spPr>
          <a:xfrm>
            <a:off x="705636" y="4824217"/>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8" name="Ellipse 317"/>
          <p:cNvSpPr/>
          <p:nvPr/>
        </p:nvSpPr>
        <p:spPr>
          <a:xfrm>
            <a:off x="802659" y="4943767"/>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9" name="Ellipse 318"/>
          <p:cNvSpPr/>
          <p:nvPr/>
        </p:nvSpPr>
        <p:spPr>
          <a:xfrm>
            <a:off x="737567" y="5045158"/>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0" name="Ellipse 319"/>
          <p:cNvSpPr/>
          <p:nvPr/>
        </p:nvSpPr>
        <p:spPr>
          <a:xfrm>
            <a:off x="4929207" y="4971003"/>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1" name="Ellipse 320"/>
          <p:cNvSpPr/>
          <p:nvPr/>
        </p:nvSpPr>
        <p:spPr>
          <a:xfrm>
            <a:off x="5107283" y="4999761"/>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2" name="Ellipse 321"/>
          <p:cNvSpPr/>
          <p:nvPr/>
        </p:nvSpPr>
        <p:spPr>
          <a:xfrm>
            <a:off x="4953770" y="5082994"/>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3" name="Ellipse 322"/>
          <p:cNvSpPr/>
          <p:nvPr/>
        </p:nvSpPr>
        <p:spPr>
          <a:xfrm>
            <a:off x="5495377" y="4996733"/>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4" name="Ellipse 323"/>
          <p:cNvSpPr/>
          <p:nvPr/>
        </p:nvSpPr>
        <p:spPr>
          <a:xfrm>
            <a:off x="5430286" y="5098124"/>
            <a:ext cx="63402" cy="6391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5" name="Ellipse 324"/>
          <p:cNvSpPr/>
          <p:nvPr/>
        </p:nvSpPr>
        <p:spPr>
          <a:xfrm>
            <a:off x="3095119" y="4386493"/>
            <a:ext cx="1665721" cy="1029791"/>
          </a:xfrm>
          <a:prstGeom prst="ellipse">
            <a:avLst/>
          </a:prstGeom>
          <a:solidFill>
            <a:schemeClr val="accent2">
              <a:lumMod val="40000"/>
              <a:lumOff val="6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6" name="Ellipse 325"/>
          <p:cNvSpPr/>
          <p:nvPr/>
        </p:nvSpPr>
        <p:spPr>
          <a:xfrm>
            <a:off x="4072273" y="4493261"/>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7" name="Ellipse 326"/>
          <p:cNvSpPr/>
          <p:nvPr/>
        </p:nvSpPr>
        <p:spPr>
          <a:xfrm>
            <a:off x="4169296" y="4612811"/>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8" name="Ellipse 327"/>
          <p:cNvSpPr/>
          <p:nvPr/>
        </p:nvSpPr>
        <p:spPr>
          <a:xfrm>
            <a:off x="4104205" y="4714202"/>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9" name="Ellipse 328"/>
          <p:cNvSpPr/>
          <p:nvPr/>
        </p:nvSpPr>
        <p:spPr>
          <a:xfrm>
            <a:off x="4220875" y="4476622"/>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0" name="Ellipse 329"/>
          <p:cNvSpPr/>
          <p:nvPr/>
        </p:nvSpPr>
        <p:spPr>
          <a:xfrm>
            <a:off x="4317898" y="4596173"/>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1" name="Ellipse 330"/>
          <p:cNvSpPr/>
          <p:nvPr/>
        </p:nvSpPr>
        <p:spPr>
          <a:xfrm>
            <a:off x="4252806" y="4697564"/>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2" name="Ellipse 331"/>
          <p:cNvSpPr/>
          <p:nvPr/>
        </p:nvSpPr>
        <p:spPr>
          <a:xfrm>
            <a:off x="4255870" y="4796735"/>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3" name="Ellipse 332"/>
          <p:cNvSpPr/>
          <p:nvPr/>
        </p:nvSpPr>
        <p:spPr>
          <a:xfrm>
            <a:off x="4352893" y="4916285"/>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4" name="Ellipse 333"/>
          <p:cNvSpPr/>
          <p:nvPr/>
        </p:nvSpPr>
        <p:spPr>
          <a:xfrm>
            <a:off x="4287802" y="5017677"/>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5" name="Ellipse 334"/>
          <p:cNvSpPr/>
          <p:nvPr/>
        </p:nvSpPr>
        <p:spPr>
          <a:xfrm>
            <a:off x="4404472" y="4780097"/>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6" name="Ellipse 335"/>
          <p:cNvSpPr/>
          <p:nvPr/>
        </p:nvSpPr>
        <p:spPr>
          <a:xfrm>
            <a:off x="4501495" y="4899647"/>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7" name="Ellipse 336"/>
          <p:cNvSpPr/>
          <p:nvPr/>
        </p:nvSpPr>
        <p:spPr>
          <a:xfrm>
            <a:off x="4436404" y="5001038"/>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8" name="Ellipse 337"/>
          <p:cNvSpPr/>
          <p:nvPr/>
        </p:nvSpPr>
        <p:spPr>
          <a:xfrm>
            <a:off x="3828958" y="4723161"/>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9" name="Ellipse 338"/>
          <p:cNvSpPr/>
          <p:nvPr/>
        </p:nvSpPr>
        <p:spPr>
          <a:xfrm>
            <a:off x="3925981" y="4842712"/>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0" name="Ellipse 339"/>
          <p:cNvSpPr/>
          <p:nvPr/>
        </p:nvSpPr>
        <p:spPr>
          <a:xfrm>
            <a:off x="3860890" y="4944103"/>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1" name="Ellipse 340"/>
          <p:cNvSpPr/>
          <p:nvPr/>
        </p:nvSpPr>
        <p:spPr>
          <a:xfrm>
            <a:off x="3977560" y="4706523"/>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2" name="Ellipse 341"/>
          <p:cNvSpPr/>
          <p:nvPr/>
        </p:nvSpPr>
        <p:spPr>
          <a:xfrm>
            <a:off x="4074583" y="4826074"/>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3" name="Ellipse 342"/>
          <p:cNvSpPr/>
          <p:nvPr/>
        </p:nvSpPr>
        <p:spPr>
          <a:xfrm>
            <a:off x="4009491" y="4927465"/>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4" name="Ellipse 343"/>
          <p:cNvSpPr/>
          <p:nvPr/>
        </p:nvSpPr>
        <p:spPr>
          <a:xfrm>
            <a:off x="4191596" y="4953214"/>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5" name="Ellipse 344"/>
          <p:cNvSpPr/>
          <p:nvPr/>
        </p:nvSpPr>
        <p:spPr>
          <a:xfrm>
            <a:off x="3912558" y="4561313"/>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6" name="Ellipse 345"/>
          <p:cNvSpPr/>
          <p:nvPr/>
        </p:nvSpPr>
        <p:spPr>
          <a:xfrm>
            <a:off x="3443847" y="4640400"/>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7" name="Ellipse 346"/>
          <p:cNvSpPr/>
          <p:nvPr/>
        </p:nvSpPr>
        <p:spPr>
          <a:xfrm>
            <a:off x="3540870" y="4759951"/>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8" name="Ellipse 347"/>
          <p:cNvSpPr/>
          <p:nvPr/>
        </p:nvSpPr>
        <p:spPr>
          <a:xfrm>
            <a:off x="3475778" y="4861342"/>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9" name="Ellipse 348"/>
          <p:cNvSpPr/>
          <p:nvPr/>
        </p:nvSpPr>
        <p:spPr>
          <a:xfrm>
            <a:off x="3592449" y="4623762"/>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0" name="Ellipse 349"/>
          <p:cNvSpPr/>
          <p:nvPr/>
        </p:nvSpPr>
        <p:spPr>
          <a:xfrm>
            <a:off x="3689471" y="4743312"/>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1" name="Ellipse 350"/>
          <p:cNvSpPr/>
          <p:nvPr/>
        </p:nvSpPr>
        <p:spPr>
          <a:xfrm>
            <a:off x="3624380" y="4844704"/>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2" name="Ellipse 351"/>
          <p:cNvSpPr/>
          <p:nvPr/>
        </p:nvSpPr>
        <p:spPr>
          <a:xfrm>
            <a:off x="3627444" y="4943875"/>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3" name="Ellipse 352"/>
          <p:cNvSpPr/>
          <p:nvPr/>
        </p:nvSpPr>
        <p:spPr>
          <a:xfrm>
            <a:off x="3724467" y="5063425"/>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4" name="Ellipse 353"/>
          <p:cNvSpPr/>
          <p:nvPr/>
        </p:nvSpPr>
        <p:spPr>
          <a:xfrm>
            <a:off x="3659376" y="5164816"/>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5" name="Ellipse 354"/>
          <p:cNvSpPr/>
          <p:nvPr/>
        </p:nvSpPr>
        <p:spPr>
          <a:xfrm>
            <a:off x="3776046" y="4927236"/>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6" name="Ellipse 355"/>
          <p:cNvSpPr/>
          <p:nvPr/>
        </p:nvSpPr>
        <p:spPr>
          <a:xfrm>
            <a:off x="3873069" y="5046787"/>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7" name="Ellipse 356"/>
          <p:cNvSpPr/>
          <p:nvPr/>
        </p:nvSpPr>
        <p:spPr>
          <a:xfrm>
            <a:off x="3807978" y="5148178"/>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8" name="Ellipse 357"/>
          <p:cNvSpPr/>
          <p:nvPr/>
        </p:nvSpPr>
        <p:spPr>
          <a:xfrm>
            <a:off x="3200532" y="4870301"/>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9" name="Ellipse 358"/>
          <p:cNvSpPr/>
          <p:nvPr/>
        </p:nvSpPr>
        <p:spPr>
          <a:xfrm>
            <a:off x="3297555" y="4989851"/>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0" name="Ellipse 359"/>
          <p:cNvSpPr/>
          <p:nvPr/>
        </p:nvSpPr>
        <p:spPr>
          <a:xfrm>
            <a:off x="3232463" y="5091242"/>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1" name="Ellipse 360"/>
          <p:cNvSpPr/>
          <p:nvPr/>
        </p:nvSpPr>
        <p:spPr>
          <a:xfrm>
            <a:off x="3349133" y="4853663"/>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2" name="Ellipse 361"/>
          <p:cNvSpPr/>
          <p:nvPr/>
        </p:nvSpPr>
        <p:spPr>
          <a:xfrm>
            <a:off x="3446156" y="4973213"/>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3" name="Ellipse 362"/>
          <p:cNvSpPr/>
          <p:nvPr/>
        </p:nvSpPr>
        <p:spPr>
          <a:xfrm>
            <a:off x="3381065" y="5074604"/>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4" name="Ellipse 363"/>
          <p:cNvSpPr/>
          <p:nvPr/>
        </p:nvSpPr>
        <p:spPr>
          <a:xfrm>
            <a:off x="3563170" y="5100354"/>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5" name="Ellipse 364"/>
          <p:cNvSpPr/>
          <p:nvPr/>
        </p:nvSpPr>
        <p:spPr>
          <a:xfrm>
            <a:off x="3284132" y="4708452"/>
            <a:ext cx="63402" cy="6391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6" name="Arc 365"/>
          <p:cNvSpPr/>
          <p:nvPr/>
        </p:nvSpPr>
        <p:spPr>
          <a:xfrm rot="10339694">
            <a:off x="289433" y="3046832"/>
            <a:ext cx="4714277" cy="2434239"/>
          </a:xfrm>
          <a:prstGeom prst="arc">
            <a:avLst>
              <a:gd name="adj1" fmla="val 13248253"/>
              <a:gd name="adj2" fmla="val 20863256"/>
            </a:avLst>
          </a:prstGeom>
          <a:ln w="381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7" name="Arc 366"/>
          <p:cNvSpPr/>
          <p:nvPr/>
        </p:nvSpPr>
        <p:spPr>
          <a:xfrm rot="18547544">
            <a:off x="584883" y="3348869"/>
            <a:ext cx="2054459" cy="1560679"/>
          </a:xfrm>
          <a:prstGeom prst="arc">
            <a:avLst>
              <a:gd name="adj1" fmla="val 14016622"/>
              <a:gd name="adj2" fmla="val 18994930"/>
            </a:avLst>
          </a:prstGeom>
          <a:noFill/>
          <a:ln w="38100">
            <a:solidFill>
              <a:srgbClr val="92D050"/>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8" name="Arc 367"/>
          <p:cNvSpPr/>
          <p:nvPr/>
        </p:nvSpPr>
        <p:spPr>
          <a:xfrm rot="18547544">
            <a:off x="464082" y="2985826"/>
            <a:ext cx="2583625" cy="1744880"/>
          </a:xfrm>
          <a:prstGeom prst="arc">
            <a:avLst>
              <a:gd name="adj1" fmla="val 13250657"/>
              <a:gd name="adj2" fmla="val 19452843"/>
            </a:avLst>
          </a:prstGeom>
          <a:noFill/>
          <a:ln w="38100">
            <a:solidFill>
              <a:srgbClr val="92D050"/>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9" name="Ellipse 368"/>
          <p:cNvSpPr/>
          <p:nvPr/>
        </p:nvSpPr>
        <p:spPr>
          <a:xfrm>
            <a:off x="2823301" y="2240490"/>
            <a:ext cx="97984" cy="113633"/>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0" name="Ellipse 369"/>
          <p:cNvSpPr/>
          <p:nvPr/>
        </p:nvSpPr>
        <p:spPr>
          <a:xfrm>
            <a:off x="2424644" y="3467954"/>
            <a:ext cx="97984" cy="113633"/>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1" name="Ellipse 370"/>
          <p:cNvSpPr/>
          <p:nvPr/>
        </p:nvSpPr>
        <p:spPr>
          <a:xfrm>
            <a:off x="1795436" y="2628731"/>
            <a:ext cx="97984" cy="113633"/>
          </a:xfrm>
          <a:prstGeom prst="ellipse">
            <a:avLst/>
          </a:prstGeom>
          <a:solidFill>
            <a:schemeClr val="accent3">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2" name="Ellipse 371"/>
          <p:cNvSpPr/>
          <p:nvPr/>
        </p:nvSpPr>
        <p:spPr>
          <a:xfrm>
            <a:off x="1546652" y="3067855"/>
            <a:ext cx="97984" cy="113633"/>
          </a:xfrm>
          <a:prstGeom prst="ellipse">
            <a:avLst/>
          </a:prstGeom>
          <a:solidFill>
            <a:schemeClr val="accent3">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3" name="Ellipse 372"/>
          <p:cNvSpPr/>
          <p:nvPr/>
        </p:nvSpPr>
        <p:spPr>
          <a:xfrm>
            <a:off x="1234471" y="3592199"/>
            <a:ext cx="97984" cy="113633"/>
          </a:xfrm>
          <a:prstGeom prst="ellipse">
            <a:avLst/>
          </a:prstGeom>
          <a:solidFill>
            <a:schemeClr val="accent3">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4" name="Arc 373"/>
          <p:cNvSpPr/>
          <p:nvPr/>
        </p:nvSpPr>
        <p:spPr>
          <a:xfrm rot="18547544">
            <a:off x="625329" y="3774632"/>
            <a:ext cx="1652513" cy="1379954"/>
          </a:xfrm>
          <a:prstGeom prst="arc">
            <a:avLst>
              <a:gd name="adj1" fmla="val 15457935"/>
              <a:gd name="adj2" fmla="val 18372346"/>
            </a:avLst>
          </a:prstGeom>
          <a:noFill/>
          <a:ln w="38100">
            <a:solidFill>
              <a:srgbClr val="92D050"/>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5" name="Ellipse 374"/>
          <p:cNvSpPr/>
          <p:nvPr/>
        </p:nvSpPr>
        <p:spPr>
          <a:xfrm>
            <a:off x="779114" y="4004136"/>
            <a:ext cx="97984" cy="113633"/>
          </a:xfrm>
          <a:prstGeom prst="ellipse">
            <a:avLst/>
          </a:prstGeom>
          <a:solidFill>
            <a:schemeClr val="accent3">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6" name="Forme libre 375"/>
          <p:cNvSpPr/>
          <p:nvPr/>
        </p:nvSpPr>
        <p:spPr>
          <a:xfrm>
            <a:off x="692121" y="1823243"/>
            <a:ext cx="2608153" cy="2242950"/>
          </a:xfrm>
          <a:custGeom>
            <a:avLst/>
            <a:gdLst>
              <a:gd name="connsiteX0" fmla="*/ 362244 w 4308232"/>
              <a:gd name="connsiteY0" fmla="*/ 2859259 h 2859259"/>
              <a:gd name="connsiteX1" fmla="*/ 657665 w 4308232"/>
              <a:gd name="connsiteY1" fmla="*/ 474785 h 2859259"/>
              <a:gd name="connsiteX2" fmla="*/ 4308232 w 4308232"/>
              <a:gd name="connsiteY2" fmla="*/ 10551 h 2859259"/>
              <a:gd name="connsiteX0" fmla="*/ 181122 w 4127110"/>
              <a:gd name="connsiteY0" fmla="*/ 2859259 h 2859259"/>
              <a:gd name="connsiteX1" fmla="*/ 1022158 w 4127110"/>
              <a:gd name="connsiteY1" fmla="*/ 474785 h 2859259"/>
              <a:gd name="connsiteX2" fmla="*/ 4127110 w 4127110"/>
              <a:gd name="connsiteY2" fmla="*/ 10551 h 2859259"/>
            </a:gdLst>
            <a:ahLst/>
            <a:cxnLst>
              <a:cxn ang="0">
                <a:pos x="connsiteX0" y="connsiteY0"/>
              </a:cxn>
              <a:cxn ang="0">
                <a:pos x="connsiteX1" y="connsiteY1"/>
              </a:cxn>
              <a:cxn ang="0">
                <a:pos x="connsiteX2" y="connsiteY2"/>
              </a:cxn>
            </a:cxnLst>
            <a:rect l="l" t="t" r="r" b="b"/>
            <a:pathLst>
              <a:path w="4127110" h="2859259">
                <a:moveTo>
                  <a:pt x="181122" y="2859259"/>
                </a:moveTo>
                <a:cubicBezTo>
                  <a:pt x="0" y="1904414"/>
                  <a:pt x="364493" y="949570"/>
                  <a:pt x="1022158" y="474785"/>
                </a:cubicBezTo>
                <a:cubicBezTo>
                  <a:pt x="1679823" y="0"/>
                  <a:pt x="2630659" y="5275"/>
                  <a:pt x="4127110" y="10551"/>
                </a:cubicBezTo>
              </a:path>
            </a:pathLst>
          </a:custGeom>
          <a:ln w="38100">
            <a:solidFill>
              <a:srgbClr val="92D05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7" name="Forme libre 376"/>
          <p:cNvSpPr/>
          <p:nvPr/>
        </p:nvSpPr>
        <p:spPr>
          <a:xfrm>
            <a:off x="2870387" y="1864626"/>
            <a:ext cx="465710" cy="452453"/>
          </a:xfrm>
          <a:custGeom>
            <a:avLst/>
            <a:gdLst>
              <a:gd name="connsiteX0" fmla="*/ 0 w 731520"/>
              <a:gd name="connsiteY0" fmla="*/ 576776 h 576776"/>
              <a:gd name="connsiteX1" fmla="*/ 196948 w 731520"/>
              <a:gd name="connsiteY1" fmla="*/ 203982 h 576776"/>
              <a:gd name="connsiteX2" fmla="*/ 731520 w 731520"/>
              <a:gd name="connsiteY2" fmla="*/ 0 h 576776"/>
              <a:gd name="connsiteX3" fmla="*/ 731520 w 731520"/>
              <a:gd name="connsiteY3" fmla="*/ 0 h 576776"/>
              <a:gd name="connsiteX4" fmla="*/ 731520 w 731520"/>
              <a:gd name="connsiteY4" fmla="*/ 0 h 576776"/>
              <a:gd name="connsiteX5" fmla="*/ 731520 w 731520"/>
              <a:gd name="connsiteY5" fmla="*/ 0 h 5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 h="576776">
                <a:moveTo>
                  <a:pt x="0" y="576776"/>
                </a:moveTo>
                <a:cubicBezTo>
                  <a:pt x="37514" y="438443"/>
                  <a:pt x="75028" y="300111"/>
                  <a:pt x="196948" y="203982"/>
                </a:cubicBezTo>
                <a:cubicBezTo>
                  <a:pt x="318868" y="107853"/>
                  <a:pt x="731520" y="0"/>
                  <a:pt x="731520" y="0"/>
                </a:cubicBezTo>
                <a:lnTo>
                  <a:pt x="731520" y="0"/>
                </a:lnTo>
                <a:lnTo>
                  <a:pt x="731520" y="0"/>
                </a:lnTo>
                <a:lnTo>
                  <a:pt x="731520" y="0"/>
                </a:lnTo>
              </a:path>
            </a:pathLst>
          </a:custGeom>
          <a:ln w="38100">
            <a:solidFill>
              <a:srgbClr val="D4CF0E"/>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8" name="Forme libre 377"/>
          <p:cNvSpPr/>
          <p:nvPr/>
        </p:nvSpPr>
        <p:spPr>
          <a:xfrm>
            <a:off x="560944" y="5139520"/>
            <a:ext cx="3268928" cy="700749"/>
          </a:xfrm>
          <a:custGeom>
            <a:avLst/>
            <a:gdLst>
              <a:gd name="connsiteX0" fmla="*/ 0 w 5134708"/>
              <a:gd name="connsiteY0" fmla="*/ 0 h 907366"/>
              <a:gd name="connsiteX1" fmla="*/ 2398542 w 5134708"/>
              <a:gd name="connsiteY1" fmla="*/ 893298 h 907366"/>
              <a:gd name="connsiteX2" fmla="*/ 5113606 w 5134708"/>
              <a:gd name="connsiteY2" fmla="*/ 84406 h 907366"/>
              <a:gd name="connsiteX3" fmla="*/ 5113606 w 5134708"/>
              <a:gd name="connsiteY3" fmla="*/ 84406 h 907366"/>
              <a:gd name="connsiteX4" fmla="*/ 5134708 w 5134708"/>
              <a:gd name="connsiteY4" fmla="*/ 63304 h 907366"/>
              <a:gd name="connsiteX5" fmla="*/ 5134708 w 5134708"/>
              <a:gd name="connsiteY5" fmla="*/ 63304 h 907366"/>
              <a:gd name="connsiteX0" fmla="*/ 0 w 5134708"/>
              <a:gd name="connsiteY0" fmla="*/ 0 h 907366"/>
              <a:gd name="connsiteX1" fmla="*/ 2398542 w 5134708"/>
              <a:gd name="connsiteY1" fmla="*/ 893298 h 907366"/>
              <a:gd name="connsiteX2" fmla="*/ 5113606 w 5134708"/>
              <a:gd name="connsiteY2" fmla="*/ 84406 h 907366"/>
              <a:gd name="connsiteX3" fmla="*/ 5113606 w 5134708"/>
              <a:gd name="connsiteY3" fmla="*/ 84406 h 907366"/>
              <a:gd name="connsiteX4" fmla="*/ 5134708 w 5134708"/>
              <a:gd name="connsiteY4" fmla="*/ 63304 h 907366"/>
              <a:gd name="connsiteX5" fmla="*/ 5134708 w 5134708"/>
              <a:gd name="connsiteY5" fmla="*/ 63304 h 907366"/>
              <a:gd name="connsiteX0" fmla="*/ 0 w 5134708"/>
              <a:gd name="connsiteY0" fmla="*/ 0 h 907366"/>
              <a:gd name="connsiteX1" fmla="*/ 2398542 w 5134708"/>
              <a:gd name="connsiteY1" fmla="*/ 893298 h 907366"/>
              <a:gd name="connsiteX2" fmla="*/ 5113606 w 5134708"/>
              <a:gd name="connsiteY2" fmla="*/ 84406 h 907366"/>
              <a:gd name="connsiteX3" fmla="*/ 5113606 w 5134708"/>
              <a:gd name="connsiteY3" fmla="*/ 84406 h 907366"/>
              <a:gd name="connsiteX4" fmla="*/ 5134708 w 5134708"/>
              <a:gd name="connsiteY4" fmla="*/ 63304 h 907366"/>
              <a:gd name="connsiteX5" fmla="*/ 5134708 w 5134708"/>
              <a:gd name="connsiteY5" fmla="*/ 63304 h 907366"/>
              <a:gd name="connsiteX0" fmla="*/ 0 w 5134708"/>
              <a:gd name="connsiteY0" fmla="*/ 0 h 907366"/>
              <a:gd name="connsiteX1" fmla="*/ 2398542 w 5134708"/>
              <a:gd name="connsiteY1" fmla="*/ 893298 h 907366"/>
              <a:gd name="connsiteX2" fmla="*/ 5113606 w 5134708"/>
              <a:gd name="connsiteY2" fmla="*/ 84406 h 907366"/>
              <a:gd name="connsiteX3" fmla="*/ 5113606 w 5134708"/>
              <a:gd name="connsiteY3" fmla="*/ 84406 h 907366"/>
              <a:gd name="connsiteX4" fmla="*/ 5134708 w 5134708"/>
              <a:gd name="connsiteY4" fmla="*/ 63304 h 907366"/>
              <a:gd name="connsiteX5" fmla="*/ 5134708 w 5134708"/>
              <a:gd name="connsiteY5" fmla="*/ 63304 h 907366"/>
              <a:gd name="connsiteX0" fmla="*/ 0 w 5134708"/>
              <a:gd name="connsiteY0" fmla="*/ 0 h 971987"/>
              <a:gd name="connsiteX1" fmla="*/ 2398542 w 5134708"/>
              <a:gd name="connsiteY1" fmla="*/ 893298 h 971987"/>
              <a:gd name="connsiteX2" fmla="*/ 5113606 w 5134708"/>
              <a:gd name="connsiteY2" fmla="*/ 84406 h 971987"/>
              <a:gd name="connsiteX3" fmla="*/ 5113606 w 5134708"/>
              <a:gd name="connsiteY3" fmla="*/ 84406 h 971987"/>
              <a:gd name="connsiteX4" fmla="*/ 5134708 w 5134708"/>
              <a:gd name="connsiteY4" fmla="*/ 63304 h 971987"/>
              <a:gd name="connsiteX5" fmla="*/ 5134708 w 5134708"/>
              <a:gd name="connsiteY5" fmla="*/ 63304 h 971987"/>
              <a:gd name="connsiteX0" fmla="*/ 0 w 5134708"/>
              <a:gd name="connsiteY0" fmla="*/ 0 h 971987"/>
              <a:gd name="connsiteX1" fmla="*/ 2398542 w 5134708"/>
              <a:gd name="connsiteY1" fmla="*/ 893298 h 971987"/>
              <a:gd name="connsiteX2" fmla="*/ 5113606 w 5134708"/>
              <a:gd name="connsiteY2" fmla="*/ 84406 h 971987"/>
              <a:gd name="connsiteX3" fmla="*/ 5113606 w 5134708"/>
              <a:gd name="connsiteY3" fmla="*/ 84406 h 971987"/>
              <a:gd name="connsiteX4" fmla="*/ 5134708 w 5134708"/>
              <a:gd name="connsiteY4" fmla="*/ 63304 h 971987"/>
              <a:gd name="connsiteX5" fmla="*/ 5134708 w 5134708"/>
              <a:gd name="connsiteY5" fmla="*/ 63304 h 971987"/>
              <a:gd name="connsiteX0" fmla="*/ 0 w 5134708"/>
              <a:gd name="connsiteY0" fmla="*/ 0 h 893298"/>
              <a:gd name="connsiteX1" fmla="*/ 2398542 w 5134708"/>
              <a:gd name="connsiteY1" fmla="*/ 893298 h 893298"/>
              <a:gd name="connsiteX2" fmla="*/ 5113606 w 5134708"/>
              <a:gd name="connsiteY2" fmla="*/ 84406 h 893298"/>
              <a:gd name="connsiteX3" fmla="*/ 5113606 w 5134708"/>
              <a:gd name="connsiteY3" fmla="*/ 84406 h 893298"/>
              <a:gd name="connsiteX4" fmla="*/ 5134708 w 5134708"/>
              <a:gd name="connsiteY4" fmla="*/ 63304 h 893298"/>
              <a:gd name="connsiteX5" fmla="*/ 5134708 w 5134708"/>
              <a:gd name="connsiteY5" fmla="*/ 63304 h 89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4708" h="893298">
                <a:moveTo>
                  <a:pt x="0" y="0"/>
                </a:moveTo>
                <a:cubicBezTo>
                  <a:pt x="714459" y="752565"/>
                  <a:pt x="1010813" y="823131"/>
                  <a:pt x="2398542" y="893298"/>
                </a:cubicBezTo>
                <a:cubicBezTo>
                  <a:pt x="3866929" y="838908"/>
                  <a:pt x="5113606" y="84406"/>
                  <a:pt x="5113606" y="84406"/>
                </a:cubicBezTo>
                <a:lnTo>
                  <a:pt x="5113606" y="84406"/>
                </a:lnTo>
                <a:lnTo>
                  <a:pt x="5134708" y="63304"/>
                </a:lnTo>
                <a:lnTo>
                  <a:pt x="5134708" y="63304"/>
                </a:lnTo>
              </a:path>
            </a:pathLst>
          </a:custGeom>
          <a:ln w="38100">
            <a:solidFill>
              <a:srgbClr val="FF9933"/>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79" name="Connecteur droit avec flèche 378"/>
          <p:cNvCxnSpPr>
            <a:stCxn id="339" idx="2"/>
            <a:endCxn id="347" idx="7"/>
          </p:cNvCxnSpPr>
          <p:nvPr/>
        </p:nvCxnSpPr>
        <p:spPr>
          <a:xfrm rot="10800000">
            <a:off x="3594987" y="4769311"/>
            <a:ext cx="330994" cy="105360"/>
          </a:xfrm>
          <a:prstGeom prst="straightConnector1">
            <a:avLst/>
          </a:prstGeom>
          <a:ln w="38100">
            <a:solidFill>
              <a:srgbClr val="9966FF"/>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380" name="ZoneTexte 379"/>
          <p:cNvSpPr txBox="1"/>
          <p:nvPr/>
        </p:nvSpPr>
        <p:spPr>
          <a:xfrm>
            <a:off x="4377" y="1646970"/>
            <a:ext cx="940450" cy="2319609"/>
          </a:xfrm>
          <a:prstGeom prst="rect">
            <a:avLst/>
          </a:prstGeom>
          <a:noFill/>
        </p:spPr>
        <p:txBody>
          <a:bodyPr wrap="none" rtlCol="0">
            <a:spAutoFit/>
          </a:bodyPr>
          <a:lstStyle/>
          <a:p>
            <a:pPr>
              <a:lnSpc>
                <a:spcPts val="2160"/>
              </a:lnSpc>
            </a:pPr>
            <a:r>
              <a:rPr lang="fr-FR" sz="1300" b="1" dirty="0">
                <a:solidFill>
                  <a:schemeClr val="bg1"/>
                </a:solidFill>
              </a:rPr>
              <a:t>RESIDENTS</a:t>
            </a:r>
          </a:p>
          <a:p>
            <a:pPr>
              <a:lnSpc>
                <a:spcPts val="2600"/>
              </a:lnSpc>
            </a:pPr>
            <a:r>
              <a:rPr lang="fr-FR" sz="1300" b="1" dirty="0">
                <a:solidFill>
                  <a:schemeClr val="bg1"/>
                </a:solidFill>
              </a:rPr>
              <a:t>DIR.</a:t>
            </a:r>
          </a:p>
          <a:p>
            <a:pPr>
              <a:lnSpc>
                <a:spcPts val="3600"/>
              </a:lnSpc>
            </a:pPr>
            <a:r>
              <a:rPr lang="fr-FR" sz="1300" b="1" dirty="0">
                <a:solidFill>
                  <a:schemeClr val="bg1"/>
                </a:solidFill>
              </a:rPr>
              <a:t>MED.</a:t>
            </a:r>
          </a:p>
          <a:p>
            <a:pPr>
              <a:lnSpc>
                <a:spcPts val="2600"/>
              </a:lnSpc>
            </a:pPr>
            <a:r>
              <a:rPr lang="fr-FR" sz="1300" b="1" dirty="0">
                <a:solidFill>
                  <a:schemeClr val="bg1"/>
                </a:solidFill>
              </a:rPr>
              <a:t>NUR. C.</a:t>
            </a:r>
          </a:p>
          <a:p>
            <a:pPr>
              <a:lnSpc>
                <a:spcPts val="2160"/>
              </a:lnSpc>
            </a:pPr>
            <a:endParaRPr lang="fr-FR" sz="1300" b="1" dirty="0">
              <a:solidFill>
                <a:schemeClr val="bg1"/>
              </a:solidFill>
            </a:endParaRPr>
          </a:p>
          <a:p>
            <a:pPr>
              <a:lnSpc>
                <a:spcPts val="1100"/>
              </a:lnSpc>
            </a:pPr>
            <a:r>
              <a:rPr lang="fr-FR" sz="1300" b="1" dirty="0">
                <a:solidFill>
                  <a:schemeClr val="bg1"/>
                </a:solidFill>
              </a:rPr>
              <a:t>NUR.</a:t>
            </a:r>
          </a:p>
          <a:p>
            <a:pPr>
              <a:lnSpc>
                <a:spcPts val="2160"/>
              </a:lnSpc>
            </a:pPr>
            <a:endParaRPr lang="fr-FR" sz="1300" b="1" dirty="0">
              <a:solidFill>
                <a:schemeClr val="bg1"/>
              </a:solidFill>
            </a:endParaRPr>
          </a:p>
          <a:p>
            <a:pPr>
              <a:lnSpc>
                <a:spcPts val="700"/>
              </a:lnSpc>
            </a:pPr>
            <a:r>
              <a:rPr lang="fr-FR" sz="1300" b="1" dirty="0">
                <a:solidFill>
                  <a:schemeClr val="bg1"/>
                </a:solidFill>
              </a:rPr>
              <a:t>AGENTS</a:t>
            </a:r>
          </a:p>
        </p:txBody>
      </p:sp>
      <p:sp>
        <p:nvSpPr>
          <p:cNvPr id="381" name="ZoneTexte 380"/>
          <p:cNvSpPr txBox="1"/>
          <p:nvPr/>
        </p:nvSpPr>
        <p:spPr>
          <a:xfrm>
            <a:off x="500494" y="1408687"/>
            <a:ext cx="4768614" cy="285402"/>
          </a:xfrm>
          <a:prstGeom prst="rect">
            <a:avLst/>
          </a:prstGeom>
          <a:solidFill>
            <a:schemeClr val="tx2">
              <a:lumMod val="75000"/>
            </a:schemeClr>
          </a:solidFill>
        </p:spPr>
        <p:txBody>
          <a:bodyPr wrap="square" rtlCol="0">
            <a:spAutoFit/>
          </a:bodyPr>
          <a:lstStyle/>
          <a:p>
            <a:pPr algn="ctr"/>
            <a:r>
              <a:rPr lang="fr-FR" sz="1200" dirty="0">
                <a:solidFill>
                  <a:schemeClr val="bg1"/>
                </a:solidFill>
              </a:rPr>
              <a:t>NURSING HOME FOR ELDERLY DEPENDENT PERSONS (EHPAD in french)</a:t>
            </a:r>
          </a:p>
        </p:txBody>
      </p:sp>
      <p:sp>
        <p:nvSpPr>
          <p:cNvPr id="382" name="ZoneTexte 381"/>
          <p:cNvSpPr txBox="1"/>
          <p:nvPr/>
        </p:nvSpPr>
        <p:spPr>
          <a:xfrm>
            <a:off x="108018" y="5236486"/>
            <a:ext cx="5722414" cy="276999"/>
          </a:xfrm>
          <a:prstGeom prst="rect">
            <a:avLst/>
          </a:prstGeom>
          <a:noFill/>
        </p:spPr>
        <p:txBody>
          <a:bodyPr wrap="square" rtlCol="0">
            <a:spAutoFit/>
          </a:bodyPr>
          <a:lstStyle/>
          <a:p>
            <a:r>
              <a:rPr lang="fr-FR" sz="1200" b="1" dirty="0">
                <a:solidFill>
                  <a:schemeClr val="bg1"/>
                </a:solidFill>
              </a:rPr>
              <a:t>  AGENTS  NUR.  NUR. C.   MED.          ADMIN.               RESIDENTS         KITCHEN MAINT.  </a:t>
            </a:r>
          </a:p>
        </p:txBody>
      </p:sp>
      <p:grpSp>
        <p:nvGrpSpPr>
          <p:cNvPr id="4" name="Groupe 222"/>
          <p:cNvGrpSpPr/>
          <p:nvPr/>
        </p:nvGrpSpPr>
        <p:grpSpPr>
          <a:xfrm>
            <a:off x="2661696" y="5800651"/>
            <a:ext cx="2426331" cy="603058"/>
            <a:chOff x="2661696" y="6194072"/>
            <a:chExt cx="2426331" cy="603058"/>
          </a:xfrm>
        </p:grpSpPr>
        <p:sp>
          <p:nvSpPr>
            <p:cNvPr id="126" name="Cylindre 125"/>
            <p:cNvSpPr/>
            <p:nvPr/>
          </p:nvSpPr>
          <p:spPr>
            <a:xfrm rot="16200000">
              <a:off x="3596467" y="5259301"/>
              <a:ext cx="556789" cy="2426331"/>
            </a:xfrm>
            <a:prstGeom prst="can">
              <a:avLst/>
            </a:prstGeom>
            <a:solidFill>
              <a:schemeClr val="accent2">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ZoneTexte 126"/>
            <p:cNvSpPr txBox="1"/>
            <p:nvPr/>
          </p:nvSpPr>
          <p:spPr>
            <a:xfrm>
              <a:off x="2906168" y="6427798"/>
              <a:ext cx="2000815" cy="369332"/>
            </a:xfrm>
            <a:prstGeom prst="rect">
              <a:avLst/>
            </a:prstGeom>
            <a:noFill/>
          </p:spPr>
          <p:txBody>
            <a:bodyPr vert="horz" wrap="square" rtlCol="0">
              <a:spAutoFit/>
            </a:bodyPr>
            <a:lstStyle/>
            <a:p>
              <a:r>
                <a:rPr lang="fr-FR" b="1" dirty="0"/>
                <a:t>Résidents </a:t>
              </a:r>
              <a:r>
                <a:rPr lang="fr-FR" b="1" dirty="0" err="1"/>
                <a:t>Captors</a:t>
              </a:r>
              <a:endParaRPr lang="fr-FR" b="1" dirty="0"/>
            </a:p>
          </p:txBody>
        </p:sp>
      </p:grpSp>
      <p:sp>
        <p:nvSpPr>
          <p:cNvPr id="129" name="Étoile à 7 branches 128"/>
          <p:cNvSpPr/>
          <p:nvPr/>
        </p:nvSpPr>
        <p:spPr>
          <a:xfrm>
            <a:off x="3697458" y="5944077"/>
            <a:ext cx="161779" cy="161779"/>
          </a:xfrm>
          <a:prstGeom prst="star7">
            <a:avLst/>
          </a:prstGeom>
          <a:solidFill>
            <a:srgbClr val="D0B398"/>
          </a:solidFill>
          <a:ln w="6350">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Étoile à 7 branches 130"/>
          <p:cNvSpPr/>
          <p:nvPr/>
        </p:nvSpPr>
        <p:spPr>
          <a:xfrm>
            <a:off x="3003452" y="5904220"/>
            <a:ext cx="161779" cy="161779"/>
          </a:xfrm>
          <a:prstGeom prst="star7">
            <a:avLst/>
          </a:prstGeom>
          <a:solidFill>
            <a:srgbClr val="D0B398"/>
          </a:solidFill>
          <a:ln w="6350">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Étoile à 7 branches 131"/>
          <p:cNvSpPr/>
          <p:nvPr/>
        </p:nvSpPr>
        <p:spPr>
          <a:xfrm>
            <a:off x="3310597" y="5880774"/>
            <a:ext cx="161779" cy="161779"/>
          </a:xfrm>
          <a:prstGeom prst="star7">
            <a:avLst/>
          </a:prstGeom>
          <a:solidFill>
            <a:srgbClr val="D0B398"/>
          </a:solidFill>
          <a:ln w="6350">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Étoile à 7 branches 132"/>
          <p:cNvSpPr/>
          <p:nvPr/>
        </p:nvSpPr>
        <p:spPr>
          <a:xfrm>
            <a:off x="3948332" y="5948767"/>
            <a:ext cx="161779" cy="161779"/>
          </a:xfrm>
          <a:prstGeom prst="star7">
            <a:avLst/>
          </a:prstGeom>
          <a:solidFill>
            <a:srgbClr val="D0B398"/>
          </a:solidFill>
          <a:ln w="6350">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4" name="Connecteur droit avec flèche 133"/>
          <p:cNvCxnSpPr>
            <a:stCxn id="334" idx="5"/>
          </p:cNvCxnSpPr>
          <p:nvPr/>
        </p:nvCxnSpPr>
        <p:spPr>
          <a:xfrm rot="5400000">
            <a:off x="3935462" y="5434453"/>
            <a:ext cx="768676" cy="4423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6" name="Connecteur droit avec flèche 135"/>
          <p:cNvCxnSpPr/>
          <p:nvPr/>
        </p:nvCxnSpPr>
        <p:spPr>
          <a:xfrm rot="5400000">
            <a:off x="3633274" y="5429231"/>
            <a:ext cx="944778" cy="183380"/>
          </a:xfrm>
          <a:prstGeom prst="straightConnector1">
            <a:avLst/>
          </a:prstGeom>
          <a:ln w="28575">
            <a:solidFill>
              <a:srgbClr val="3362F7"/>
            </a:solidFill>
            <a:tailEnd type="arrow"/>
          </a:ln>
        </p:spPr>
        <p:style>
          <a:lnRef idx="1">
            <a:schemeClr val="accent1"/>
          </a:lnRef>
          <a:fillRef idx="0">
            <a:schemeClr val="accent1"/>
          </a:fillRef>
          <a:effectRef idx="0">
            <a:schemeClr val="accent1"/>
          </a:effectRef>
          <a:fontRef idx="minor">
            <a:schemeClr val="tx1"/>
          </a:fontRef>
        </p:style>
      </p:cxnSp>
      <p:sp>
        <p:nvSpPr>
          <p:cNvPr id="137" name="Triangle isocèle 136"/>
          <p:cNvSpPr/>
          <p:nvPr/>
        </p:nvSpPr>
        <p:spPr>
          <a:xfrm rot="2800574">
            <a:off x="7406998" y="3374166"/>
            <a:ext cx="377022" cy="1215328"/>
          </a:xfrm>
          <a:prstGeom prst="triangle">
            <a:avLst>
              <a:gd name="adj" fmla="val 37157"/>
            </a:avLst>
          </a:prstGeom>
          <a:solidFill>
            <a:srgbClr val="FFFF00"/>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Ellipse 138"/>
          <p:cNvSpPr/>
          <p:nvPr/>
        </p:nvSpPr>
        <p:spPr>
          <a:xfrm>
            <a:off x="6970538" y="4205933"/>
            <a:ext cx="337624" cy="709246"/>
          </a:xfrm>
          <a:prstGeom prst="ellipse">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 name="Ellipse 149"/>
          <p:cNvSpPr/>
          <p:nvPr/>
        </p:nvSpPr>
        <p:spPr>
          <a:xfrm>
            <a:off x="6178550" y="4654829"/>
            <a:ext cx="444500" cy="698500"/>
          </a:xfrm>
          <a:prstGeom prst="ellipse">
            <a:avLst/>
          </a:prstGeom>
          <a:solidFill>
            <a:schemeClr val="tx1">
              <a:lumMod val="65000"/>
              <a:lumOff val="3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5" name="Connecteur droit avec flèche 134"/>
          <p:cNvCxnSpPr>
            <a:stCxn id="128" idx="0"/>
          </p:cNvCxnSpPr>
          <p:nvPr/>
        </p:nvCxnSpPr>
        <p:spPr>
          <a:xfrm flipV="1">
            <a:off x="4344964" y="4883429"/>
            <a:ext cx="1960586" cy="989529"/>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5" name="Connecteur droit avec flèche 144"/>
          <p:cNvCxnSpPr>
            <a:stCxn id="128" idx="0"/>
          </p:cNvCxnSpPr>
          <p:nvPr/>
        </p:nvCxnSpPr>
        <p:spPr>
          <a:xfrm flipV="1">
            <a:off x="4344964" y="5004079"/>
            <a:ext cx="2043136" cy="868879"/>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8" name="Connecteur droit avec flèche 147"/>
          <p:cNvCxnSpPr>
            <a:stCxn id="128" idx="0"/>
          </p:cNvCxnSpPr>
          <p:nvPr/>
        </p:nvCxnSpPr>
        <p:spPr>
          <a:xfrm flipV="1">
            <a:off x="4344964" y="5156482"/>
            <a:ext cx="2081236" cy="71647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0" name="Connecteur droit avec flèche 139"/>
          <p:cNvCxnSpPr/>
          <p:nvPr/>
        </p:nvCxnSpPr>
        <p:spPr>
          <a:xfrm flipV="1">
            <a:off x="6400800" y="4459933"/>
            <a:ext cx="696351" cy="36634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2" name="Connecteur droit avec flèche 151"/>
          <p:cNvCxnSpPr/>
          <p:nvPr/>
        </p:nvCxnSpPr>
        <p:spPr>
          <a:xfrm flipV="1">
            <a:off x="6502400" y="4551373"/>
            <a:ext cx="658055" cy="42095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5" name="Connecteur droit avec flèche 154"/>
          <p:cNvCxnSpPr/>
          <p:nvPr/>
        </p:nvCxnSpPr>
        <p:spPr>
          <a:xfrm flipV="1">
            <a:off x="6464300" y="4706117"/>
            <a:ext cx="682088" cy="45036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8" name="Ellipse 167"/>
          <p:cNvSpPr/>
          <p:nvPr/>
        </p:nvSpPr>
        <p:spPr>
          <a:xfrm>
            <a:off x="6178550" y="5461279"/>
            <a:ext cx="444500" cy="698500"/>
          </a:xfrm>
          <a:prstGeom prst="ellipse">
            <a:avLst/>
          </a:prstGeom>
          <a:solidFill>
            <a:schemeClr val="accent1">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0" name="Connecteur droit avec flèche 169"/>
          <p:cNvCxnSpPr>
            <a:stCxn id="133" idx="4"/>
          </p:cNvCxnSpPr>
          <p:nvPr/>
        </p:nvCxnSpPr>
        <p:spPr>
          <a:xfrm rot="10800000" flipH="1">
            <a:off x="3948332" y="5880380"/>
            <a:ext cx="2496918" cy="172429"/>
          </a:xfrm>
          <a:prstGeom prst="straightConnector1">
            <a:avLst/>
          </a:prstGeom>
          <a:ln w="28575">
            <a:solidFill>
              <a:srgbClr val="3362F7"/>
            </a:solidFill>
            <a:tailEnd type="arrow"/>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p:cNvCxnSpPr/>
          <p:nvPr/>
        </p:nvCxnSpPr>
        <p:spPr>
          <a:xfrm flipV="1">
            <a:off x="4061256" y="5715279"/>
            <a:ext cx="2339544" cy="345249"/>
          </a:xfrm>
          <a:prstGeom prst="straightConnector1">
            <a:avLst/>
          </a:prstGeom>
          <a:ln w="28575">
            <a:solidFill>
              <a:srgbClr val="3362F7"/>
            </a:solidFill>
            <a:tailEnd type="arrow"/>
          </a:ln>
        </p:spPr>
        <p:style>
          <a:lnRef idx="1">
            <a:schemeClr val="accent1"/>
          </a:lnRef>
          <a:fillRef idx="0">
            <a:schemeClr val="accent1"/>
          </a:fillRef>
          <a:effectRef idx="0">
            <a:schemeClr val="accent1"/>
          </a:effectRef>
          <a:fontRef idx="minor">
            <a:schemeClr val="tx1"/>
          </a:fontRef>
        </p:style>
      </p:cxnSp>
      <p:cxnSp>
        <p:nvCxnSpPr>
          <p:cNvPr id="172" name="Connecteur droit avec flèche 171"/>
          <p:cNvCxnSpPr/>
          <p:nvPr/>
        </p:nvCxnSpPr>
        <p:spPr>
          <a:xfrm flipV="1">
            <a:off x="4051300" y="6032779"/>
            <a:ext cx="2374900" cy="19051"/>
          </a:xfrm>
          <a:prstGeom prst="straightConnector1">
            <a:avLst/>
          </a:prstGeom>
          <a:ln w="28575">
            <a:solidFill>
              <a:srgbClr val="3362F7"/>
            </a:solidFill>
            <a:tailEnd type="arrow"/>
          </a:ln>
        </p:spPr>
        <p:style>
          <a:lnRef idx="1">
            <a:schemeClr val="accent1"/>
          </a:lnRef>
          <a:fillRef idx="0">
            <a:schemeClr val="accent1"/>
          </a:fillRef>
          <a:effectRef idx="0">
            <a:schemeClr val="accent1"/>
          </a:effectRef>
          <a:fontRef idx="minor">
            <a:schemeClr val="tx1"/>
          </a:fontRef>
        </p:style>
      </p:cxnSp>
      <p:sp>
        <p:nvSpPr>
          <p:cNvPr id="222" name="Triangle isocèle 221"/>
          <p:cNvSpPr/>
          <p:nvPr/>
        </p:nvSpPr>
        <p:spPr>
          <a:xfrm rot="1660267">
            <a:off x="7525060" y="3567660"/>
            <a:ext cx="342845" cy="1890735"/>
          </a:xfrm>
          <a:prstGeom prst="triangle">
            <a:avLst>
              <a:gd name="adj" fmla="val 0"/>
            </a:avLst>
          </a:prstGeom>
          <a:solidFill>
            <a:srgbClr val="3362F7"/>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9" name="Ellipse 218"/>
          <p:cNvSpPr/>
          <p:nvPr/>
        </p:nvSpPr>
        <p:spPr>
          <a:xfrm>
            <a:off x="6932438" y="5215583"/>
            <a:ext cx="454562" cy="709246"/>
          </a:xfrm>
          <a:prstGeom prst="ellipse">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1" name="Connecteur droit avec flèche 140"/>
          <p:cNvCxnSpPr/>
          <p:nvPr/>
        </p:nvCxnSpPr>
        <p:spPr>
          <a:xfrm flipV="1">
            <a:off x="6445250" y="5416536"/>
            <a:ext cx="771476" cy="260645"/>
          </a:xfrm>
          <a:prstGeom prst="straightConnector1">
            <a:avLst/>
          </a:prstGeom>
          <a:ln w="28575">
            <a:solidFill>
              <a:srgbClr val="3362F7"/>
            </a:solidFill>
            <a:tailEnd type="arrow"/>
          </a:ln>
        </p:spPr>
        <p:style>
          <a:lnRef idx="1">
            <a:schemeClr val="accent1"/>
          </a:lnRef>
          <a:fillRef idx="0">
            <a:schemeClr val="accent1"/>
          </a:fillRef>
          <a:effectRef idx="0">
            <a:schemeClr val="accent1"/>
          </a:effectRef>
          <a:fontRef idx="minor">
            <a:schemeClr val="tx1"/>
          </a:fontRef>
        </p:style>
      </p:cxnSp>
      <p:cxnSp>
        <p:nvCxnSpPr>
          <p:cNvPr id="200" name="Connecteur droit avec flèche 199"/>
          <p:cNvCxnSpPr/>
          <p:nvPr/>
        </p:nvCxnSpPr>
        <p:spPr>
          <a:xfrm flipV="1">
            <a:off x="6419850" y="5683822"/>
            <a:ext cx="839079" cy="329907"/>
          </a:xfrm>
          <a:prstGeom prst="straightConnector1">
            <a:avLst/>
          </a:prstGeom>
          <a:ln w="28575">
            <a:solidFill>
              <a:srgbClr val="3362F7"/>
            </a:solidFill>
            <a:tailEnd type="arrow"/>
          </a:ln>
        </p:spPr>
        <p:style>
          <a:lnRef idx="1">
            <a:schemeClr val="accent1"/>
          </a:lnRef>
          <a:fillRef idx="0">
            <a:schemeClr val="accent1"/>
          </a:fillRef>
          <a:effectRef idx="0">
            <a:schemeClr val="accent1"/>
          </a:effectRef>
          <a:fontRef idx="minor">
            <a:schemeClr val="tx1"/>
          </a:fontRef>
        </p:style>
      </p:cxnSp>
      <p:cxnSp>
        <p:nvCxnSpPr>
          <p:cNvPr id="195" name="Connecteur droit avec flèche 194"/>
          <p:cNvCxnSpPr/>
          <p:nvPr/>
        </p:nvCxnSpPr>
        <p:spPr>
          <a:xfrm flipV="1">
            <a:off x="6483350" y="5515010"/>
            <a:ext cx="761512" cy="308219"/>
          </a:xfrm>
          <a:prstGeom prst="straightConnector1">
            <a:avLst/>
          </a:prstGeom>
          <a:ln w="28575">
            <a:solidFill>
              <a:srgbClr val="3362F7"/>
            </a:solidFill>
            <a:tailEnd type="arrow"/>
          </a:ln>
        </p:spPr>
        <p:style>
          <a:lnRef idx="1">
            <a:schemeClr val="accent1"/>
          </a:lnRef>
          <a:fillRef idx="0">
            <a:schemeClr val="accent1"/>
          </a:fillRef>
          <a:effectRef idx="0">
            <a:schemeClr val="accent1"/>
          </a:effectRef>
          <a:fontRef idx="minor">
            <a:schemeClr val="tx1"/>
          </a:fontRef>
        </p:style>
      </p:cxnSp>
      <p:sp>
        <p:nvSpPr>
          <p:cNvPr id="128" name="Étoile à 7 branches 127"/>
          <p:cNvSpPr/>
          <p:nvPr/>
        </p:nvSpPr>
        <p:spPr>
          <a:xfrm>
            <a:off x="4199206" y="5840916"/>
            <a:ext cx="161779" cy="161779"/>
          </a:xfrm>
          <a:prstGeom prst="star7">
            <a:avLst/>
          </a:prstGeom>
          <a:solidFill>
            <a:srgbClr val="D0B398"/>
          </a:solidFill>
          <a:ln w="6350">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5" name="ZoneTexte 224"/>
          <p:cNvSpPr txBox="1"/>
          <p:nvPr/>
        </p:nvSpPr>
        <p:spPr>
          <a:xfrm>
            <a:off x="6262574" y="1435379"/>
            <a:ext cx="1666546" cy="369332"/>
          </a:xfrm>
          <a:prstGeom prst="rect">
            <a:avLst/>
          </a:prstGeom>
          <a:noFill/>
        </p:spPr>
        <p:txBody>
          <a:bodyPr wrap="none" rtlCol="0">
            <a:spAutoFit/>
          </a:bodyPr>
          <a:lstStyle/>
          <a:p>
            <a:r>
              <a:rPr lang="fr-FR" dirty="0">
                <a:solidFill>
                  <a:schemeClr val="bg1"/>
                </a:solidFill>
              </a:rPr>
              <a:t>DATA ANALYSER</a:t>
            </a:r>
          </a:p>
        </p:txBody>
      </p:sp>
      <p:sp>
        <p:nvSpPr>
          <p:cNvPr id="232" name="Cube 231"/>
          <p:cNvSpPr/>
          <p:nvPr/>
        </p:nvSpPr>
        <p:spPr>
          <a:xfrm>
            <a:off x="8363703" y="1827874"/>
            <a:ext cx="637279" cy="4419561"/>
          </a:xfrm>
          <a:prstGeom prst="cube">
            <a:avLst/>
          </a:prstGeom>
          <a:solidFill>
            <a:schemeClr val="bg1">
              <a:lumMod val="6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3" name="ZoneTexte 232"/>
          <p:cNvSpPr txBox="1"/>
          <p:nvPr/>
        </p:nvSpPr>
        <p:spPr>
          <a:xfrm>
            <a:off x="8390013" y="1910337"/>
            <a:ext cx="430887" cy="1426411"/>
          </a:xfrm>
          <a:prstGeom prst="rect">
            <a:avLst/>
          </a:prstGeom>
          <a:noFill/>
        </p:spPr>
        <p:txBody>
          <a:bodyPr vert="vert270" wrap="square" rtlCol="0">
            <a:spAutoFit/>
          </a:bodyPr>
          <a:lstStyle/>
          <a:p>
            <a:r>
              <a:rPr lang="fr-FR" sz="1600" dirty="0">
                <a:solidFill>
                  <a:schemeClr val="bg1"/>
                </a:solidFill>
              </a:rPr>
              <a:t>D.A. output</a:t>
            </a:r>
          </a:p>
        </p:txBody>
      </p:sp>
      <p:sp>
        <p:nvSpPr>
          <p:cNvPr id="156" name="ZoneTexte 155"/>
          <p:cNvSpPr txBox="1"/>
          <p:nvPr/>
        </p:nvSpPr>
        <p:spPr>
          <a:xfrm>
            <a:off x="6962077" y="5079009"/>
            <a:ext cx="348172" cy="461665"/>
          </a:xfrm>
          <a:prstGeom prst="rect">
            <a:avLst/>
          </a:prstGeom>
          <a:noFill/>
        </p:spPr>
        <p:txBody>
          <a:bodyPr wrap="none" rtlCol="0">
            <a:spAutoFit/>
          </a:bodyPr>
          <a:lstStyle/>
          <a:p>
            <a:r>
              <a:rPr lang="fr-FR" sz="2400" b="1" dirty="0"/>
              <a:t>P</a:t>
            </a:r>
          </a:p>
        </p:txBody>
      </p:sp>
    </p:spTree>
    <p:extLst>
      <p:ext uri="{BB962C8B-B14F-4D97-AF65-F5344CB8AC3E}">
        <p14:creationId xmlns:p14="http://schemas.microsoft.com/office/powerpoint/2010/main" val="26562033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up)">
                                      <p:cBhvr>
                                        <p:cTn id="7" dur="2000"/>
                                        <p:tgtEl>
                                          <p:spTgt spid="134"/>
                                        </p:tgtEl>
                                      </p:cBhvr>
                                    </p:animEffect>
                                  </p:childTnLst>
                                </p:cTn>
                              </p:par>
                              <p:par>
                                <p:cTn id="8" presetID="22" presetClass="entr" presetSubtype="1"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wipe(up)">
                                      <p:cBhvr>
                                        <p:cTn id="10" dur="2000"/>
                                        <p:tgtEl>
                                          <p:spTgt spid="136"/>
                                        </p:tgtEl>
                                      </p:cBhvr>
                                    </p:animEffect>
                                  </p:childTnLst>
                                </p:cTn>
                              </p:par>
                            </p:childTnLst>
                          </p:cTn>
                        </p:par>
                        <p:par>
                          <p:cTn id="11" fill="hold">
                            <p:stCondLst>
                              <p:cond delay="2000"/>
                            </p:stCondLst>
                            <p:childTnLst>
                              <p:par>
                                <p:cTn id="12" presetID="22" presetClass="entr" presetSubtype="8" fill="hold" nodeType="afterEffect">
                                  <p:stCondLst>
                                    <p:cond delay="1000"/>
                                  </p:stCondLst>
                                  <p:childTnLst>
                                    <p:set>
                                      <p:cBhvr>
                                        <p:cTn id="13" dur="1" fill="hold">
                                          <p:stCondLst>
                                            <p:cond delay="0"/>
                                          </p:stCondLst>
                                        </p:cTn>
                                        <p:tgtEl>
                                          <p:spTgt spid="135"/>
                                        </p:tgtEl>
                                        <p:attrNameLst>
                                          <p:attrName>style.visibility</p:attrName>
                                        </p:attrNameLst>
                                      </p:cBhvr>
                                      <p:to>
                                        <p:strVal val="visible"/>
                                      </p:to>
                                    </p:set>
                                    <p:animEffect transition="in" filter="wipe(left)">
                                      <p:cBhvr>
                                        <p:cTn id="14" dur="2000"/>
                                        <p:tgtEl>
                                          <p:spTgt spid="135"/>
                                        </p:tgtEl>
                                      </p:cBhvr>
                                    </p:animEffect>
                                  </p:childTnLst>
                                </p:cTn>
                              </p:par>
                              <p:par>
                                <p:cTn id="15" presetID="22" presetClass="entr" presetSubtype="8" fill="hold" nodeType="withEffect">
                                  <p:stCondLst>
                                    <p:cond delay="1000"/>
                                  </p:stCondLst>
                                  <p:childTnLst>
                                    <p:set>
                                      <p:cBhvr>
                                        <p:cTn id="16" dur="1" fill="hold">
                                          <p:stCondLst>
                                            <p:cond delay="0"/>
                                          </p:stCondLst>
                                        </p:cTn>
                                        <p:tgtEl>
                                          <p:spTgt spid="145"/>
                                        </p:tgtEl>
                                        <p:attrNameLst>
                                          <p:attrName>style.visibility</p:attrName>
                                        </p:attrNameLst>
                                      </p:cBhvr>
                                      <p:to>
                                        <p:strVal val="visible"/>
                                      </p:to>
                                    </p:set>
                                    <p:animEffect transition="in" filter="wipe(left)">
                                      <p:cBhvr>
                                        <p:cTn id="17" dur="2000"/>
                                        <p:tgtEl>
                                          <p:spTgt spid="145"/>
                                        </p:tgtEl>
                                      </p:cBhvr>
                                    </p:animEffect>
                                  </p:childTnLst>
                                </p:cTn>
                              </p:par>
                              <p:par>
                                <p:cTn id="18" presetID="22" presetClass="entr" presetSubtype="8" fill="hold" nodeType="withEffect">
                                  <p:stCondLst>
                                    <p:cond delay="1000"/>
                                  </p:stCondLst>
                                  <p:childTnLst>
                                    <p:set>
                                      <p:cBhvr>
                                        <p:cTn id="19" dur="1" fill="hold">
                                          <p:stCondLst>
                                            <p:cond delay="0"/>
                                          </p:stCondLst>
                                        </p:cTn>
                                        <p:tgtEl>
                                          <p:spTgt spid="148"/>
                                        </p:tgtEl>
                                        <p:attrNameLst>
                                          <p:attrName>style.visibility</p:attrName>
                                        </p:attrNameLst>
                                      </p:cBhvr>
                                      <p:to>
                                        <p:strVal val="visible"/>
                                      </p:to>
                                    </p:set>
                                    <p:animEffect transition="in" filter="wipe(left)">
                                      <p:cBhvr>
                                        <p:cTn id="20" dur="2000"/>
                                        <p:tgtEl>
                                          <p:spTgt spid="148"/>
                                        </p:tgtEl>
                                      </p:cBhvr>
                                    </p:animEffect>
                                  </p:childTnLst>
                                </p:cTn>
                              </p:par>
                              <p:par>
                                <p:cTn id="21" presetID="1" presetClass="entr" presetSubtype="0" fill="hold" grpId="0" nodeType="withEffect">
                                  <p:stCondLst>
                                    <p:cond delay="1000"/>
                                  </p:stCondLst>
                                  <p:childTnLst>
                                    <p:set>
                                      <p:cBhvr>
                                        <p:cTn id="22" dur="1" fill="hold">
                                          <p:stCondLst>
                                            <p:cond delay="0"/>
                                          </p:stCondLst>
                                        </p:cTn>
                                        <p:tgtEl>
                                          <p:spTgt spid="150"/>
                                        </p:tgtEl>
                                        <p:attrNameLst>
                                          <p:attrName>style.visibility</p:attrName>
                                        </p:attrNameLst>
                                      </p:cBhvr>
                                      <p:to>
                                        <p:strVal val="visible"/>
                                      </p:to>
                                    </p:set>
                                  </p:childTnLst>
                                </p:cTn>
                              </p:par>
                              <p:par>
                                <p:cTn id="23" presetID="22" presetClass="entr" presetSubtype="8" fill="hold" nodeType="with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wipe(left)">
                                      <p:cBhvr>
                                        <p:cTn id="25" dur="2000"/>
                                        <p:tgtEl>
                                          <p:spTgt spid="138"/>
                                        </p:tgtEl>
                                      </p:cBhvr>
                                    </p:animEffect>
                                  </p:childTnLst>
                                </p:cTn>
                              </p:par>
                              <p:par>
                                <p:cTn id="26" presetID="22" presetClass="entr" presetSubtype="8" fill="hold" nodeType="withEffect">
                                  <p:stCondLst>
                                    <p:cond delay="0"/>
                                  </p:stCondLst>
                                  <p:childTnLst>
                                    <p:set>
                                      <p:cBhvr>
                                        <p:cTn id="27" dur="1" fill="hold">
                                          <p:stCondLst>
                                            <p:cond delay="0"/>
                                          </p:stCondLst>
                                        </p:cTn>
                                        <p:tgtEl>
                                          <p:spTgt spid="170"/>
                                        </p:tgtEl>
                                        <p:attrNameLst>
                                          <p:attrName>style.visibility</p:attrName>
                                        </p:attrNameLst>
                                      </p:cBhvr>
                                      <p:to>
                                        <p:strVal val="visible"/>
                                      </p:to>
                                    </p:set>
                                    <p:animEffect transition="in" filter="wipe(left)">
                                      <p:cBhvr>
                                        <p:cTn id="28" dur="2000"/>
                                        <p:tgtEl>
                                          <p:spTgt spid="170"/>
                                        </p:tgtEl>
                                      </p:cBhvr>
                                    </p:animEffect>
                                  </p:childTnLst>
                                </p:cTn>
                              </p:par>
                              <p:par>
                                <p:cTn id="29" presetID="22" presetClass="entr" presetSubtype="8"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animEffect transition="in" filter="wipe(left)">
                                      <p:cBhvr>
                                        <p:cTn id="31" dur="2000"/>
                                        <p:tgtEl>
                                          <p:spTgt spid="17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68"/>
                                        </p:tgtEl>
                                        <p:attrNameLst>
                                          <p:attrName>style.visibility</p:attrName>
                                        </p:attrNameLst>
                                      </p:cBhvr>
                                      <p:to>
                                        <p:strVal val="visible"/>
                                      </p:to>
                                    </p:set>
                                  </p:childTnLst>
                                </p:cTn>
                              </p:par>
                            </p:childTnLst>
                          </p:cTn>
                        </p:par>
                        <p:par>
                          <p:cTn id="34" fill="hold">
                            <p:stCondLst>
                              <p:cond delay="5000"/>
                            </p:stCondLst>
                            <p:childTnLst>
                              <p:par>
                                <p:cTn id="35" presetID="22" presetClass="entr" presetSubtype="8" fill="hold" nodeType="afterEffect">
                                  <p:stCondLst>
                                    <p:cond delay="1000"/>
                                  </p:stCondLst>
                                  <p:childTnLst>
                                    <p:set>
                                      <p:cBhvr>
                                        <p:cTn id="36" dur="1" fill="hold">
                                          <p:stCondLst>
                                            <p:cond delay="0"/>
                                          </p:stCondLst>
                                        </p:cTn>
                                        <p:tgtEl>
                                          <p:spTgt spid="140"/>
                                        </p:tgtEl>
                                        <p:attrNameLst>
                                          <p:attrName>style.visibility</p:attrName>
                                        </p:attrNameLst>
                                      </p:cBhvr>
                                      <p:to>
                                        <p:strVal val="visible"/>
                                      </p:to>
                                    </p:set>
                                    <p:animEffect transition="in" filter="wipe(left)">
                                      <p:cBhvr>
                                        <p:cTn id="37" dur="2000"/>
                                        <p:tgtEl>
                                          <p:spTgt spid="140"/>
                                        </p:tgtEl>
                                      </p:cBhvr>
                                    </p:animEffect>
                                  </p:childTnLst>
                                </p:cTn>
                              </p:par>
                              <p:par>
                                <p:cTn id="38" presetID="22" presetClass="entr" presetSubtype="8" fill="hold" nodeType="withEffect">
                                  <p:stCondLst>
                                    <p:cond delay="1000"/>
                                  </p:stCondLst>
                                  <p:childTnLst>
                                    <p:set>
                                      <p:cBhvr>
                                        <p:cTn id="39" dur="1" fill="hold">
                                          <p:stCondLst>
                                            <p:cond delay="0"/>
                                          </p:stCondLst>
                                        </p:cTn>
                                        <p:tgtEl>
                                          <p:spTgt spid="152"/>
                                        </p:tgtEl>
                                        <p:attrNameLst>
                                          <p:attrName>style.visibility</p:attrName>
                                        </p:attrNameLst>
                                      </p:cBhvr>
                                      <p:to>
                                        <p:strVal val="visible"/>
                                      </p:to>
                                    </p:set>
                                    <p:animEffect transition="in" filter="wipe(left)">
                                      <p:cBhvr>
                                        <p:cTn id="40" dur="2000"/>
                                        <p:tgtEl>
                                          <p:spTgt spid="152"/>
                                        </p:tgtEl>
                                      </p:cBhvr>
                                    </p:animEffect>
                                  </p:childTnLst>
                                </p:cTn>
                              </p:par>
                              <p:par>
                                <p:cTn id="41" presetID="22" presetClass="entr" presetSubtype="8" fill="hold" nodeType="withEffect">
                                  <p:stCondLst>
                                    <p:cond delay="0"/>
                                  </p:stCondLst>
                                  <p:childTnLst>
                                    <p:set>
                                      <p:cBhvr>
                                        <p:cTn id="42" dur="1" fill="hold">
                                          <p:stCondLst>
                                            <p:cond delay="0"/>
                                          </p:stCondLst>
                                        </p:cTn>
                                        <p:tgtEl>
                                          <p:spTgt spid="155"/>
                                        </p:tgtEl>
                                        <p:attrNameLst>
                                          <p:attrName>style.visibility</p:attrName>
                                        </p:attrNameLst>
                                      </p:cBhvr>
                                      <p:to>
                                        <p:strVal val="visible"/>
                                      </p:to>
                                    </p:set>
                                    <p:animEffect transition="in" filter="wipe(left)">
                                      <p:cBhvr>
                                        <p:cTn id="43" dur="2000"/>
                                        <p:tgtEl>
                                          <p:spTgt spid="155"/>
                                        </p:tgtEl>
                                      </p:cBhvr>
                                    </p:animEffect>
                                  </p:childTnLst>
                                </p:cTn>
                              </p:par>
                              <p:par>
                                <p:cTn id="44" presetID="22" presetClass="entr" presetSubtype="8" fill="hold" nodeType="withEffect">
                                  <p:stCondLst>
                                    <p:cond delay="0"/>
                                  </p:stCondLst>
                                  <p:childTnLst>
                                    <p:set>
                                      <p:cBhvr>
                                        <p:cTn id="45" dur="1" fill="hold">
                                          <p:stCondLst>
                                            <p:cond delay="0"/>
                                          </p:stCondLst>
                                        </p:cTn>
                                        <p:tgtEl>
                                          <p:spTgt spid="141"/>
                                        </p:tgtEl>
                                        <p:attrNameLst>
                                          <p:attrName>style.visibility</p:attrName>
                                        </p:attrNameLst>
                                      </p:cBhvr>
                                      <p:to>
                                        <p:strVal val="visible"/>
                                      </p:to>
                                    </p:set>
                                    <p:animEffect transition="in" filter="wipe(left)">
                                      <p:cBhvr>
                                        <p:cTn id="46" dur="2000"/>
                                        <p:tgtEl>
                                          <p:spTgt spid="141"/>
                                        </p:tgtEl>
                                      </p:cBhvr>
                                    </p:animEffect>
                                  </p:childTnLst>
                                </p:cTn>
                              </p:par>
                              <p:par>
                                <p:cTn id="47" presetID="22" presetClass="entr" presetSubtype="8" fill="hold" nodeType="withEffect">
                                  <p:stCondLst>
                                    <p:cond delay="0"/>
                                  </p:stCondLst>
                                  <p:childTnLst>
                                    <p:set>
                                      <p:cBhvr>
                                        <p:cTn id="48" dur="1" fill="hold">
                                          <p:stCondLst>
                                            <p:cond delay="0"/>
                                          </p:stCondLst>
                                        </p:cTn>
                                        <p:tgtEl>
                                          <p:spTgt spid="195"/>
                                        </p:tgtEl>
                                        <p:attrNameLst>
                                          <p:attrName>style.visibility</p:attrName>
                                        </p:attrNameLst>
                                      </p:cBhvr>
                                      <p:to>
                                        <p:strVal val="visible"/>
                                      </p:to>
                                    </p:set>
                                    <p:animEffect transition="in" filter="wipe(left)">
                                      <p:cBhvr>
                                        <p:cTn id="49" dur="2000"/>
                                        <p:tgtEl>
                                          <p:spTgt spid="195"/>
                                        </p:tgtEl>
                                      </p:cBhvr>
                                    </p:animEffect>
                                  </p:childTnLst>
                                </p:cTn>
                              </p:par>
                              <p:par>
                                <p:cTn id="50" presetID="22" presetClass="entr" presetSubtype="8" fill="hold" nodeType="withEffect">
                                  <p:stCondLst>
                                    <p:cond delay="0"/>
                                  </p:stCondLst>
                                  <p:childTnLst>
                                    <p:set>
                                      <p:cBhvr>
                                        <p:cTn id="51" dur="1" fill="hold">
                                          <p:stCondLst>
                                            <p:cond delay="0"/>
                                          </p:stCondLst>
                                        </p:cTn>
                                        <p:tgtEl>
                                          <p:spTgt spid="200"/>
                                        </p:tgtEl>
                                        <p:attrNameLst>
                                          <p:attrName>style.visibility</p:attrName>
                                        </p:attrNameLst>
                                      </p:cBhvr>
                                      <p:to>
                                        <p:strVal val="visible"/>
                                      </p:to>
                                    </p:set>
                                    <p:animEffect transition="in" filter="wipe(left)">
                                      <p:cBhvr>
                                        <p:cTn id="52" dur="2000"/>
                                        <p:tgtEl>
                                          <p:spTgt spid="200"/>
                                        </p:tgtEl>
                                      </p:cBhvr>
                                    </p:animEffect>
                                  </p:childTnLst>
                                </p:cTn>
                              </p:par>
                            </p:childTnLst>
                          </p:cTn>
                        </p:par>
                        <p:par>
                          <p:cTn id="53" fill="hold">
                            <p:stCondLst>
                              <p:cond delay="8000"/>
                            </p:stCondLst>
                            <p:childTnLst>
                              <p:par>
                                <p:cTn id="54" presetID="1" presetClass="entr" presetSubtype="0" fill="hold" grpId="0" nodeType="afterEffect">
                                  <p:stCondLst>
                                    <p:cond delay="0"/>
                                  </p:stCondLst>
                                  <p:childTnLst>
                                    <p:set>
                                      <p:cBhvr>
                                        <p:cTn id="55" dur="1" fill="hold">
                                          <p:stCondLst>
                                            <p:cond delay="0"/>
                                          </p:stCondLst>
                                        </p:cTn>
                                        <p:tgtEl>
                                          <p:spTgt spid="21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5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39"/>
                                        </p:tgtEl>
                                        <p:attrNameLst>
                                          <p:attrName>style.visibility</p:attrName>
                                        </p:attrNameLst>
                                      </p:cBhvr>
                                      <p:to>
                                        <p:strVal val="visible"/>
                                      </p:to>
                                    </p:set>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137"/>
                                        </p:tgtEl>
                                        <p:attrNameLst>
                                          <p:attrName>style.visibility</p:attrName>
                                        </p:attrNameLst>
                                      </p:cBhvr>
                                      <p:to>
                                        <p:strVal val="visible"/>
                                      </p:to>
                                    </p:set>
                                    <p:animEffect transition="in" filter="wipe(left)">
                                      <p:cBhvr>
                                        <p:cTn id="63" dur="2000"/>
                                        <p:tgtEl>
                                          <p:spTgt spid="137"/>
                                        </p:tgtEl>
                                      </p:cBhvr>
                                    </p:animEffect>
                                  </p:childTnLst>
                                </p:cTn>
                              </p:par>
                            </p:childTnLst>
                          </p:cTn>
                        </p:par>
                        <p:par>
                          <p:cTn id="64" fill="hold">
                            <p:stCondLst>
                              <p:cond delay="10000"/>
                            </p:stCondLst>
                            <p:childTnLst>
                              <p:par>
                                <p:cTn id="65" presetID="22" presetClass="entr" presetSubtype="4" fill="hold" grpId="0" nodeType="afterEffect">
                                  <p:stCondLst>
                                    <p:cond delay="0"/>
                                  </p:stCondLst>
                                  <p:childTnLst>
                                    <p:set>
                                      <p:cBhvr>
                                        <p:cTn id="66" dur="1" fill="hold">
                                          <p:stCondLst>
                                            <p:cond delay="0"/>
                                          </p:stCondLst>
                                        </p:cTn>
                                        <p:tgtEl>
                                          <p:spTgt spid="222"/>
                                        </p:tgtEl>
                                        <p:attrNameLst>
                                          <p:attrName>style.visibility</p:attrName>
                                        </p:attrNameLst>
                                      </p:cBhvr>
                                      <p:to>
                                        <p:strVal val="visible"/>
                                      </p:to>
                                    </p:set>
                                    <p:animEffect transition="in" filter="wipe(down)">
                                      <p:cBhvr>
                                        <p:cTn id="67" dur="2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9" grpId="0" animBg="1"/>
      <p:bldP spid="150" grpId="0" animBg="1"/>
      <p:bldP spid="168" grpId="0" animBg="1"/>
      <p:bldP spid="222" grpId="0" animBg="1"/>
      <p:bldP spid="219" grpId="0" animBg="1"/>
      <p:bldP spid="15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w="19050">
          <a:solidFill>
            <a:schemeClr val="bg1">
              <a:lumMod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2864</TotalTime>
  <Words>2687</Words>
  <Application>Microsoft Office PowerPoint</Application>
  <PresentationFormat>Affichage à l'écran (4:3)</PresentationFormat>
  <Paragraphs>722</Paragraphs>
  <Slides>37</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37</vt:i4>
      </vt:variant>
    </vt:vector>
  </HeadingPairs>
  <TitlesOfParts>
    <vt:vector size="44" baseType="lpstr">
      <vt:lpstr>Arial</vt:lpstr>
      <vt:lpstr>Arial Narrow</vt:lpstr>
      <vt:lpstr>Calibri</vt:lpstr>
      <vt:lpstr>Times New Roman</vt:lpstr>
      <vt:lpstr>Wingdings</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JPV</dc:creator>
  <cp:lastModifiedBy>ae</cp:lastModifiedBy>
  <cp:revision>313</cp:revision>
  <dcterms:created xsi:type="dcterms:W3CDTF">2017-04-02T22:05:07Z</dcterms:created>
  <dcterms:modified xsi:type="dcterms:W3CDTF">2017-04-25T10:15:05Z</dcterms:modified>
</cp:coreProperties>
</file>